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7" r:id="rId5"/>
    <p:sldId id="258" r:id="rId6"/>
    <p:sldId id="259" r:id="rId7"/>
    <p:sldId id="260" r:id="rId8"/>
    <p:sldId id="261" r:id="rId9"/>
    <p:sldId id="271" r:id="rId10"/>
    <p:sldId id="262" r:id="rId11"/>
    <p:sldId id="263" r:id="rId12"/>
    <p:sldId id="264" r:id="rId13"/>
    <p:sldId id="267" r:id="rId14"/>
    <p:sldId id="265" r:id="rId15"/>
    <p:sldId id="272" r:id="rId16"/>
    <p:sldId id="276" r:id="rId17"/>
    <p:sldId id="269" r:id="rId18"/>
    <p:sldId id="274" r:id="rId19"/>
    <p:sldId id="266" r:id="rId20"/>
    <p:sldId id="273" r:id="rId21"/>
    <p:sldId id="275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8" autoAdjust="0"/>
    <p:restoredTop sz="94660"/>
  </p:normalViewPr>
  <p:slideViewPr>
    <p:cSldViewPr>
      <p:cViewPr varScale="1">
        <p:scale>
          <a:sx n="110" d="100"/>
          <a:sy n="110" d="100"/>
        </p:scale>
        <p:origin x="2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 You Believe Antenna Advertisers?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Neil Blaho</a:t>
            </a:r>
          </a:p>
          <a:p>
            <a:r>
              <a:rPr lang="en-US" dirty="0">
                <a:solidFill>
                  <a:schemeClr val="tx1"/>
                </a:solidFill>
              </a:rPr>
              <a:t>AA3EO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Antenna 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Monopole			+1 dBi</a:t>
            </a:r>
          </a:p>
          <a:p>
            <a:r>
              <a:rPr lang="en-US" dirty="0"/>
              <a:t>Dipole				+2.15 dBi</a:t>
            </a:r>
          </a:p>
          <a:p>
            <a:r>
              <a:rPr lang="en-US" dirty="0"/>
              <a:t>Two element array		+5 dBi</a:t>
            </a:r>
          </a:p>
          <a:p>
            <a:r>
              <a:rPr lang="en-US" dirty="0"/>
              <a:t>Three element beam	+7 dBi</a:t>
            </a:r>
          </a:p>
          <a:p>
            <a:r>
              <a:rPr lang="en-US" dirty="0"/>
              <a:t>Log periodic			+8 dBi</a:t>
            </a:r>
          </a:p>
          <a:p>
            <a:r>
              <a:rPr lang="en-US" dirty="0"/>
              <a:t>Multi-element Yagi		+12-14 dBi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Scaled Antennas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to fit in a small space.</a:t>
            </a:r>
          </a:p>
          <a:p>
            <a:pPr lvl="1"/>
            <a:r>
              <a:rPr lang="en-US" dirty="0"/>
              <a:t>“Work wonders for DX!”</a:t>
            </a:r>
          </a:p>
          <a:p>
            <a:pPr lvl="1"/>
            <a:r>
              <a:rPr lang="en-US" dirty="0"/>
              <a:t>May the sunspots be with you……</a:t>
            </a:r>
          </a:p>
          <a:p>
            <a:r>
              <a:rPr lang="en-US" dirty="0"/>
              <a:t>What is the real gain, and losses?</a:t>
            </a:r>
          </a:p>
          <a:p>
            <a:pPr lvl="1"/>
            <a:r>
              <a:rPr lang="en-US" dirty="0"/>
              <a:t>Size matters!</a:t>
            </a:r>
          </a:p>
          <a:p>
            <a:r>
              <a:rPr lang="en-US" dirty="0"/>
              <a:t>Loading coils and capacitance hats add losses.</a:t>
            </a:r>
          </a:p>
          <a:p>
            <a:r>
              <a:rPr lang="en-US" dirty="0"/>
              <a:t>No free lunch in the RF world.</a:t>
            </a:r>
          </a:p>
          <a:p>
            <a:pPr lvl="1"/>
            <a:r>
              <a:rPr lang="en-US" dirty="0"/>
              <a:t>RF gotta go somewhere.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Aperture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876800"/>
          </a:xfrm>
        </p:spPr>
        <p:txBody>
          <a:bodyPr>
            <a:normAutofit/>
          </a:bodyPr>
          <a:lstStyle/>
          <a:p>
            <a:r>
              <a:rPr lang="en-US" dirty="0"/>
              <a:t>“An antenna is only as big as its aperture.”</a:t>
            </a:r>
          </a:p>
          <a:p>
            <a:pPr lvl="1"/>
            <a:r>
              <a:rPr lang="en-US" dirty="0"/>
              <a:t>Also proportional to directionality.</a:t>
            </a:r>
          </a:p>
          <a:p>
            <a:r>
              <a:rPr lang="en-US" dirty="0"/>
              <a:t>Gain = 10 * Log (aperture)</a:t>
            </a:r>
          </a:p>
          <a:p>
            <a:pPr lvl="1"/>
            <a:r>
              <a:rPr lang="en-US" dirty="0"/>
              <a:t>Effective aperture or directionality.</a:t>
            </a:r>
          </a:p>
          <a:p>
            <a:r>
              <a:rPr lang="en-US" dirty="0"/>
              <a:t>Scaled antennas have scaled gains.</a:t>
            </a:r>
          </a:p>
          <a:p>
            <a:r>
              <a:rPr lang="en-US" dirty="0"/>
              <a:t>Yes, size really does matter!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Scaled Antenna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VHF-FM monopole antenna for 30-88 MHz would be about 98.4” tall.</a:t>
            </a:r>
          </a:p>
          <a:p>
            <a:pPr lvl="1"/>
            <a:r>
              <a:rPr lang="en-US" dirty="0"/>
              <a:t>Too big for an aircraft!</a:t>
            </a:r>
          </a:p>
          <a:p>
            <a:pPr lvl="1"/>
            <a:r>
              <a:rPr lang="en-US" dirty="0"/>
              <a:t>A/C antenna is only 14.5”.</a:t>
            </a:r>
          </a:p>
          <a:p>
            <a:pPr lvl="1"/>
            <a:r>
              <a:rPr lang="en-US" dirty="0"/>
              <a:t>Needs a built in tuner. </a:t>
            </a:r>
          </a:p>
          <a:p>
            <a:r>
              <a:rPr lang="en-US" dirty="0"/>
              <a:t>What is real gain?</a:t>
            </a:r>
          </a:p>
          <a:p>
            <a:r>
              <a:rPr lang="en-US" dirty="0"/>
              <a:t>Ideal gain = -10 log (scaled size)</a:t>
            </a:r>
          </a:p>
          <a:p>
            <a:r>
              <a:rPr lang="en-US" dirty="0"/>
              <a:t>Therefore: +1 - 10 log (14.5/98.4) = -7 dBi</a:t>
            </a:r>
          </a:p>
          <a:p>
            <a:r>
              <a:rPr lang="en-US" dirty="0"/>
              <a:t>Less tuner/loading loss and it becomes -12 dBi.</a:t>
            </a:r>
          </a:p>
          <a:p>
            <a:pPr lvl="1"/>
            <a:r>
              <a:rPr lang="en-US" dirty="0"/>
              <a:t>94% down from full size whip.</a:t>
            </a:r>
          </a:p>
          <a:p>
            <a:pPr lvl="1"/>
            <a:r>
              <a:rPr lang="en-US" dirty="0"/>
              <a:t>“Tested on 10’ dia. groundplane.”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 of Scaled HF Antenna?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86400"/>
          </a:xfrm>
        </p:spPr>
        <p:txBody>
          <a:bodyPr>
            <a:normAutofit/>
          </a:bodyPr>
          <a:lstStyle/>
          <a:p>
            <a:r>
              <a:rPr lang="en-US" sz="2800" dirty="0"/>
              <a:t>MFJ 36” diameter loop for 10-30 MHz</a:t>
            </a:r>
          </a:p>
          <a:p>
            <a:r>
              <a:rPr lang="en-US" sz="2800" dirty="0"/>
              <a:t>Full scale is </a:t>
            </a:r>
          </a:p>
          <a:p>
            <a:pPr lvl="1"/>
            <a:r>
              <a:rPr lang="en-US" sz="2400" dirty="0"/>
              <a:t>10 MHz loop should be 31’ dia.</a:t>
            </a:r>
          </a:p>
          <a:p>
            <a:pPr lvl="1"/>
            <a:r>
              <a:rPr lang="en-US" sz="2400" dirty="0"/>
              <a:t>30 MHz loop should be 10’ dia.</a:t>
            </a:r>
          </a:p>
          <a:p>
            <a:r>
              <a:rPr lang="en-US" sz="2800" dirty="0"/>
              <a:t>Gain should be 1 dBi.</a:t>
            </a:r>
          </a:p>
          <a:p>
            <a:r>
              <a:rPr lang="en-US" sz="2800" dirty="0"/>
              <a:t>Scaled gain:</a:t>
            </a:r>
          </a:p>
          <a:p>
            <a:pPr lvl="1"/>
            <a:r>
              <a:rPr lang="en-US" sz="2400" dirty="0"/>
              <a:t>10 MHz gain would be -9 dBi</a:t>
            </a:r>
          </a:p>
          <a:p>
            <a:pPr lvl="1"/>
            <a:r>
              <a:rPr lang="en-US" sz="2400" dirty="0"/>
              <a:t>30 MHz gain would be -4 dBi</a:t>
            </a:r>
          </a:p>
          <a:p>
            <a:r>
              <a:rPr lang="en-US" sz="2800" dirty="0"/>
              <a:t>Maybe 1 dB less for tuner losses.</a:t>
            </a:r>
          </a:p>
          <a:p>
            <a:r>
              <a:rPr lang="en-US" sz="2800" dirty="0"/>
              <a:t>Tradeoff of gain for small size.</a:t>
            </a:r>
          </a:p>
          <a:p>
            <a:r>
              <a:rPr lang="en-US" sz="2800" dirty="0"/>
              <a:t>Sharp tuned means narrow bandwidth.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 of Scaled Beam Antenna?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190999"/>
          </a:xfrm>
        </p:spPr>
        <p:txBody>
          <a:bodyPr>
            <a:normAutofit fontScale="92500"/>
          </a:bodyPr>
          <a:lstStyle/>
          <a:p>
            <a:r>
              <a:rPr lang="en-US" dirty="0"/>
              <a:t>AES three element trap beam</a:t>
            </a:r>
          </a:p>
          <a:p>
            <a:r>
              <a:rPr lang="en-US" dirty="0"/>
              <a:t>Claim +8 dBd  (+10 dBi? +7 dBi is ideal)</a:t>
            </a:r>
          </a:p>
          <a:p>
            <a:r>
              <a:rPr lang="en-US" dirty="0"/>
              <a:t>Calculate aperture (scaled) size.</a:t>
            </a:r>
          </a:p>
          <a:p>
            <a:pPr lvl="1"/>
            <a:r>
              <a:rPr lang="en-US" i="1" dirty="0"/>
              <a:t>10 MHz gain would be +8.5 dBi*</a:t>
            </a:r>
          </a:p>
          <a:p>
            <a:pPr lvl="1"/>
            <a:r>
              <a:rPr lang="en-US" b="1" dirty="0"/>
              <a:t>15 MHz gain would be +6.5 dBi</a:t>
            </a:r>
          </a:p>
          <a:p>
            <a:pPr lvl="1"/>
            <a:r>
              <a:rPr lang="en-US" i="1" dirty="0"/>
              <a:t>20 MHz gain would be +5.5 dBi*</a:t>
            </a:r>
          </a:p>
          <a:p>
            <a:r>
              <a:rPr lang="en-US" dirty="0"/>
              <a:t>Maybe up to 3 dB less for total trap losses.</a:t>
            </a:r>
          </a:p>
          <a:p>
            <a:pPr lvl="1"/>
            <a:r>
              <a:rPr lang="en-US" dirty="0"/>
              <a:t>*Element spacing was not scaled; gain questionable.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It a Dipole or Monopole Antenna?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800599"/>
          </a:xfrm>
        </p:spPr>
        <p:txBody>
          <a:bodyPr>
            <a:normAutofit/>
          </a:bodyPr>
          <a:lstStyle/>
          <a:p>
            <a:r>
              <a:rPr lang="en-US" b="1" dirty="0"/>
              <a:t>MFJ-1796 40/20/15/10/6/2 Meters Halfwave Vertical Antenna</a:t>
            </a:r>
          </a:p>
          <a:p>
            <a:r>
              <a:rPr lang="en-US" dirty="0"/>
              <a:t>Actually it is a highly loaded dipole situated vertically.</a:t>
            </a:r>
          </a:p>
          <a:p>
            <a:r>
              <a:rPr lang="en-US" dirty="0"/>
              <a:t>Gain? Umm, yes, but not positive. -6 </a:t>
            </a:r>
            <a:r>
              <a:rPr lang="en-US" dirty="0" err="1"/>
              <a:t>dBi</a:t>
            </a:r>
            <a:r>
              <a:rPr lang="en-US" dirty="0"/>
              <a:t> to -16 </a:t>
            </a:r>
            <a:r>
              <a:rPr lang="en-US" dirty="0" err="1"/>
              <a:t>dbi</a:t>
            </a:r>
            <a:r>
              <a:rPr lang="en-US" dirty="0"/>
              <a:t>? </a:t>
            </a:r>
            <a:endParaRPr lang="en-US" i="1" dirty="0"/>
          </a:p>
          <a:p>
            <a:r>
              <a:rPr lang="en-US" dirty="0"/>
              <a:t>Capacitance hats, coil traps, loading coil, parasitic elements.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radioworld.ca/images/product_images/amateur_accessories/antennas/antennas_mfj/mfj-1796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00200"/>
            <a:ext cx="25146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Ersatz G5RV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371600" y="3657600"/>
            <a:ext cx="6400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19600" y="35814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495800" y="3733800"/>
            <a:ext cx="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648200" y="3733800"/>
            <a:ext cx="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419600" y="5181600"/>
            <a:ext cx="304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endCxn id="15" idx="2"/>
          </p:cNvCxnSpPr>
          <p:nvPr/>
        </p:nvCxnSpPr>
        <p:spPr>
          <a:xfrm flipV="1">
            <a:off x="4572000" y="5410200"/>
            <a:ext cx="0" cy="12192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95800" y="39624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95800" y="41148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95800" y="4267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95800" y="44196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95800" y="45720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95800" y="47244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95800" y="48768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95800" y="5029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Rated for 10-40 meters. (30-7.5 MHz)  ($40-$50)</a:t>
            </a:r>
          </a:p>
          <a:p>
            <a:r>
              <a:rPr lang="en-US" sz="2800" dirty="0"/>
              <a:t>Originally designed for 20m.</a:t>
            </a:r>
          </a:p>
          <a:p>
            <a:r>
              <a:rPr lang="en-US" sz="2800" dirty="0"/>
              <a:t>102’ dipole</a:t>
            </a:r>
          </a:p>
          <a:p>
            <a:r>
              <a:rPr lang="en-US" sz="2800" dirty="0"/>
              <a:t>Fed with 30’ 450 ohm ladder line</a:t>
            </a:r>
          </a:p>
          <a:p>
            <a:r>
              <a:rPr lang="en-US" sz="2800" dirty="0"/>
              <a:t>1:1 balun to 50 ohm coax.  (no balun?)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>
            <a:normAutofit/>
          </a:bodyPr>
          <a:lstStyle/>
          <a:p>
            <a:r>
              <a:rPr lang="en-US" sz="4000" dirty="0"/>
              <a:t>Where Did It Come From?</a:t>
            </a:r>
          </a:p>
        </p:txBody>
      </p:sp>
      <p:pic>
        <p:nvPicPr>
          <p:cNvPr id="1026" name="Picture 2" descr="C:\Users\blahon\Downloads\72120939 G5R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823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74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G5RV Math?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5537" y="990600"/>
            <a:ext cx="8458200" cy="5638800"/>
          </a:xfrm>
        </p:spPr>
        <p:txBody>
          <a:bodyPr>
            <a:noAutofit/>
          </a:bodyPr>
          <a:lstStyle/>
          <a:p>
            <a:r>
              <a:rPr lang="en-US" sz="2400" dirty="0"/>
              <a:t>How does it work?</a:t>
            </a:r>
          </a:p>
          <a:p>
            <a:pPr lvl="1"/>
            <a:r>
              <a:rPr lang="en-US" sz="2400" dirty="0"/>
              <a:t>102’ dipole, natural resonance at ~5 MHz. (60m band?)</a:t>
            </a:r>
          </a:p>
          <a:p>
            <a:pPr lvl="2"/>
            <a:r>
              <a:rPr lang="en-US" sz="2000" dirty="0"/>
              <a:t>Harmonically 15, 25, 35 MHz.</a:t>
            </a:r>
          </a:p>
          <a:p>
            <a:pPr lvl="1"/>
            <a:r>
              <a:rPr lang="en-US" sz="2400" dirty="0"/>
              <a:t>Ladder line could be thought of a ¼ wave stub match for ~7.28 Mhz.  (or 21.84, 36.4 MHz)  (allow for 0.91 Vf)</a:t>
            </a:r>
          </a:p>
          <a:p>
            <a:pPr lvl="2"/>
            <a:r>
              <a:rPr lang="en-US" sz="2000" dirty="0"/>
              <a:t>Z.stub = (Z.line * Z.ant)^1/2  </a:t>
            </a:r>
          </a:p>
          <a:p>
            <a:pPr lvl="1"/>
            <a:r>
              <a:rPr lang="en-US" sz="2400" dirty="0"/>
              <a:t>Z.line = 50 ohms, Z.stub = 450 ohms.</a:t>
            </a:r>
          </a:p>
          <a:p>
            <a:pPr marL="457200" lvl="1" indent="0">
              <a:buNone/>
            </a:pPr>
            <a:r>
              <a:rPr lang="en-US" sz="2000" dirty="0"/>
              <a:t>Therefore: Z.ant = 4050 ohms. (?)</a:t>
            </a:r>
            <a:endParaRPr lang="en-US" sz="1800" dirty="0"/>
          </a:p>
          <a:p>
            <a:pPr lvl="1"/>
            <a:r>
              <a:rPr lang="en-US" sz="2400" dirty="0"/>
              <a:t>No, the impedance of a resonant dipole is ~73 ohms.</a:t>
            </a:r>
          </a:p>
          <a:p>
            <a:pPr lvl="2"/>
            <a:r>
              <a:rPr lang="en-US" sz="2000" dirty="0"/>
              <a:t>Stub theory fails…..</a:t>
            </a:r>
          </a:p>
          <a:p>
            <a:pPr lvl="1"/>
            <a:r>
              <a:rPr lang="en-US" sz="2000" dirty="0"/>
              <a:t>10m = 2532 ohm, 20m = 93 ohm, 40m = 302 ohm, 80m = 31 ohm</a:t>
            </a:r>
          </a:p>
          <a:p>
            <a:pPr lvl="1"/>
            <a:r>
              <a:rPr lang="en-US" sz="2000" dirty="0"/>
              <a:t>VSWR: 10m = 50:1, </a:t>
            </a:r>
            <a:r>
              <a:rPr lang="en-US" sz="2000" b="1" dirty="0"/>
              <a:t>20m = 1.8:1</a:t>
            </a:r>
            <a:r>
              <a:rPr lang="en-US" sz="2000" dirty="0"/>
              <a:t>, 40m = 6:1, </a:t>
            </a:r>
            <a:r>
              <a:rPr lang="en-US" sz="2000" b="1" dirty="0"/>
              <a:t>80m = 1.6:1</a:t>
            </a:r>
          </a:p>
          <a:p>
            <a:r>
              <a:rPr lang="en-US" sz="2400" dirty="0"/>
              <a:t>Note: 10m &amp; 40m band would be tough to resonate.</a:t>
            </a:r>
          </a:p>
          <a:p>
            <a:r>
              <a:rPr lang="en-US" sz="2400" dirty="0"/>
              <a:t>Not designed for 80m but it could work with low gain.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Its all about me!!!!!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AA3EO, Licensed since 1983, Extra Class.</a:t>
            </a:r>
          </a:p>
          <a:p>
            <a:r>
              <a:rPr lang="en-US" dirty="0"/>
              <a:t>BSEE 1982 Northeastern U., Electromagnetics.</a:t>
            </a:r>
          </a:p>
          <a:p>
            <a:r>
              <a:rPr lang="en-US" dirty="0"/>
              <a:t>38 years in aircraft aerospace.</a:t>
            </a:r>
          </a:p>
          <a:p>
            <a:pPr lvl="1"/>
            <a:r>
              <a:rPr lang="en-US" dirty="0"/>
              <a:t>(B-2, F-5, F-20, CH-47, CH-46, F-22, V-22)</a:t>
            </a:r>
          </a:p>
          <a:p>
            <a:pPr lvl="1"/>
            <a:r>
              <a:rPr lang="en-US" dirty="0"/>
              <a:t>Draper Lab., Lincoln Lab., Northrop Aircraft, Northrop B-2, McDonnell Douglas, Boeing Helicopters.</a:t>
            </a:r>
          </a:p>
          <a:p>
            <a:r>
              <a:rPr lang="en-US" dirty="0"/>
              <a:t>EMI, Antennas, Radar, RCS, Lightning, ESD, etc.</a:t>
            </a:r>
          </a:p>
          <a:p>
            <a:r>
              <a:rPr lang="en-US" dirty="0"/>
              <a:t>E3 Technology Group, Aircraft testing.</a:t>
            </a:r>
          </a:p>
          <a:p>
            <a:r>
              <a:rPr lang="en-US" sz="2400" dirty="0"/>
              <a:t>Associate Technical Fellow for Electromagnetic Environmental Effects.</a:t>
            </a:r>
          </a:p>
          <a:p>
            <a:r>
              <a:rPr lang="en-US" dirty="0"/>
              <a:t>Ham Radio fun: Designing and making antennas.</a:t>
            </a:r>
          </a:p>
          <a:p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7315200" y="27463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62000" y="27649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88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G5RV Math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486400"/>
          </a:xfrm>
        </p:spPr>
        <p:txBody>
          <a:bodyPr>
            <a:noAutofit/>
          </a:bodyPr>
          <a:lstStyle/>
          <a:p>
            <a:r>
              <a:rPr lang="en-US" dirty="0"/>
              <a:t>Where is the gain at 20m?</a:t>
            </a:r>
          </a:p>
          <a:p>
            <a:pPr lvl="1"/>
            <a:r>
              <a:rPr lang="en-US" sz="2400" dirty="0"/>
              <a:t>50 </a:t>
            </a:r>
            <a:r>
              <a:rPr lang="el-GR" sz="2400" dirty="0"/>
              <a:t>Ω</a:t>
            </a:r>
            <a:r>
              <a:rPr lang="en-US" sz="2400" dirty="0"/>
              <a:t> Coax to 450 </a:t>
            </a:r>
            <a:r>
              <a:rPr lang="el-GR" sz="2400" dirty="0"/>
              <a:t>Ω</a:t>
            </a:r>
            <a:r>
              <a:rPr lang="en-US" sz="2400" dirty="0"/>
              <a:t> ladder line is a 9:1 mismatch? 36% Tx</a:t>
            </a:r>
          </a:p>
          <a:p>
            <a:pPr lvl="1"/>
            <a:r>
              <a:rPr lang="en-US" sz="2400" dirty="0"/>
              <a:t>Ladder line to G5RV 93 </a:t>
            </a:r>
            <a:r>
              <a:rPr lang="el-GR" sz="2400" dirty="0"/>
              <a:t>Ω </a:t>
            </a:r>
            <a:r>
              <a:rPr lang="en-US" sz="2400" dirty="0"/>
              <a:t>is a 4.8:1 mismatch? 56% Tx</a:t>
            </a:r>
          </a:p>
          <a:p>
            <a:pPr lvl="2"/>
            <a:r>
              <a:rPr lang="en-US" sz="2000" dirty="0"/>
              <a:t>Mismatch losses of 80%</a:t>
            </a:r>
          </a:p>
          <a:p>
            <a:pPr lvl="2"/>
            <a:r>
              <a:rPr lang="en-US" sz="2000" dirty="0"/>
              <a:t>Effectively an 18:1 mismatch?</a:t>
            </a:r>
          </a:p>
          <a:p>
            <a:pPr lvl="2"/>
            <a:r>
              <a:rPr lang="en-US" sz="2000" dirty="0"/>
              <a:t>Measured VSWR &gt; 10:1</a:t>
            </a:r>
          </a:p>
          <a:p>
            <a:pPr lvl="1"/>
            <a:r>
              <a:rPr lang="en-US" sz="2400" dirty="0"/>
              <a:t>Gain of -7 dBi at best @ 14 Mhz. </a:t>
            </a:r>
          </a:p>
          <a:p>
            <a:pPr lvl="1"/>
            <a:r>
              <a:rPr lang="en-US" sz="2400" dirty="0"/>
              <a:t>35% range of standard dipole</a:t>
            </a:r>
          </a:p>
          <a:p>
            <a:r>
              <a:rPr lang="en-US" dirty="0"/>
              <a:t>Other band estimates:</a:t>
            </a:r>
          </a:p>
          <a:p>
            <a:pPr lvl="1"/>
            <a:r>
              <a:rPr lang="en-US" sz="2400" dirty="0"/>
              <a:t>10m ~-9.1 dBi, 40m ~1 dBi, 80m ~-8 dBi, </a:t>
            </a:r>
          </a:p>
          <a:p>
            <a:r>
              <a:rPr lang="en-US" dirty="0"/>
              <a:t>The feedline radiates!</a:t>
            </a:r>
          </a:p>
          <a:p>
            <a:pPr lvl="2"/>
            <a:r>
              <a:rPr lang="en-US" dirty="0"/>
              <a:t>Umm, no.  Only with a bad VSWR!</a:t>
            </a:r>
          </a:p>
          <a:p>
            <a:pPr lvl="1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????  Enigma of G5RV  ????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486400"/>
          </a:xfrm>
        </p:spPr>
        <p:txBody>
          <a:bodyPr>
            <a:noAutofit/>
          </a:bodyPr>
          <a:lstStyle/>
          <a:p>
            <a:r>
              <a:rPr lang="en-US" dirty="0"/>
              <a:t>Why is it used?</a:t>
            </a:r>
          </a:p>
          <a:p>
            <a:pPr lvl="1"/>
            <a:r>
              <a:rPr lang="en-US" sz="2400" dirty="0"/>
              <a:t>Any wire antenna will offer some use.</a:t>
            </a:r>
          </a:p>
          <a:p>
            <a:pPr lvl="1"/>
            <a:r>
              <a:rPr lang="en-US" sz="2400" dirty="0"/>
              <a:t>Personal testimony of use.</a:t>
            </a:r>
          </a:p>
          <a:p>
            <a:pPr lvl="1"/>
            <a:r>
              <a:rPr lang="en-US" sz="2400" dirty="0"/>
              <a:t>Needs a good tuner.</a:t>
            </a:r>
          </a:p>
          <a:p>
            <a:pPr lvl="1"/>
            <a:r>
              <a:rPr lang="en-US" sz="2400" dirty="0"/>
              <a:t>Tuner maximizes low efficiency dipole.</a:t>
            </a:r>
          </a:p>
          <a:p>
            <a:pPr lvl="1"/>
            <a:r>
              <a:rPr lang="en-US" sz="2400" dirty="0"/>
              <a:t>Sometimes people just buy stuff.</a:t>
            </a:r>
          </a:p>
          <a:p>
            <a:r>
              <a:rPr lang="en-US" sz="2800" dirty="0"/>
              <a:t>Meets original design goal.</a:t>
            </a:r>
          </a:p>
          <a:p>
            <a:pPr lvl="1"/>
            <a:r>
              <a:rPr lang="en-US" sz="2400" dirty="0"/>
              <a:t>Fit in the garden space available.</a:t>
            </a:r>
          </a:p>
          <a:p>
            <a:pPr lvl="1"/>
            <a:r>
              <a:rPr lang="en-US" sz="2400" dirty="0"/>
              <a:t>Work other bands if it can.</a:t>
            </a:r>
          </a:p>
          <a:p>
            <a:pPr lvl="1"/>
            <a:r>
              <a:rPr lang="en-US" sz="2400" dirty="0"/>
              <a:t>“Just had to work somehow.”</a:t>
            </a:r>
          </a:p>
          <a:p>
            <a:pPr lvl="1"/>
            <a:r>
              <a:rPr lang="en-US" sz="2400" dirty="0"/>
              <a:t>~ 1950 had the 4</a:t>
            </a:r>
            <a:r>
              <a:rPr lang="en-US" sz="2400" baseline="30000" dirty="0"/>
              <a:t>th</a:t>
            </a:r>
            <a:r>
              <a:rPr lang="en-US" sz="2400" dirty="0"/>
              <a:t> highest sunspot cycle.</a:t>
            </a:r>
          </a:p>
          <a:p>
            <a:pPr lvl="1"/>
            <a:r>
              <a:rPr lang="en-US" sz="2400" dirty="0"/>
              <a:t>1960 had the highest ever.</a:t>
            </a:r>
          </a:p>
          <a:p>
            <a:pPr lvl="1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Would I Do?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2900" y="1371600"/>
            <a:ext cx="8458200" cy="5257800"/>
          </a:xfrm>
        </p:spPr>
        <p:txBody>
          <a:bodyPr>
            <a:noAutofit/>
          </a:bodyPr>
          <a:lstStyle/>
          <a:p>
            <a:r>
              <a:rPr lang="en-US" dirty="0"/>
              <a:t>Make a  five band full size fan dipole.</a:t>
            </a:r>
          </a:p>
          <a:p>
            <a:pPr lvl="1"/>
            <a:r>
              <a:rPr lang="en-US" dirty="0"/>
              <a:t>A balun can help; not needed.</a:t>
            </a:r>
          </a:p>
          <a:p>
            <a:pPr lvl="1"/>
            <a:r>
              <a:rPr lang="en-US" dirty="0"/>
              <a:t>Cheap antenna.</a:t>
            </a:r>
          </a:p>
          <a:p>
            <a:pPr lvl="1"/>
            <a:r>
              <a:rPr lang="en-US" dirty="0"/>
              <a:t>No loading coils or stubs.</a:t>
            </a:r>
          </a:p>
          <a:p>
            <a:pPr lvl="1"/>
            <a:r>
              <a:rPr lang="en-US" dirty="0"/>
              <a:t>Guaranteed +2 dBi performance!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Antennas are a compromise of size, performance, installation and cost.</a:t>
            </a:r>
            <a:endParaRPr lang="en-US" sz="2400" dirty="0"/>
          </a:p>
          <a:p>
            <a:pPr lvl="1"/>
            <a:r>
              <a:rPr lang="en-US" dirty="0">
                <a:solidFill>
                  <a:prstClr val="black"/>
                </a:solidFill>
              </a:rPr>
              <a:t>The best one for you is the one that works.</a:t>
            </a:r>
          </a:p>
        </p:txBody>
      </p:sp>
    </p:spTree>
    <p:extLst>
      <p:ext uri="{BB962C8B-B14F-4D97-AF65-F5344CB8AC3E}">
        <p14:creationId xmlns:p14="http://schemas.microsoft.com/office/powerpoint/2010/main" val="2028357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W5GI Mystery Antenna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2900" y="1371600"/>
            <a:ext cx="8458200" cy="5257800"/>
          </a:xfrm>
        </p:spPr>
        <p:txBody>
          <a:bodyPr>
            <a:noAutofit/>
          </a:bodyPr>
          <a:lstStyle/>
          <a:p>
            <a:r>
              <a:rPr lang="en-US" dirty="0"/>
              <a:t>Claims to work 10-80m with gain!</a:t>
            </a:r>
          </a:p>
          <a:p>
            <a:r>
              <a:rPr lang="en-US" dirty="0"/>
              <a:t>G5RV inspired antenna.</a:t>
            </a:r>
          </a:p>
          <a:p>
            <a:pPr lvl="1"/>
            <a:r>
              <a:rPr lang="en-US" dirty="0"/>
              <a:t>A dipole with traps.</a:t>
            </a:r>
          </a:p>
          <a:p>
            <a:pPr lvl="1"/>
            <a:r>
              <a:rPr lang="en-US" dirty="0"/>
              <a:t>Coax and ladder line feed.</a:t>
            </a:r>
          </a:p>
          <a:p>
            <a:pPr lvl="1"/>
            <a:r>
              <a:rPr lang="en-US" dirty="0"/>
              <a:t>“used the world over by thousands of amateurs”.</a:t>
            </a:r>
          </a:p>
          <a:p>
            <a:pPr lvl="1"/>
            <a:r>
              <a:rPr lang="en-US" dirty="0"/>
              <a:t>Low VSWR!</a:t>
            </a:r>
          </a:p>
        </p:txBody>
      </p:sp>
    </p:spTree>
    <p:extLst>
      <p:ext uri="{BB962C8B-B14F-4D97-AF65-F5344CB8AC3E}">
        <p14:creationId xmlns:p14="http://schemas.microsoft.com/office/powerpoint/2010/main" val="1134202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W5GI Mystery Antenna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2900" y="1371600"/>
            <a:ext cx="8458200" cy="685800"/>
          </a:xfrm>
        </p:spPr>
        <p:txBody>
          <a:bodyPr>
            <a:noAutofit/>
          </a:bodyPr>
          <a:lstStyle/>
          <a:p>
            <a:r>
              <a:rPr lang="en-US" dirty="0"/>
              <a:t>Antenna details.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5411B9-AF7A-4104-A594-5B0A21E99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92417"/>
            <a:ext cx="6400800" cy="469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04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W5GI Mystery Antenna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2900" y="1371600"/>
            <a:ext cx="8458200" cy="5257800"/>
          </a:xfrm>
        </p:spPr>
        <p:txBody>
          <a:bodyPr>
            <a:noAutofit/>
          </a:bodyPr>
          <a:lstStyle/>
          <a:p>
            <a:r>
              <a:rPr lang="en-US" dirty="0"/>
              <a:t>99’ dipole with traps.</a:t>
            </a:r>
          </a:p>
          <a:p>
            <a:r>
              <a:rPr lang="en-US" dirty="0"/>
              <a:t>Traps aren’t traps, they are cancellers.</a:t>
            </a:r>
          </a:p>
          <a:p>
            <a:pPr lvl="1"/>
            <a:r>
              <a:rPr lang="en-US" dirty="0"/>
              <a:t>RF backtracks.</a:t>
            </a:r>
          </a:p>
          <a:p>
            <a:pPr lvl="1"/>
            <a:r>
              <a:rPr lang="en-US" dirty="0"/>
              <a:t>Not a collinear array as claimed.</a:t>
            </a:r>
          </a:p>
          <a:p>
            <a:pPr lvl="1"/>
            <a:r>
              <a:rPr lang="en-US" dirty="0"/>
              <a:t>Included analysis is less than wrong.</a:t>
            </a:r>
          </a:p>
          <a:p>
            <a:r>
              <a:rPr lang="en-US" dirty="0"/>
              <a:t>Coax and ladder line feed.</a:t>
            </a:r>
          </a:p>
          <a:p>
            <a:pPr lvl="1"/>
            <a:r>
              <a:rPr lang="en-US" dirty="0"/>
              <a:t>Guaranteed 9:1 mismatch.</a:t>
            </a:r>
          </a:p>
          <a:p>
            <a:pPr lvl="1"/>
            <a:r>
              <a:rPr lang="en-US" dirty="0"/>
              <a:t>Mismatch at the antenna is high as well.</a:t>
            </a:r>
          </a:p>
        </p:txBody>
      </p:sp>
    </p:spTree>
    <p:extLst>
      <p:ext uri="{BB962C8B-B14F-4D97-AF65-F5344CB8AC3E}">
        <p14:creationId xmlns:p14="http://schemas.microsoft.com/office/powerpoint/2010/main" val="1105079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W5GI Mystery Antenna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2900" y="1371600"/>
            <a:ext cx="8458200" cy="5257800"/>
          </a:xfrm>
        </p:spPr>
        <p:txBody>
          <a:bodyPr>
            <a:noAutofit/>
          </a:bodyPr>
          <a:lstStyle/>
          <a:p>
            <a:r>
              <a:rPr lang="en-US" dirty="0"/>
              <a:t>Does it work?</a:t>
            </a:r>
          </a:p>
          <a:p>
            <a:pPr lvl="1"/>
            <a:r>
              <a:rPr lang="en-US" dirty="0"/>
              <a:t>Any wire will work……</a:t>
            </a:r>
          </a:p>
          <a:p>
            <a:pPr lvl="1"/>
            <a:r>
              <a:rPr lang="en-US" dirty="0"/>
              <a:t>Only if you think so.</a:t>
            </a:r>
          </a:p>
          <a:p>
            <a:r>
              <a:rPr lang="en-US" dirty="0"/>
              <a:t>Worth reading owenduffy.net rebuttal to design.</a:t>
            </a:r>
          </a:p>
          <a:p>
            <a:r>
              <a:rPr lang="en-US" dirty="0"/>
              <a:t>An oversold idea.</a:t>
            </a:r>
          </a:p>
          <a:p>
            <a:r>
              <a:rPr lang="en-US" dirty="0"/>
              <a:t>I’m saving my money.</a:t>
            </a:r>
          </a:p>
        </p:txBody>
      </p:sp>
    </p:spTree>
    <p:extLst>
      <p:ext uri="{BB962C8B-B14F-4D97-AF65-F5344CB8AC3E}">
        <p14:creationId xmlns:p14="http://schemas.microsoft.com/office/powerpoint/2010/main" val="54654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50"/>
            <a:ext cx="896620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03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Yes we are that good!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the world with just a bed spring!</a:t>
            </a:r>
          </a:p>
          <a:p>
            <a:pPr lvl="1"/>
            <a:r>
              <a:rPr lang="en-US" dirty="0"/>
              <a:t>At least the ad said so!</a:t>
            </a:r>
          </a:p>
          <a:p>
            <a:pPr lvl="1"/>
            <a:r>
              <a:rPr lang="en-US" dirty="0"/>
              <a:t>You can tune up a bedspring and by golly it</a:t>
            </a:r>
          </a:p>
          <a:p>
            <a:pPr marL="457200" lvl="1" indent="0">
              <a:buNone/>
            </a:pPr>
            <a:r>
              <a:rPr lang="en-US" dirty="0"/>
              <a:t>    will radiate like one!</a:t>
            </a:r>
          </a:p>
          <a:p>
            <a:r>
              <a:rPr lang="en-US" dirty="0"/>
              <a:t>Is your antenna really what you bought?</a:t>
            </a:r>
          </a:p>
          <a:p>
            <a:r>
              <a:rPr lang="en-US" dirty="0"/>
              <a:t>Seller terminological terminology.</a:t>
            </a:r>
          </a:p>
          <a:p>
            <a:r>
              <a:rPr lang="en-US" dirty="0"/>
              <a:t>What are real antenna parameters?</a:t>
            </a:r>
          </a:p>
          <a:p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7315200" y="27463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62000" y="27649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Vendors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antenna suppliers want to sell you their product.</a:t>
            </a:r>
          </a:p>
          <a:p>
            <a:r>
              <a:rPr lang="en-US" dirty="0"/>
              <a:t>Rule #1 of advertizing: Twist the truth!</a:t>
            </a:r>
          </a:p>
          <a:p>
            <a:pPr lvl="1"/>
            <a:r>
              <a:rPr lang="en-US" dirty="0"/>
              <a:t>Bet on non-technical types.</a:t>
            </a:r>
          </a:p>
          <a:p>
            <a:pPr lvl="1"/>
            <a:r>
              <a:rPr lang="en-US" dirty="0"/>
              <a:t>People will believe anything.</a:t>
            </a:r>
          </a:p>
          <a:p>
            <a:r>
              <a:rPr lang="en-US" sz="2400" dirty="0"/>
              <a:t>"Any sufficiently advanced technology is indistinguishable from magic.“</a:t>
            </a:r>
          </a:p>
          <a:p>
            <a:pPr lvl="0">
              <a:buNone/>
            </a:pPr>
            <a:r>
              <a:rPr lang="en-US" sz="2400" dirty="0"/>
              <a:t>-- Arthur C. Clarke's Third Law of Predictions</a:t>
            </a:r>
          </a:p>
          <a:p>
            <a:endParaRPr lang="en-US" dirty="0"/>
          </a:p>
        </p:txBody>
      </p:sp>
      <p:sp>
        <p:nvSpPr>
          <p:cNvPr id="4" name="Lightning Bolt 3"/>
          <p:cNvSpPr/>
          <p:nvPr/>
        </p:nvSpPr>
        <p:spPr>
          <a:xfrm>
            <a:off x="6781800" y="388938"/>
            <a:ext cx="914400" cy="914400"/>
          </a:xfrm>
          <a:prstGeom prst="lightningBol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ghtning Bolt 4"/>
          <p:cNvSpPr/>
          <p:nvPr/>
        </p:nvSpPr>
        <p:spPr>
          <a:xfrm>
            <a:off x="1447800" y="388938"/>
            <a:ext cx="914400" cy="914400"/>
          </a:xfrm>
          <a:prstGeom prst="lightningBol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 dirty="0"/>
              <a:t>My Favorite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1608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dBd  (decibels relative to a dipole)</a:t>
            </a:r>
          </a:p>
          <a:p>
            <a:r>
              <a:rPr lang="en-US" dirty="0"/>
              <a:t>Groundwave</a:t>
            </a:r>
          </a:p>
          <a:p>
            <a:r>
              <a:rPr lang="en-US" dirty="0"/>
              <a:t>Hi-Gain.  Not ‘high’ gain, but ‘hi-gain’.</a:t>
            </a:r>
          </a:p>
          <a:p>
            <a:r>
              <a:rPr lang="en-US" dirty="0"/>
              <a:t>Directionality.</a:t>
            </a:r>
          </a:p>
          <a:p>
            <a:r>
              <a:rPr lang="en-US" dirty="0"/>
              <a:t>“Low loss”, everything..…….(?)</a:t>
            </a:r>
          </a:p>
          <a:p>
            <a:r>
              <a:rPr lang="en-US" dirty="0"/>
              <a:t>“Balun matching”.</a:t>
            </a:r>
          </a:p>
          <a:p>
            <a:pPr lvl="1"/>
            <a:r>
              <a:rPr lang="en-US" sz="2400" dirty="0"/>
              <a:t>A balun does not match impedance, it reflects mismatches.</a:t>
            </a:r>
          </a:p>
          <a:p>
            <a:pPr lvl="1"/>
            <a:r>
              <a:rPr lang="en-US" sz="2400" dirty="0"/>
              <a:t>Allows balanced ladder line to feed an unbalanced coax .</a:t>
            </a:r>
            <a:endParaRPr lang="en-US" dirty="0"/>
          </a:p>
          <a:p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6705600" y="419100"/>
            <a:ext cx="914400" cy="914400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Deciphering Jargon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dBd  (decibels relative to a dipole)</a:t>
            </a:r>
          </a:p>
          <a:p>
            <a:pPr lvl="1"/>
            <a:r>
              <a:rPr lang="en-US" dirty="0"/>
              <a:t>Gain of an antenna relative to a dipole antenna.</a:t>
            </a:r>
          </a:p>
          <a:p>
            <a:pPr lvl="1"/>
            <a:r>
              <a:rPr lang="en-US" dirty="0"/>
              <a:t>Dipole is +2.15 dBi.</a:t>
            </a:r>
          </a:p>
          <a:p>
            <a:r>
              <a:rPr lang="en-US" dirty="0"/>
              <a:t>Usually use dBi; relative to an isotropic radiator with a gain of 0 dBi.</a:t>
            </a:r>
          </a:p>
          <a:p>
            <a:pPr lvl="1"/>
            <a:r>
              <a:rPr lang="en-US" dirty="0"/>
              <a:t>Makes you think an antenna is 2 dB better than it is.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un 2"/>
          <p:cNvSpPr/>
          <p:nvPr/>
        </p:nvSpPr>
        <p:spPr>
          <a:xfrm>
            <a:off x="7010400" y="388938"/>
            <a:ext cx="914400" cy="914400"/>
          </a:xfrm>
          <a:prstGeom prst="su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143000" y="379237"/>
            <a:ext cx="914400" cy="914400"/>
          </a:xfrm>
          <a:prstGeom prst="su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Deciphering Jargon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/>
          </a:bodyPr>
          <a:lstStyle/>
          <a:p>
            <a:r>
              <a:rPr lang="en-US" dirty="0"/>
              <a:t>Groundwave.</a:t>
            </a:r>
          </a:p>
          <a:p>
            <a:pPr lvl="1"/>
            <a:r>
              <a:rPr lang="en-US" dirty="0"/>
              <a:t>A groundwave is the return path of a monopole antenna.</a:t>
            </a:r>
          </a:p>
          <a:p>
            <a:pPr lvl="1"/>
            <a:r>
              <a:rPr lang="en-US" dirty="0"/>
              <a:t>Losses are based on the material: metal, air or dirt!</a:t>
            </a:r>
          </a:p>
          <a:p>
            <a:pPr lvl="1"/>
            <a:r>
              <a:rPr lang="en-US" dirty="0"/>
              <a:t>Waves travel in the air and above the ground!</a:t>
            </a:r>
          </a:p>
          <a:p>
            <a:pPr lvl="1"/>
            <a:r>
              <a:rPr lang="en-US" dirty="0"/>
              <a:t>Not sure about the benefits to a beam or a dipole antenna!</a:t>
            </a:r>
          </a:p>
          <a:p>
            <a:endParaRPr lang="en-US" dirty="0"/>
          </a:p>
        </p:txBody>
      </p:sp>
      <p:sp>
        <p:nvSpPr>
          <p:cNvPr id="4" name="Sun 3"/>
          <p:cNvSpPr/>
          <p:nvPr/>
        </p:nvSpPr>
        <p:spPr>
          <a:xfrm>
            <a:off x="7010400" y="388938"/>
            <a:ext cx="914400" cy="914400"/>
          </a:xfrm>
          <a:prstGeom prst="su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143000" y="379237"/>
            <a:ext cx="914400" cy="914400"/>
          </a:xfrm>
          <a:prstGeom prst="su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knows gain?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antennas have never been checked for actual gain.</a:t>
            </a:r>
          </a:p>
          <a:p>
            <a:pPr lvl="1"/>
            <a:r>
              <a:rPr lang="en-US" dirty="0"/>
              <a:t>Performance based on personal testimony.</a:t>
            </a:r>
          </a:p>
          <a:p>
            <a:pPr lvl="1"/>
            <a:r>
              <a:rPr lang="en-US" dirty="0"/>
              <a:t>Works great!!!</a:t>
            </a:r>
          </a:p>
          <a:p>
            <a:pPr lvl="1"/>
            <a:r>
              <a:rPr lang="en-US" dirty="0"/>
              <a:t>Has happened on aircraft too.</a:t>
            </a:r>
          </a:p>
          <a:p>
            <a:r>
              <a:rPr lang="en-US" dirty="0"/>
              <a:t>“Gain” is the apparent concentration of RF energy in a desired direction relative to an isotropic radiator.</a:t>
            </a:r>
          </a:p>
        </p:txBody>
      </p:sp>
      <p:sp>
        <p:nvSpPr>
          <p:cNvPr id="4" name="Right Arrow 3"/>
          <p:cNvSpPr/>
          <p:nvPr/>
        </p:nvSpPr>
        <p:spPr>
          <a:xfrm rot="5400000">
            <a:off x="6858000" y="603822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6200000">
            <a:off x="1295400" y="609600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1487</Words>
  <Application>Microsoft Office PowerPoint</Application>
  <PresentationFormat>On-screen Show (4:3)</PresentationFormat>
  <Paragraphs>195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Can You Believe Antenna Advertisers?</vt:lpstr>
      <vt:lpstr>Its all about me!!!!! </vt:lpstr>
      <vt:lpstr>PowerPoint Presentation</vt:lpstr>
      <vt:lpstr>Yes we are that good! </vt:lpstr>
      <vt:lpstr>Typical Vendors</vt:lpstr>
      <vt:lpstr>My Favorite Terms</vt:lpstr>
      <vt:lpstr>Deciphering Jargon</vt:lpstr>
      <vt:lpstr>Deciphering Jargon</vt:lpstr>
      <vt:lpstr>Who knows gain?</vt:lpstr>
      <vt:lpstr>Typical Antenna Gain</vt:lpstr>
      <vt:lpstr>Scaled Antennas</vt:lpstr>
      <vt:lpstr>Antenna Aperture</vt:lpstr>
      <vt:lpstr>Example of Scaled Antenna</vt:lpstr>
      <vt:lpstr>Gain of Scaled HF Antenna?</vt:lpstr>
      <vt:lpstr>Gain of Scaled Beam Antenna?</vt:lpstr>
      <vt:lpstr>Is It a Dipole or Monopole Antenna?</vt:lpstr>
      <vt:lpstr>The Ersatz G5RV</vt:lpstr>
      <vt:lpstr>Where Did It Come From?</vt:lpstr>
      <vt:lpstr>G5RV Math?</vt:lpstr>
      <vt:lpstr>G5RV Math</vt:lpstr>
      <vt:lpstr>????  Enigma of G5RV  ????</vt:lpstr>
      <vt:lpstr>What Would I Do?</vt:lpstr>
      <vt:lpstr>W5GI Mystery Antenna</vt:lpstr>
      <vt:lpstr>W5GI Mystery Antenna</vt:lpstr>
      <vt:lpstr>W5GI Mystery Antenna</vt:lpstr>
      <vt:lpstr>W5GI Mystery Antenna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Antennas vs. Amplifiers</dc:title>
  <dc:creator>Blaho, Neil R</dc:creator>
  <cp:lastModifiedBy>aa3eo@outlook.com</cp:lastModifiedBy>
  <cp:revision>138</cp:revision>
  <dcterms:created xsi:type="dcterms:W3CDTF">2006-08-16T00:00:00Z</dcterms:created>
  <dcterms:modified xsi:type="dcterms:W3CDTF">2021-01-06T15:11:04Z</dcterms:modified>
</cp:coreProperties>
</file>