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Lst>
  <p:notesMasterIdLst>
    <p:notesMasterId r:id="rId92"/>
  </p:notesMasterIdLst>
  <p:sldIdLst>
    <p:sldId id="603" r:id="rId4"/>
    <p:sldId id="612" r:id="rId5"/>
    <p:sldId id="604" r:id="rId6"/>
    <p:sldId id="593" r:id="rId7"/>
    <p:sldId id="605" r:id="rId8"/>
    <p:sldId id="657" r:id="rId9"/>
    <p:sldId id="658" r:id="rId10"/>
    <p:sldId id="659" r:id="rId11"/>
    <p:sldId id="660" r:id="rId12"/>
    <p:sldId id="661" r:id="rId13"/>
    <p:sldId id="662" r:id="rId14"/>
    <p:sldId id="663" r:id="rId15"/>
    <p:sldId id="614" r:id="rId16"/>
    <p:sldId id="584" r:id="rId17"/>
    <p:sldId id="513" r:id="rId18"/>
    <p:sldId id="692" r:id="rId19"/>
    <p:sldId id="693" r:id="rId20"/>
    <p:sldId id="694" r:id="rId21"/>
    <p:sldId id="615" r:id="rId22"/>
    <p:sldId id="625" r:id="rId23"/>
    <p:sldId id="627" r:id="rId24"/>
    <p:sldId id="628" r:id="rId25"/>
    <p:sldId id="664" r:id="rId26"/>
    <p:sldId id="621" r:id="rId27"/>
    <p:sldId id="629" r:id="rId28"/>
    <p:sldId id="626" r:id="rId29"/>
    <p:sldId id="689" r:id="rId30"/>
    <p:sldId id="616" r:id="rId31"/>
    <p:sldId id="637" r:id="rId32"/>
    <p:sldId id="638" r:id="rId33"/>
    <p:sldId id="639" r:id="rId34"/>
    <p:sldId id="640" r:id="rId35"/>
    <p:sldId id="641" r:id="rId36"/>
    <p:sldId id="642" r:id="rId37"/>
    <p:sldId id="643" r:id="rId38"/>
    <p:sldId id="645" r:id="rId39"/>
    <p:sldId id="646" r:id="rId40"/>
    <p:sldId id="647" r:id="rId41"/>
    <p:sldId id="649" r:id="rId42"/>
    <p:sldId id="650" r:id="rId43"/>
    <p:sldId id="651" r:id="rId44"/>
    <p:sldId id="654" r:id="rId45"/>
    <p:sldId id="655" r:id="rId46"/>
    <p:sldId id="656" r:id="rId47"/>
    <p:sldId id="617" r:id="rId48"/>
    <p:sldId id="685" r:id="rId49"/>
    <p:sldId id="686" r:id="rId50"/>
    <p:sldId id="687" r:id="rId51"/>
    <p:sldId id="666" r:id="rId52"/>
    <p:sldId id="667" r:id="rId53"/>
    <p:sldId id="668" r:id="rId54"/>
    <p:sldId id="669" r:id="rId55"/>
    <p:sldId id="670" r:id="rId56"/>
    <p:sldId id="671" r:id="rId57"/>
    <p:sldId id="672" r:id="rId58"/>
    <p:sldId id="673" r:id="rId59"/>
    <p:sldId id="674" r:id="rId60"/>
    <p:sldId id="675" r:id="rId61"/>
    <p:sldId id="676" r:id="rId62"/>
    <p:sldId id="677" r:id="rId63"/>
    <p:sldId id="678" r:id="rId64"/>
    <p:sldId id="679" r:id="rId65"/>
    <p:sldId id="680" r:id="rId66"/>
    <p:sldId id="681" r:id="rId67"/>
    <p:sldId id="682" r:id="rId68"/>
    <p:sldId id="683" r:id="rId69"/>
    <p:sldId id="684" r:id="rId70"/>
    <p:sldId id="630" r:id="rId71"/>
    <p:sldId id="631" r:id="rId72"/>
    <p:sldId id="632" r:id="rId73"/>
    <p:sldId id="633" r:id="rId74"/>
    <p:sldId id="634" r:id="rId75"/>
    <p:sldId id="635" r:id="rId76"/>
    <p:sldId id="636" r:id="rId77"/>
    <p:sldId id="620" r:id="rId78"/>
    <p:sldId id="688" r:id="rId79"/>
    <p:sldId id="486" r:id="rId80"/>
    <p:sldId id="610" r:id="rId81"/>
    <p:sldId id="611" r:id="rId82"/>
    <p:sldId id="690" r:id="rId83"/>
    <p:sldId id="691" r:id="rId84"/>
    <p:sldId id="547" r:id="rId85"/>
    <p:sldId id="578" r:id="rId86"/>
    <p:sldId id="580" r:id="rId87"/>
    <p:sldId id="581" r:id="rId88"/>
    <p:sldId id="582" r:id="rId89"/>
    <p:sldId id="583" r:id="rId90"/>
    <p:sldId id="591" r:id="rId91"/>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00"/>
    <a:srgbClr val="FFD45B"/>
    <a:srgbClr val="FFFF99"/>
    <a:srgbClr val="FFCC00"/>
    <a:srgbClr val="FF7C80"/>
    <a:srgbClr val="D2FF7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7" autoAdjust="0"/>
    <p:restoredTop sz="97787" autoAdjust="0"/>
  </p:normalViewPr>
  <p:slideViewPr>
    <p:cSldViewPr>
      <p:cViewPr varScale="1">
        <p:scale>
          <a:sx n="137" d="100"/>
          <a:sy n="137" d="100"/>
        </p:scale>
        <p:origin x="-124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endParaRPr lang="en-US"/>
          </a:p>
        </p:txBody>
      </p:sp>
      <p:sp>
        <p:nvSpPr>
          <p:cNvPr id="41988"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F91960AC-CC41-4C66-BECE-8C9A09D2B4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
          <p:cNvSpPr>
            <a:spLocks noGrp="1" noRot="1" noChangeArrowheads="1" noTextEdit="1"/>
          </p:cNvSpPr>
          <p:nvPr>
            <p:ph type="sldImg"/>
          </p:nvPr>
        </p:nvSpPr>
        <p:spPr>
          <a:xfrm>
            <a:off x="1209675" y="693738"/>
            <a:ext cx="4437063" cy="3429000"/>
          </a:xfrm>
          <a:ln/>
        </p:spPr>
      </p:sp>
      <p:sp>
        <p:nvSpPr>
          <p:cNvPr id="72707"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
          <p:cNvSpPr>
            <a:spLocks noGrp="1" noRot="1" noChangeArrowheads="1" noTextEdit="1"/>
          </p:cNvSpPr>
          <p:nvPr>
            <p:ph type="sldImg"/>
          </p:nvPr>
        </p:nvSpPr>
        <p:spPr>
          <a:xfrm>
            <a:off x="1143000" y="695325"/>
            <a:ext cx="4572000" cy="3429000"/>
          </a:xfrm>
          <a:ln/>
        </p:spPr>
      </p:sp>
      <p:sp>
        <p:nvSpPr>
          <p:cNvPr id="91139"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
          <p:cNvSpPr>
            <a:spLocks noGrp="1" noRot="1" noChangeArrowheads="1" noTextEdit="1"/>
          </p:cNvSpPr>
          <p:nvPr>
            <p:ph type="sldImg"/>
          </p:nvPr>
        </p:nvSpPr>
        <p:spPr>
          <a:xfrm>
            <a:off x="2143125" y="695325"/>
            <a:ext cx="2571750" cy="3429000"/>
          </a:xfrm>
          <a:ln/>
        </p:spPr>
      </p:sp>
      <p:sp>
        <p:nvSpPr>
          <p:cNvPr id="93187"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Grp="1" noRot="1" noChangeArrowheads="1" noTextEdit="1"/>
          </p:cNvSpPr>
          <p:nvPr>
            <p:ph type="sldImg"/>
          </p:nvPr>
        </p:nvSpPr>
        <p:spPr>
          <a:xfrm>
            <a:off x="2143125" y="695325"/>
            <a:ext cx="2571750" cy="3429000"/>
          </a:xfrm>
          <a:ln/>
        </p:spPr>
      </p:sp>
      <p:sp>
        <p:nvSpPr>
          <p:cNvPr id="95235"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rrowheads="1" noTextEdit="1"/>
          </p:cNvSpPr>
          <p:nvPr>
            <p:ph type="sldImg"/>
          </p:nvPr>
        </p:nvSpPr>
        <p:spPr>
          <a:xfrm>
            <a:off x="1143000" y="695325"/>
            <a:ext cx="4572000" cy="3429000"/>
          </a:xfrm>
          <a:ln/>
        </p:spPr>
      </p:sp>
      <p:sp>
        <p:nvSpPr>
          <p:cNvPr id="97283"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
          <p:cNvSpPr>
            <a:spLocks noGrp="1" noRot="1" noChangeArrowheads="1" noTextEdit="1"/>
          </p:cNvSpPr>
          <p:nvPr>
            <p:ph type="sldImg"/>
          </p:nvPr>
        </p:nvSpPr>
        <p:spPr>
          <a:xfrm>
            <a:off x="2143125" y="695325"/>
            <a:ext cx="2571750" cy="3429000"/>
          </a:xfrm>
          <a:ln/>
        </p:spPr>
      </p:sp>
      <p:sp>
        <p:nvSpPr>
          <p:cNvPr id="99331"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
          <p:cNvSpPr>
            <a:spLocks noGrp="1" noRot="1" noChangeArrowheads="1" noTextEdit="1"/>
          </p:cNvSpPr>
          <p:nvPr>
            <p:ph type="sldImg"/>
          </p:nvPr>
        </p:nvSpPr>
        <p:spPr>
          <a:xfrm>
            <a:off x="2143125" y="695325"/>
            <a:ext cx="2571750" cy="3429000"/>
          </a:xfrm>
          <a:ln/>
        </p:spPr>
      </p:sp>
      <p:sp>
        <p:nvSpPr>
          <p:cNvPr id="101379"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rrowheads="1" noTextEdit="1"/>
          </p:cNvSpPr>
          <p:nvPr>
            <p:ph type="sldImg"/>
          </p:nvPr>
        </p:nvSpPr>
        <p:spPr>
          <a:xfrm>
            <a:off x="2143125" y="695325"/>
            <a:ext cx="2571750" cy="3429000"/>
          </a:xfrm>
          <a:ln/>
        </p:spPr>
      </p:sp>
      <p:sp>
        <p:nvSpPr>
          <p:cNvPr id="103427"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p:cNvSpPr>
            <a:spLocks noGrp="1" noRot="1" noChangeArrowheads="1" noTextEdit="1"/>
          </p:cNvSpPr>
          <p:nvPr>
            <p:ph type="sldImg"/>
          </p:nvPr>
        </p:nvSpPr>
        <p:spPr>
          <a:xfrm>
            <a:off x="1143000" y="693738"/>
            <a:ext cx="4572000" cy="3429000"/>
          </a:xfrm>
          <a:ln/>
        </p:spPr>
      </p:sp>
      <p:sp>
        <p:nvSpPr>
          <p:cNvPr id="109571" name="Rectangle 3"/>
          <p:cNvSpPr>
            <a:spLocks noGrp="1" noChangeArrowheads="1"/>
          </p:cNvSpPr>
          <p:nvPr>
            <p:ph type="body" idx="1"/>
          </p:nvPr>
        </p:nvSpPr>
        <p:spPr>
          <a:xfrm>
            <a:off x="685800" y="4341813"/>
            <a:ext cx="5487988"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802390E3-0D86-4660-8936-27DD66899638}"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50</a:t>
            </a:fld>
            <a:endParaRPr lang="en-US" sz="1300">
              <a:solidFill>
                <a:srgbClr val="000000"/>
              </a:solidFill>
              <a:latin typeface="Times New Roman" pitchFamily="18" charset="0"/>
              <a:ea typeface="Microsoft YaHei" pitchFamily="34" charset="-122"/>
            </a:endParaRPr>
          </a:p>
        </p:txBody>
      </p:sp>
      <p:sp>
        <p:nvSpPr>
          <p:cNvPr id="111619" name="Rectangle 3"/>
          <p:cNvSpPr>
            <a:spLocks noGrp="1" noRot="1" noChangeArrowheads="1" noTextEdit="1"/>
          </p:cNvSpPr>
          <p:nvPr>
            <p:ph type="sldImg"/>
          </p:nvPr>
        </p:nvSpPr>
        <p:spPr>
          <a:xfrm>
            <a:off x="1143000" y="693738"/>
            <a:ext cx="4572000" cy="3429000"/>
          </a:xfrm>
          <a:ln/>
        </p:spPr>
      </p:sp>
      <p:sp>
        <p:nvSpPr>
          <p:cNvPr id="111620"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D7604267-81FF-4E48-ADB3-AF6704FCCC2B}"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51</a:t>
            </a:fld>
            <a:endParaRPr lang="en-US" sz="1300">
              <a:solidFill>
                <a:srgbClr val="000000"/>
              </a:solidFill>
              <a:latin typeface="Times New Roman" pitchFamily="18" charset="0"/>
              <a:ea typeface="Microsoft YaHei" pitchFamily="34" charset="-122"/>
            </a:endParaRPr>
          </a:p>
        </p:txBody>
      </p:sp>
      <p:sp>
        <p:nvSpPr>
          <p:cNvPr id="113667" name="Rectangle 3"/>
          <p:cNvSpPr>
            <a:spLocks noGrp="1" noRot="1" noChangeArrowheads="1" noTextEdit="1"/>
          </p:cNvSpPr>
          <p:nvPr>
            <p:ph type="sldImg"/>
          </p:nvPr>
        </p:nvSpPr>
        <p:spPr>
          <a:xfrm>
            <a:off x="1143000" y="693738"/>
            <a:ext cx="4572000" cy="3429000"/>
          </a:xfrm>
          <a:ln/>
        </p:spPr>
      </p:sp>
      <p:sp>
        <p:nvSpPr>
          <p:cNvPr id="113668"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rrowheads="1" noTextEdit="1"/>
          </p:cNvSpPr>
          <p:nvPr>
            <p:ph type="sldImg"/>
          </p:nvPr>
        </p:nvSpPr>
        <p:spPr>
          <a:xfrm>
            <a:off x="1209675" y="693738"/>
            <a:ext cx="4435475" cy="3425825"/>
          </a:xfrm>
          <a:ln/>
        </p:spPr>
      </p:sp>
      <p:sp>
        <p:nvSpPr>
          <p:cNvPr id="74755"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60676BB9-E283-4BD4-9651-4A415E9680FB}"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52</a:t>
            </a:fld>
            <a:endParaRPr lang="en-US" sz="1300">
              <a:solidFill>
                <a:srgbClr val="000000"/>
              </a:solidFill>
              <a:latin typeface="Times New Roman" pitchFamily="18" charset="0"/>
              <a:ea typeface="Microsoft YaHei" pitchFamily="34" charset="-122"/>
            </a:endParaRPr>
          </a:p>
        </p:txBody>
      </p:sp>
      <p:sp>
        <p:nvSpPr>
          <p:cNvPr id="115715" name="Rectangle 3"/>
          <p:cNvSpPr>
            <a:spLocks noGrp="1" noRot="1" noChangeArrowheads="1" noTextEdit="1"/>
          </p:cNvSpPr>
          <p:nvPr>
            <p:ph type="sldImg"/>
          </p:nvPr>
        </p:nvSpPr>
        <p:spPr>
          <a:xfrm>
            <a:off x="1143000" y="693738"/>
            <a:ext cx="4572000" cy="3429000"/>
          </a:xfrm>
          <a:ln/>
        </p:spPr>
      </p:sp>
      <p:sp>
        <p:nvSpPr>
          <p:cNvPr id="115716"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D84CAD95-1C8B-4A15-AACD-5E64ED4BCCD0}"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53</a:t>
            </a:fld>
            <a:endParaRPr lang="en-US" sz="1300">
              <a:solidFill>
                <a:srgbClr val="000000"/>
              </a:solidFill>
              <a:latin typeface="Times New Roman" pitchFamily="18" charset="0"/>
              <a:ea typeface="Microsoft YaHei" pitchFamily="34" charset="-122"/>
            </a:endParaRPr>
          </a:p>
        </p:txBody>
      </p:sp>
      <p:sp>
        <p:nvSpPr>
          <p:cNvPr id="117763" name="Rectangle 3"/>
          <p:cNvSpPr>
            <a:spLocks noGrp="1" noRot="1" noChangeArrowheads="1" noTextEdit="1"/>
          </p:cNvSpPr>
          <p:nvPr>
            <p:ph type="sldImg"/>
          </p:nvPr>
        </p:nvSpPr>
        <p:spPr>
          <a:xfrm>
            <a:off x="1143000" y="693738"/>
            <a:ext cx="4572000" cy="3429000"/>
          </a:xfrm>
          <a:ln/>
        </p:spPr>
      </p:sp>
      <p:sp>
        <p:nvSpPr>
          <p:cNvPr id="117764"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CC05099C-E349-445D-8DAB-892F00E59EBB}"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54</a:t>
            </a:fld>
            <a:endParaRPr lang="en-US" sz="1300">
              <a:solidFill>
                <a:srgbClr val="000000"/>
              </a:solidFill>
              <a:latin typeface="Times New Roman" pitchFamily="18" charset="0"/>
              <a:ea typeface="Microsoft YaHei" pitchFamily="34" charset="-122"/>
            </a:endParaRPr>
          </a:p>
        </p:txBody>
      </p:sp>
      <p:sp>
        <p:nvSpPr>
          <p:cNvPr id="119811" name="Rectangle 3"/>
          <p:cNvSpPr>
            <a:spLocks noGrp="1" noRot="1" noChangeArrowheads="1" noTextEdit="1"/>
          </p:cNvSpPr>
          <p:nvPr>
            <p:ph type="sldImg"/>
          </p:nvPr>
        </p:nvSpPr>
        <p:spPr>
          <a:xfrm>
            <a:off x="1143000" y="693738"/>
            <a:ext cx="4572000" cy="3429000"/>
          </a:xfrm>
          <a:ln/>
        </p:spPr>
      </p:sp>
      <p:sp>
        <p:nvSpPr>
          <p:cNvPr id="119812"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EAE95F08-9DF5-4604-A5D4-A05DB7DD8562}"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55</a:t>
            </a:fld>
            <a:endParaRPr lang="en-US" sz="1300">
              <a:solidFill>
                <a:srgbClr val="000000"/>
              </a:solidFill>
              <a:latin typeface="Times New Roman" pitchFamily="18" charset="0"/>
              <a:ea typeface="Microsoft YaHei" pitchFamily="34" charset="-122"/>
            </a:endParaRPr>
          </a:p>
        </p:txBody>
      </p:sp>
      <p:sp>
        <p:nvSpPr>
          <p:cNvPr id="121859" name="Rectangle 3"/>
          <p:cNvSpPr>
            <a:spLocks noGrp="1" noRot="1" noChangeArrowheads="1" noTextEdit="1"/>
          </p:cNvSpPr>
          <p:nvPr>
            <p:ph type="sldImg"/>
          </p:nvPr>
        </p:nvSpPr>
        <p:spPr>
          <a:xfrm>
            <a:off x="1143000" y="693738"/>
            <a:ext cx="4572000" cy="3429000"/>
          </a:xfrm>
          <a:ln/>
        </p:spPr>
      </p:sp>
      <p:sp>
        <p:nvSpPr>
          <p:cNvPr id="121860"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1EF55242-CEE1-42E5-90DD-A2D72DDA1DA2}"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56</a:t>
            </a:fld>
            <a:endParaRPr lang="en-US" sz="1300">
              <a:solidFill>
                <a:srgbClr val="000000"/>
              </a:solidFill>
              <a:latin typeface="Times New Roman" pitchFamily="18" charset="0"/>
              <a:ea typeface="Microsoft YaHei" pitchFamily="34" charset="-122"/>
            </a:endParaRPr>
          </a:p>
        </p:txBody>
      </p:sp>
      <p:sp>
        <p:nvSpPr>
          <p:cNvPr id="123907" name="Rectangle 3"/>
          <p:cNvSpPr>
            <a:spLocks noGrp="1" noRot="1" noChangeArrowheads="1" noTextEdit="1"/>
          </p:cNvSpPr>
          <p:nvPr>
            <p:ph type="sldImg"/>
          </p:nvPr>
        </p:nvSpPr>
        <p:spPr>
          <a:xfrm>
            <a:off x="1143000" y="693738"/>
            <a:ext cx="4572000" cy="3429000"/>
          </a:xfrm>
          <a:ln/>
        </p:spPr>
      </p:sp>
      <p:sp>
        <p:nvSpPr>
          <p:cNvPr id="123908"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DFDFBB8E-50FA-4E74-A538-0E17444021B0}"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57</a:t>
            </a:fld>
            <a:endParaRPr lang="en-US" sz="1300">
              <a:solidFill>
                <a:srgbClr val="000000"/>
              </a:solidFill>
              <a:latin typeface="Times New Roman" pitchFamily="18" charset="0"/>
              <a:ea typeface="Microsoft YaHei" pitchFamily="34" charset="-122"/>
            </a:endParaRPr>
          </a:p>
        </p:txBody>
      </p:sp>
      <p:sp>
        <p:nvSpPr>
          <p:cNvPr id="125955" name="Rectangle 3"/>
          <p:cNvSpPr>
            <a:spLocks noGrp="1" noRot="1" noChangeArrowheads="1" noTextEdit="1"/>
          </p:cNvSpPr>
          <p:nvPr>
            <p:ph type="sldImg"/>
          </p:nvPr>
        </p:nvSpPr>
        <p:spPr>
          <a:xfrm>
            <a:off x="1143000" y="693738"/>
            <a:ext cx="4572000" cy="3429000"/>
          </a:xfrm>
          <a:ln/>
        </p:spPr>
      </p:sp>
      <p:sp>
        <p:nvSpPr>
          <p:cNvPr id="125956"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71336F42-2A83-44FE-82CC-2F98B4D90D62}"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58</a:t>
            </a:fld>
            <a:endParaRPr lang="en-US" sz="1300">
              <a:solidFill>
                <a:srgbClr val="000000"/>
              </a:solidFill>
              <a:latin typeface="Times New Roman" pitchFamily="18" charset="0"/>
              <a:ea typeface="Microsoft YaHei" pitchFamily="34" charset="-122"/>
            </a:endParaRPr>
          </a:p>
        </p:txBody>
      </p:sp>
      <p:sp>
        <p:nvSpPr>
          <p:cNvPr id="128003" name="Rectangle 3"/>
          <p:cNvSpPr>
            <a:spLocks noGrp="1" noRot="1" noChangeArrowheads="1" noTextEdit="1"/>
          </p:cNvSpPr>
          <p:nvPr>
            <p:ph type="sldImg"/>
          </p:nvPr>
        </p:nvSpPr>
        <p:spPr>
          <a:xfrm>
            <a:off x="1143000" y="693738"/>
            <a:ext cx="4572000" cy="3429000"/>
          </a:xfrm>
          <a:ln/>
        </p:spPr>
      </p:sp>
      <p:sp>
        <p:nvSpPr>
          <p:cNvPr id="128004"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8471ACE9-175B-4ED8-A544-1D24CAF51D9C}"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59</a:t>
            </a:fld>
            <a:endParaRPr lang="en-US" sz="1300">
              <a:solidFill>
                <a:srgbClr val="000000"/>
              </a:solidFill>
              <a:latin typeface="Times New Roman" pitchFamily="18" charset="0"/>
              <a:ea typeface="Microsoft YaHei" pitchFamily="34" charset="-122"/>
            </a:endParaRPr>
          </a:p>
        </p:txBody>
      </p:sp>
      <p:sp>
        <p:nvSpPr>
          <p:cNvPr id="130051" name="Rectangle 3"/>
          <p:cNvSpPr>
            <a:spLocks noGrp="1" noRot="1" noChangeArrowheads="1" noTextEdit="1"/>
          </p:cNvSpPr>
          <p:nvPr>
            <p:ph type="sldImg"/>
          </p:nvPr>
        </p:nvSpPr>
        <p:spPr>
          <a:xfrm>
            <a:off x="1143000" y="693738"/>
            <a:ext cx="4572000" cy="3429000"/>
          </a:xfrm>
          <a:ln/>
        </p:spPr>
      </p:sp>
      <p:sp>
        <p:nvSpPr>
          <p:cNvPr id="130052"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609CD037-D4C8-4C8D-B668-6EA55027B024}"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60</a:t>
            </a:fld>
            <a:endParaRPr lang="en-US" sz="1300">
              <a:solidFill>
                <a:srgbClr val="000000"/>
              </a:solidFill>
              <a:latin typeface="Times New Roman" pitchFamily="18" charset="0"/>
              <a:ea typeface="Microsoft YaHei" pitchFamily="34" charset="-122"/>
            </a:endParaRPr>
          </a:p>
        </p:txBody>
      </p:sp>
      <p:sp>
        <p:nvSpPr>
          <p:cNvPr id="132099" name="Rectangle 3"/>
          <p:cNvSpPr>
            <a:spLocks noGrp="1" noRot="1" noChangeArrowheads="1" noTextEdit="1"/>
          </p:cNvSpPr>
          <p:nvPr>
            <p:ph type="sldImg"/>
          </p:nvPr>
        </p:nvSpPr>
        <p:spPr>
          <a:xfrm>
            <a:off x="1143000" y="693738"/>
            <a:ext cx="4572000" cy="3429000"/>
          </a:xfrm>
          <a:ln/>
        </p:spPr>
      </p:sp>
      <p:sp>
        <p:nvSpPr>
          <p:cNvPr id="132100"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826CF082-7B03-4314-A895-B0EA7DA16764}"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61</a:t>
            </a:fld>
            <a:endParaRPr lang="en-US" sz="1300">
              <a:solidFill>
                <a:srgbClr val="000000"/>
              </a:solidFill>
              <a:latin typeface="Times New Roman" pitchFamily="18" charset="0"/>
              <a:ea typeface="Microsoft YaHei" pitchFamily="34" charset="-122"/>
            </a:endParaRPr>
          </a:p>
        </p:txBody>
      </p:sp>
      <p:sp>
        <p:nvSpPr>
          <p:cNvPr id="134147" name="Rectangle 3"/>
          <p:cNvSpPr>
            <a:spLocks noGrp="1" noRot="1" noChangeArrowheads="1" noTextEdit="1"/>
          </p:cNvSpPr>
          <p:nvPr>
            <p:ph type="sldImg"/>
          </p:nvPr>
        </p:nvSpPr>
        <p:spPr>
          <a:xfrm>
            <a:off x="1143000" y="693738"/>
            <a:ext cx="4572000" cy="3429000"/>
          </a:xfrm>
          <a:ln/>
        </p:spPr>
      </p:sp>
      <p:sp>
        <p:nvSpPr>
          <p:cNvPr id="134148"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Grp="1" noRot="1" noChangeArrowheads="1" noTextEdit="1"/>
          </p:cNvSpPr>
          <p:nvPr>
            <p:ph type="sldImg"/>
          </p:nvPr>
        </p:nvSpPr>
        <p:spPr>
          <a:xfrm>
            <a:off x="1209675" y="693738"/>
            <a:ext cx="4435475" cy="3425825"/>
          </a:xfrm>
          <a:ln/>
        </p:spPr>
      </p:sp>
      <p:sp>
        <p:nvSpPr>
          <p:cNvPr id="76803"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FE525AA1-ADA1-45FE-86B8-C7D1913739E7}"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62</a:t>
            </a:fld>
            <a:endParaRPr lang="en-US" sz="1300">
              <a:solidFill>
                <a:srgbClr val="000000"/>
              </a:solidFill>
              <a:latin typeface="Times New Roman" pitchFamily="18" charset="0"/>
              <a:ea typeface="Microsoft YaHei" pitchFamily="34" charset="-122"/>
            </a:endParaRPr>
          </a:p>
        </p:txBody>
      </p:sp>
      <p:sp>
        <p:nvSpPr>
          <p:cNvPr id="136195" name="Rectangle 3"/>
          <p:cNvSpPr>
            <a:spLocks noGrp="1" noRot="1" noChangeArrowheads="1" noTextEdit="1"/>
          </p:cNvSpPr>
          <p:nvPr>
            <p:ph type="sldImg"/>
          </p:nvPr>
        </p:nvSpPr>
        <p:spPr>
          <a:xfrm>
            <a:off x="1143000" y="693738"/>
            <a:ext cx="4572000" cy="3429000"/>
          </a:xfrm>
          <a:ln/>
        </p:spPr>
      </p:sp>
      <p:sp>
        <p:nvSpPr>
          <p:cNvPr id="136196"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88EB8837-F95C-4FAD-8195-A3DC2A35B0AC}"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63</a:t>
            </a:fld>
            <a:endParaRPr lang="en-US" sz="1300">
              <a:solidFill>
                <a:srgbClr val="000000"/>
              </a:solidFill>
              <a:latin typeface="Times New Roman" pitchFamily="18" charset="0"/>
              <a:ea typeface="Microsoft YaHei" pitchFamily="34" charset="-122"/>
            </a:endParaRPr>
          </a:p>
        </p:txBody>
      </p:sp>
      <p:sp>
        <p:nvSpPr>
          <p:cNvPr id="138243" name="Rectangle 3"/>
          <p:cNvSpPr>
            <a:spLocks noGrp="1" noRot="1" noChangeArrowheads="1" noTextEdit="1"/>
          </p:cNvSpPr>
          <p:nvPr>
            <p:ph type="sldImg"/>
          </p:nvPr>
        </p:nvSpPr>
        <p:spPr>
          <a:xfrm>
            <a:off x="1143000" y="693738"/>
            <a:ext cx="4572000" cy="3429000"/>
          </a:xfrm>
          <a:ln/>
        </p:spPr>
      </p:sp>
      <p:sp>
        <p:nvSpPr>
          <p:cNvPr id="138244"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05CCBDA9-359B-48A3-98E2-371CC7C01CB6}"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64</a:t>
            </a:fld>
            <a:endParaRPr lang="en-US" sz="1300">
              <a:solidFill>
                <a:srgbClr val="000000"/>
              </a:solidFill>
              <a:latin typeface="Times New Roman" pitchFamily="18" charset="0"/>
              <a:ea typeface="Microsoft YaHei" pitchFamily="34" charset="-122"/>
            </a:endParaRPr>
          </a:p>
        </p:txBody>
      </p:sp>
      <p:sp>
        <p:nvSpPr>
          <p:cNvPr id="140291" name="Rectangle 3"/>
          <p:cNvSpPr>
            <a:spLocks noGrp="1" noRot="1" noChangeArrowheads="1" noTextEdit="1"/>
          </p:cNvSpPr>
          <p:nvPr>
            <p:ph type="sldImg"/>
          </p:nvPr>
        </p:nvSpPr>
        <p:spPr>
          <a:xfrm>
            <a:off x="1143000" y="693738"/>
            <a:ext cx="4572000" cy="3429000"/>
          </a:xfrm>
          <a:ln/>
        </p:spPr>
      </p:sp>
      <p:sp>
        <p:nvSpPr>
          <p:cNvPr id="140292"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DB0CA73C-D189-4FE7-81C7-73B9D650E897}"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65</a:t>
            </a:fld>
            <a:endParaRPr lang="en-US" sz="1300">
              <a:solidFill>
                <a:srgbClr val="000000"/>
              </a:solidFill>
              <a:latin typeface="Times New Roman" pitchFamily="18" charset="0"/>
              <a:ea typeface="Microsoft YaHei" pitchFamily="34" charset="-122"/>
            </a:endParaRPr>
          </a:p>
        </p:txBody>
      </p:sp>
      <p:sp>
        <p:nvSpPr>
          <p:cNvPr id="142339" name="Rectangle 3"/>
          <p:cNvSpPr>
            <a:spLocks noGrp="1" noRot="1" noChangeArrowheads="1" noTextEdit="1"/>
          </p:cNvSpPr>
          <p:nvPr>
            <p:ph type="sldImg"/>
          </p:nvPr>
        </p:nvSpPr>
        <p:spPr>
          <a:xfrm>
            <a:off x="1143000" y="693738"/>
            <a:ext cx="4572000" cy="3429000"/>
          </a:xfrm>
          <a:ln/>
        </p:spPr>
      </p:sp>
      <p:sp>
        <p:nvSpPr>
          <p:cNvPr id="142340"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BE2D3503-901B-4938-A3DA-8FB0A7A78C56}"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66</a:t>
            </a:fld>
            <a:endParaRPr lang="en-US" sz="1300">
              <a:solidFill>
                <a:srgbClr val="000000"/>
              </a:solidFill>
              <a:latin typeface="Times New Roman" pitchFamily="18" charset="0"/>
              <a:ea typeface="Microsoft YaHei" pitchFamily="34" charset="-122"/>
            </a:endParaRPr>
          </a:p>
        </p:txBody>
      </p:sp>
      <p:sp>
        <p:nvSpPr>
          <p:cNvPr id="144387" name="Rectangle 3"/>
          <p:cNvSpPr>
            <a:spLocks noGrp="1" noRot="1" noChangeArrowheads="1" noTextEdit="1"/>
          </p:cNvSpPr>
          <p:nvPr>
            <p:ph type="sldImg"/>
          </p:nvPr>
        </p:nvSpPr>
        <p:spPr>
          <a:xfrm>
            <a:off x="1143000" y="693738"/>
            <a:ext cx="4572000" cy="3429000"/>
          </a:xfrm>
          <a:ln/>
        </p:spPr>
      </p:sp>
      <p:sp>
        <p:nvSpPr>
          <p:cNvPr id="144388"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fld id="{A0833DF0-377D-41A8-A768-104C01A44DCF}" type="slidenum">
              <a:rPr lang="en-US" sz="1300">
                <a:solidFill>
                  <a:srgbClr val="000000"/>
                </a:solidFill>
                <a:latin typeface="Times New Roman" pitchFamily="18" charset="0"/>
                <a:ea typeface="Microsoft YaHei" pitchFamily="34" charset="-122"/>
              </a:rPr>
              <a:pPr algn="r" defTabSz="409575" hangingPunct="0">
                <a:lnSpc>
                  <a:spcPct val="95000"/>
                </a:lnSpc>
                <a:buSzPct val="100000"/>
                <a:tabLst>
                  <a:tab pos="0" algn="l"/>
                  <a:tab pos="409575" algn="l"/>
                  <a:tab pos="820738" algn="l"/>
                  <a:tab pos="1230313" algn="l"/>
                  <a:tab pos="1641475" algn="l"/>
                  <a:tab pos="2051050" algn="l"/>
                  <a:tab pos="2462213" algn="l"/>
                  <a:tab pos="2871788" algn="l"/>
                  <a:tab pos="3282950" algn="l"/>
                  <a:tab pos="3692525" algn="l"/>
                  <a:tab pos="4103688" algn="l"/>
                  <a:tab pos="4513263" algn="l"/>
                  <a:tab pos="4922838" algn="l"/>
                  <a:tab pos="5334000" algn="l"/>
                  <a:tab pos="5743575" algn="l"/>
                  <a:tab pos="6154738" algn="l"/>
                  <a:tab pos="6564313" algn="l"/>
                  <a:tab pos="6975475" algn="l"/>
                  <a:tab pos="7385050" algn="l"/>
                  <a:tab pos="7796213" algn="l"/>
                  <a:tab pos="8205788" algn="l"/>
                </a:tabLst>
              </a:pPr>
              <a:t>67</a:t>
            </a:fld>
            <a:endParaRPr lang="en-US" sz="1300">
              <a:solidFill>
                <a:srgbClr val="000000"/>
              </a:solidFill>
              <a:latin typeface="Times New Roman" pitchFamily="18" charset="0"/>
              <a:ea typeface="Microsoft YaHei" pitchFamily="34" charset="-122"/>
            </a:endParaRPr>
          </a:p>
        </p:txBody>
      </p:sp>
      <p:sp>
        <p:nvSpPr>
          <p:cNvPr id="146435" name="Rectangle 3"/>
          <p:cNvSpPr>
            <a:spLocks noGrp="1" noRot="1" noChangeArrowheads="1" noTextEdit="1"/>
          </p:cNvSpPr>
          <p:nvPr>
            <p:ph type="sldImg"/>
          </p:nvPr>
        </p:nvSpPr>
        <p:spPr>
          <a:xfrm>
            <a:off x="1143000" y="693738"/>
            <a:ext cx="4572000" cy="3429000"/>
          </a:xfrm>
          <a:ln/>
        </p:spPr>
      </p:sp>
      <p:sp>
        <p:nvSpPr>
          <p:cNvPr id="146436" name="Text Box 4"/>
          <p:cNvSpPr txBox="1">
            <a:spLocks noChangeArrowheads="1"/>
          </p:cNvSpPr>
          <p:nvPr/>
        </p:nvSpPr>
        <p:spPr bwMode="auto">
          <a:xfrm>
            <a:off x="685800" y="4341813"/>
            <a:ext cx="5487988" cy="4114800"/>
          </a:xfrm>
          <a:prstGeom prst="rect">
            <a:avLst/>
          </a:prstGeom>
          <a:noFill/>
          <a:ln w="9525">
            <a:noFill/>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2"/>
          <p:cNvSpPr>
            <a:spLocks noGrp="1" noRot="1" noChangeArrowheads="1" noTextEdit="1"/>
          </p:cNvSpPr>
          <p:nvPr>
            <p:ph type="sldImg"/>
          </p:nvPr>
        </p:nvSpPr>
        <p:spPr>
          <a:xfrm>
            <a:off x="1143000" y="693738"/>
            <a:ext cx="4565650" cy="3424237"/>
          </a:xfrm>
          <a:ln/>
        </p:spPr>
      </p:sp>
      <p:sp>
        <p:nvSpPr>
          <p:cNvPr id="149507" name="Rectangle 3"/>
          <p:cNvSpPr>
            <a:spLocks noGrp="1" noChangeArrowheads="1"/>
          </p:cNvSpPr>
          <p:nvPr>
            <p:ph type="body" idx="1"/>
          </p:nvPr>
        </p:nvSpPr>
        <p:spPr>
          <a:xfrm>
            <a:off x="685800" y="4341813"/>
            <a:ext cx="5481638" cy="4110037"/>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2"/>
          <p:cNvSpPr>
            <a:spLocks noGrp="1" noRot="1" noChangeArrowheads="1" noTextEdit="1"/>
          </p:cNvSpPr>
          <p:nvPr>
            <p:ph type="sldImg"/>
          </p:nvPr>
        </p:nvSpPr>
        <p:spPr>
          <a:xfrm>
            <a:off x="1143000" y="693738"/>
            <a:ext cx="4572000" cy="3429000"/>
          </a:xfrm>
          <a:ln/>
        </p:spPr>
      </p:sp>
      <p:sp>
        <p:nvSpPr>
          <p:cNvPr id="151555" name="Rectangle 3"/>
          <p:cNvSpPr>
            <a:spLocks noGrp="1" noChangeArrowheads="1"/>
          </p:cNvSpPr>
          <p:nvPr>
            <p:ph type="body" idx="1"/>
          </p:nvPr>
        </p:nvSpPr>
        <p:spPr>
          <a:xfrm>
            <a:off x="685800" y="4341813"/>
            <a:ext cx="5487988"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2"/>
          <p:cNvSpPr>
            <a:spLocks noGrp="1" noRot="1" noChangeArrowheads="1" noTextEdit="1"/>
          </p:cNvSpPr>
          <p:nvPr>
            <p:ph type="sldImg"/>
          </p:nvPr>
        </p:nvSpPr>
        <p:spPr>
          <a:xfrm>
            <a:off x="1143000" y="693738"/>
            <a:ext cx="4572000" cy="3429000"/>
          </a:xfrm>
          <a:ln/>
        </p:spPr>
      </p:sp>
      <p:sp>
        <p:nvSpPr>
          <p:cNvPr id="153603" name="Rectangle 3"/>
          <p:cNvSpPr>
            <a:spLocks noGrp="1" noChangeArrowheads="1"/>
          </p:cNvSpPr>
          <p:nvPr>
            <p:ph type="body" idx="1"/>
          </p:nvPr>
        </p:nvSpPr>
        <p:spPr>
          <a:xfrm>
            <a:off x="685800" y="4341813"/>
            <a:ext cx="5487988"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2"/>
          <p:cNvSpPr>
            <a:spLocks noGrp="1" noRot="1" noChangeArrowheads="1" noTextEdit="1"/>
          </p:cNvSpPr>
          <p:nvPr>
            <p:ph type="sldImg"/>
          </p:nvPr>
        </p:nvSpPr>
        <p:spPr>
          <a:xfrm>
            <a:off x="1144588" y="693738"/>
            <a:ext cx="4546600" cy="3408362"/>
          </a:xfrm>
          <a:ln/>
        </p:spPr>
      </p:sp>
      <p:sp>
        <p:nvSpPr>
          <p:cNvPr id="155651" name="Rectangle 3"/>
          <p:cNvSpPr>
            <a:spLocks noGrp="1" noChangeArrowheads="1"/>
          </p:cNvSpPr>
          <p:nvPr>
            <p:ph type="body" idx="1"/>
          </p:nvPr>
        </p:nvSpPr>
        <p:spPr>
          <a:xfrm>
            <a:off x="685800" y="4341813"/>
            <a:ext cx="5465763" cy="4094162"/>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
          <p:cNvSpPr>
            <a:spLocks noGrp="1" noRot="1" noChangeArrowheads="1" noTextEdit="1"/>
          </p:cNvSpPr>
          <p:nvPr>
            <p:ph type="sldImg"/>
          </p:nvPr>
        </p:nvSpPr>
        <p:spPr>
          <a:xfrm>
            <a:off x="1144588" y="693738"/>
            <a:ext cx="4565650" cy="3425825"/>
          </a:xfrm>
          <a:ln/>
        </p:spPr>
      </p:sp>
      <p:sp>
        <p:nvSpPr>
          <p:cNvPr id="78851"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2"/>
          <p:cNvSpPr>
            <a:spLocks noGrp="1" noRot="1" noChangeArrowheads="1" noTextEdit="1"/>
          </p:cNvSpPr>
          <p:nvPr>
            <p:ph type="sldImg"/>
          </p:nvPr>
        </p:nvSpPr>
        <p:spPr>
          <a:xfrm>
            <a:off x="1144588" y="693738"/>
            <a:ext cx="4559300" cy="3419475"/>
          </a:xfrm>
          <a:ln/>
        </p:spPr>
      </p:sp>
      <p:sp>
        <p:nvSpPr>
          <p:cNvPr id="157699" name="Rectangle 3"/>
          <p:cNvSpPr>
            <a:spLocks noGrp="1" noChangeArrowheads="1"/>
          </p:cNvSpPr>
          <p:nvPr>
            <p:ph type="body" idx="1"/>
          </p:nvPr>
        </p:nvSpPr>
        <p:spPr>
          <a:xfrm>
            <a:off x="685800" y="4341813"/>
            <a:ext cx="5476875" cy="4105275"/>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Grp="1" noRot="1" noChangeArrowheads="1" noTextEdit="1"/>
          </p:cNvSpPr>
          <p:nvPr>
            <p:ph type="sldImg"/>
          </p:nvPr>
        </p:nvSpPr>
        <p:spPr>
          <a:xfrm>
            <a:off x="1144588" y="693738"/>
            <a:ext cx="4546600" cy="3408362"/>
          </a:xfrm>
          <a:ln/>
        </p:spPr>
      </p:sp>
      <p:sp>
        <p:nvSpPr>
          <p:cNvPr id="159747" name="Rectangle 3"/>
          <p:cNvSpPr>
            <a:spLocks noGrp="1" noChangeArrowheads="1"/>
          </p:cNvSpPr>
          <p:nvPr>
            <p:ph type="body" idx="1"/>
          </p:nvPr>
        </p:nvSpPr>
        <p:spPr>
          <a:xfrm>
            <a:off x="685800" y="4341813"/>
            <a:ext cx="5465763" cy="4094162"/>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Rot="1" noChangeArrowheads="1" noTextEdit="1"/>
          </p:cNvSpPr>
          <p:nvPr>
            <p:ph type="sldImg"/>
          </p:nvPr>
        </p:nvSpPr>
        <p:spPr>
          <a:xfrm>
            <a:off x="1209675" y="693738"/>
            <a:ext cx="4435475" cy="3425825"/>
          </a:xfrm>
          <a:ln/>
        </p:spPr>
      </p:sp>
      <p:sp>
        <p:nvSpPr>
          <p:cNvPr id="80899"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
          <p:cNvSpPr>
            <a:spLocks noGrp="1" noRot="1" noChangeArrowheads="1" noTextEdit="1"/>
          </p:cNvSpPr>
          <p:nvPr>
            <p:ph type="sldImg"/>
          </p:nvPr>
        </p:nvSpPr>
        <p:spPr>
          <a:xfrm>
            <a:off x="1209675" y="693738"/>
            <a:ext cx="4437063" cy="3429000"/>
          </a:xfrm>
          <a:ln/>
        </p:spPr>
      </p:sp>
      <p:sp>
        <p:nvSpPr>
          <p:cNvPr id="82947"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
          <p:cNvSpPr>
            <a:spLocks noGrp="1" noRot="1" noChangeArrowheads="1" noTextEdit="1"/>
          </p:cNvSpPr>
          <p:nvPr>
            <p:ph type="sldImg"/>
          </p:nvPr>
        </p:nvSpPr>
        <p:spPr>
          <a:xfrm>
            <a:off x="1143000" y="695325"/>
            <a:ext cx="4572000" cy="3429000"/>
          </a:xfrm>
          <a:ln/>
        </p:spPr>
      </p:sp>
      <p:sp>
        <p:nvSpPr>
          <p:cNvPr id="84995"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rrowheads="1" noTextEdit="1"/>
          </p:cNvSpPr>
          <p:nvPr>
            <p:ph type="sldImg"/>
          </p:nvPr>
        </p:nvSpPr>
        <p:spPr>
          <a:xfrm>
            <a:off x="2143125" y="695325"/>
            <a:ext cx="2571750" cy="3429000"/>
          </a:xfrm>
          <a:ln/>
        </p:spPr>
      </p:sp>
      <p:sp>
        <p:nvSpPr>
          <p:cNvPr id="87043"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rrowheads="1" noTextEdit="1"/>
          </p:cNvSpPr>
          <p:nvPr>
            <p:ph type="sldImg"/>
          </p:nvPr>
        </p:nvSpPr>
        <p:spPr>
          <a:xfrm>
            <a:off x="2143125" y="695325"/>
            <a:ext cx="2571750" cy="3429000"/>
          </a:xfrm>
          <a:ln/>
        </p:spPr>
      </p:sp>
      <p:sp>
        <p:nvSpPr>
          <p:cNvPr id="89091" name="Rectangle 3"/>
          <p:cNvSpPr>
            <a:spLocks noGrp="1" noChangeArrowheads="1"/>
          </p:cNvSpPr>
          <p:nvPr>
            <p:ph type="body" idx="1"/>
          </p:nvPr>
        </p:nvSpPr>
        <p:spPr>
          <a:xfrm>
            <a:off x="685800" y="4343400"/>
            <a:ext cx="5484813" cy="4114800"/>
          </a:xfrm>
          <a:noFill/>
        </p:spPr>
        <p:txBody>
          <a:bodyPr wrap="none" anchor="ctr"/>
          <a:lstStyle/>
          <a:p>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smtClean="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ED156B-8529-4DC3-8BEC-22D2012A36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330DA3E-D3EB-4C33-A194-D2D5D07024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13934DC8-D4B1-4905-B923-127E57BE9E2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8382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8100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DBDFDD19-5446-4488-82F9-CE0F74A5248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38200" y="76200"/>
            <a:ext cx="8229600" cy="609600"/>
          </a:xfrm>
        </p:spPr>
        <p:txBody>
          <a:bodyPr/>
          <a:lstStyle/>
          <a:p>
            <a:r>
              <a:rPr lang="en-US"/>
              <a:t>Click to edit Master title style</a:t>
            </a:r>
          </a:p>
        </p:txBody>
      </p:sp>
      <p:sp>
        <p:nvSpPr>
          <p:cNvPr id="3" name="Content Placeholder 2"/>
          <p:cNvSpPr>
            <a:spLocks noGrp="1"/>
          </p:cNvSpPr>
          <p:nvPr>
            <p:ph sz="quarter" idx="1"/>
          </p:nvPr>
        </p:nvSpPr>
        <p:spPr>
          <a:xfrm>
            <a:off x="228600" y="8382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8382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28600" y="38100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3810000"/>
            <a:ext cx="43053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58689FD-7CE5-49C6-967A-1C71FBD66F1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894D2095-EF8B-4392-8DF1-82DD227CD54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5EC2513-287C-430C-8BC3-2D34E58BC2C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2CD20F4-C191-4664-BA1A-A2AD914686E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700A232-F05B-4440-A2BD-2D442D94938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1E8655D-C14F-43A1-9357-4FAB025D21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8B21656-4B76-4A73-AD00-EF01F9448D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E6FBA8DE-21CB-413B-A6F0-8C6441FE3A7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03772D3-DC6D-47DF-BA48-AA41F842661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83F1673-9226-47AC-AAE3-F7814E91F40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844964-B264-4FB3-9F1C-B255DFB88BD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57A8A4D-44B6-45B6-B062-EBF73F87DFF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70D7C1C-B375-49FD-857E-F42018310B1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idx="10"/>
          </p:nvPr>
        </p:nvSpPr>
        <p:spPr>
          <a:ln/>
        </p:spPr>
        <p:txBody>
          <a:bodyPr/>
          <a:lstStyle>
            <a:lvl1pPr>
              <a:defRPr/>
            </a:lvl1pPr>
          </a:lstStyle>
          <a:p>
            <a:pPr>
              <a:defRPr/>
            </a:pPr>
            <a:fld id="{35DBACC2-7883-4826-90E0-67A0F19C992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idx="10"/>
          </p:nvPr>
        </p:nvSpPr>
        <p:spPr>
          <a:ln/>
        </p:spPr>
        <p:txBody>
          <a:bodyPr/>
          <a:lstStyle>
            <a:lvl1pPr>
              <a:defRPr/>
            </a:lvl1pPr>
          </a:lstStyle>
          <a:p>
            <a:pPr>
              <a:defRPr/>
            </a:pPr>
            <a:fld id="{1A2C42B2-F1A9-4AFA-8219-44077070DEC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EC6464A2-0A4C-4985-8F64-BAAA0BD7BB8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3838"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idx="10"/>
          </p:nvPr>
        </p:nvSpPr>
        <p:spPr>
          <a:ln/>
        </p:spPr>
        <p:txBody>
          <a:bodyPr/>
          <a:lstStyle>
            <a:lvl1pPr>
              <a:defRPr/>
            </a:lvl1pPr>
          </a:lstStyle>
          <a:p>
            <a:pPr>
              <a:defRPr/>
            </a:pPr>
            <a:fld id="{B75E6E4B-6D09-42F6-B6D0-14E23B0198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A83AB6E-CA5F-48E1-87A7-DBF5E8F30E6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idx="10"/>
          </p:nvPr>
        </p:nvSpPr>
        <p:spPr>
          <a:ln/>
        </p:spPr>
        <p:txBody>
          <a:bodyPr/>
          <a:lstStyle>
            <a:lvl1pPr>
              <a:defRPr/>
            </a:lvl1pPr>
          </a:lstStyle>
          <a:p>
            <a:pPr>
              <a:defRPr/>
            </a:pPr>
            <a:fld id="{51A8961C-689B-4D97-89FF-5AFC770C2F3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idx="10"/>
          </p:nvPr>
        </p:nvSpPr>
        <p:spPr>
          <a:ln/>
        </p:spPr>
        <p:txBody>
          <a:bodyPr/>
          <a:lstStyle>
            <a:lvl1pPr>
              <a:defRPr/>
            </a:lvl1pPr>
          </a:lstStyle>
          <a:p>
            <a:pPr>
              <a:defRPr/>
            </a:pPr>
            <a:fld id="{08C8E5BC-FCCF-473A-B248-483A56BB4F6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AE16CB51-295D-481C-8A8E-190584382DA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E7E03F3E-46C7-4202-9118-10C3E20842D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7D6A478B-F179-4F5A-87D9-769EF7DAE33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idx="10"/>
          </p:nvPr>
        </p:nvSpPr>
        <p:spPr>
          <a:ln/>
        </p:spPr>
        <p:txBody>
          <a:bodyPr/>
          <a:lstStyle>
            <a:lvl1pPr>
              <a:defRPr/>
            </a:lvl1pPr>
          </a:lstStyle>
          <a:p>
            <a:pPr>
              <a:defRPr/>
            </a:pPr>
            <a:fld id="{BB6ACC1E-4E3C-4DC9-AD40-78B8733B175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3050"/>
            <a:ext cx="205422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01503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idx="10"/>
          </p:nvPr>
        </p:nvSpPr>
        <p:spPr>
          <a:ln/>
        </p:spPr>
        <p:txBody>
          <a:bodyPr/>
          <a:lstStyle>
            <a:lvl1pPr>
              <a:defRPr/>
            </a:lvl1pPr>
          </a:lstStyle>
          <a:p>
            <a:pPr>
              <a:defRPr/>
            </a:pPr>
            <a:fld id="{FC8B6025-7A39-4E2F-A7CB-3D32529A649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1663" cy="1139825"/>
          </a:xfrm>
        </p:spPr>
        <p:txBody>
          <a:bodyPr/>
          <a:lstStyle/>
          <a:p>
            <a:r>
              <a:rPr lang="en-US"/>
              <a:t>Click to edit Master title style</a:t>
            </a:r>
          </a:p>
        </p:txBody>
      </p:sp>
      <p:sp>
        <p:nvSpPr>
          <p:cNvPr id="3" name="Rectangle 6"/>
          <p:cNvSpPr>
            <a:spLocks noGrp="1" noChangeArrowheads="1"/>
          </p:cNvSpPr>
          <p:nvPr>
            <p:ph type="sldNum" idx="10"/>
          </p:nvPr>
        </p:nvSpPr>
        <p:spPr>
          <a:ln/>
        </p:spPr>
        <p:txBody>
          <a:bodyPr/>
          <a:lstStyle>
            <a:lvl1pPr>
              <a:defRPr/>
            </a:lvl1pPr>
          </a:lstStyle>
          <a:p>
            <a:pPr>
              <a:defRPr/>
            </a:pPr>
            <a:fld id="{88C48995-AD3E-40AD-B350-41C0701D5B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382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838200"/>
            <a:ext cx="43053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04BD699-7994-4A21-B761-859233F930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E344BF8-8ABE-429B-931D-C692E48014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D23CCC0-EC28-4FFE-877B-9BC347DAEA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86F3BA-0491-4312-87AD-547B9C3634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3A41D34-2751-4CE4-9606-9D78155A6E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62275E-F05F-4221-9398-05ACBC39A8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6">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900">
                <a:latin typeface="Arial" panose="020B0604020202020204" pitchFamily="34" charset="0"/>
                <a:cs typeface="Arial" panose="020B0604020202020204" pitchFamily="34" charset="0"/>
              </a:defRPr>
            </a:lvl1pPr>
          </a:lstStyle>
          <a:p>
            <a:pPr>
              <a:defRPr/>
            </a:pPr>
            <a:fld id="{675680C7-A3F6-4116-9769-E64AE3B19C12}"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a:ext uri="{AF507438-7753-43E0-B8FC-AC1667EBCBE1}"/>
          </a:extLst>
        </p:spPr>
        <p:txBody>
          <a:bodyPr wrap="none" anchor="ctr"/>
          <a:lstStyle/>
          <a:p>
            <a:pPr>
              <a:defRPr/>
            </a:pPr>
            <a:endParaRPr lang="en-US" sz="180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fld id="{600912B2-C23E-433B-948A-8E0FA25F3F48}" type="slidenum">
              <a:rPr lang="en-US" sz="1000">
                <a:latin typeface="Arial" panose="020B0604020202020204" pitchFamily="34" charset="0"/>
                <a:cs typeface="Arial" panose="020B0604020202020204" pitchFamily="34" charset="0"/>
              </a:rPr>
              <a:pPr>
                <a:def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2"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638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900">
                <a:latin typeface="+mn-lt"/>
                <a:cs typeface="+mn-cs"/>
              </a:defRPr>
            </a:lvl1pPr>
          </a:lstStyle>
          <a:p>
            <a:pPr>
              <a:defRPr/>
            </a:pPr>
            <a:fld id="{C653750C-96E4-458B-AF1F-9DAD6C331976}"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a:ext uri="{AF507438-7753-43E0-B8FC-AC1667EBCBE1}"/>
          </a:extLst>
        </p:spPr>
        <p:txBody>
          <a:bodyPr wrap="none" anchor="ctr"/>
          <a:lstStyle/>
          <a:p>
            <a:pPr>
              <a:defRPr/>
            </a:pPr>
            <a:endParaRPr lang="en-US" sz="1800">
              <a:latin typeface="Arial" panose="020B0604020202020204" pitchFamily="34" charset="0"/>
              <a:cs typeface="Arial" panose="020B0604020202020204" pitchFamily="34" charset="0"/>
            </a:endParaRPr>
          </a:p>
        </p:txBody>
      </p:sp>
      <p:sp>
        <p:nvSpPr>
          <p:cNvPr id="16391"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fld id="{7E865242-2564-4B93-A6E8-D9AFB7FB7FB7}" type="slidenum">
              <a:rPr lang="en-US" sz="1000">
                <a:latin typeface="Arial" panose="020B0604020202020204" pitchFamily="34" charset="0"/>
                <a:cs typeface="Arial" panose="020B0604020202020204" pitchFamily="34" charset="0"/>
              </a:rPr>
              <a:pPr>
                <a:defRPr/>
              </a:pPr>
              <a:t>‹#›</a:t>
            </a:fld>
            <a:endParaRPr lang="en-US" sz="100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3050"/>
            <a:ext cx="8221663" cy="11398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8675" name="Rectangle 3"/>
          <p:cNvSpPr>
            <a:spLocks noGrp="1" noChangeArrowheads="1"/>
          </p:cNvSpPr>
          <p:nvPr>
            <p:ph type="body" idx="1"/>
          </p:nvPr>
        </p:nvSpPr>
        <p:spPr bwMode="auto">
          <a:xfrm>
            <a:off x="457200" y="1604963"/>
            <a:ext cx="8221663" cy="4519612"/>
          </a:xfrm>
          <a:prstGeom prst="rect">
            <a:avLst/>
          </a:prstGeom>
          <a:noFill/>
          <a:ln w="9525">
            <a:noFill/>
            <a:round/>
            <a:headEnd/>
            <a:tailEnd/>
          </a:ln>
        </p:spPr>
        <p:txBody>
          <a:bodyPr vert="horz" wrap="square" lIns="0" tIns="25471"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77156" name="Text Box 4"/>
          <p:cNvSpPr txBox="1">
            <a:spLocks noChangeArrowheads="1"/>
          </p:cNvSpPr>
          <p:nvPr/>
        </p:nvSpPr>
        <p:spPr bwMode="auto">
          <a:xfrm>
            <a:off x="457200" y="6246813"/>
            <a:ext cx="2127250" cy="471487"/>
          </a:xfrm>
          <a:prstGeom prst="rect">
            <a:avLst/>
          </a:prstGeom>
          <a:noFill/>
          <a:ln w="9525">
            <a:noFill/>
            <a:round/>
            <a:headEnd/>
            <a:tailEnd/>
          </a:ln>
          <a:effectLst/>
        </p:spPr>
        <p:txBody>
          <a:bodyPr wrap="none" anchor="ctr"/>
          <a:lstStyle/>
          <a:p>
            <a:pPr>
              <a:defRPr/>
            </a:pPr>
            <a:endParaRPr lang="en-US"/>
          </a:p>
        </p:txBody>
      </p:sp>
      <p:sp>
        <p:nvSpPr>
          <p:cNvPr id="177157" name="Text Box 5"/>
          <p:cNvSpPr txBox="1">
            <a:spLocks noChangeArrowheads="1"/>
          </p:cNvSpPr>
          <p:nvPr/>
        </p:nvSpPr>
        <p:spPr bwMode="auto">
          <a:xfrm>
            <a:off x="3127375" y="6246813"/>
            <a:ext cx="2897188" cy="471487"/>
          </a:xfrm>
          <a:prstGeom prst="rect">
            <a:avLst/>
          </a:prstGeom>
          <a:noFill/>
          <a:ln w="9525">
            <a:noFill/>
            <a:round/>
            <a:headEnd/>
            <a:tailEnd/>
          </a:ln>
          <a:effectLst/>
        </p:spPr>
        <p:txBody>
          <a:bodyPr wrap="none" anchor="ctr"/>
          <a:lstStyle/>
          <a:p>
            <a:pPr>
              <a:defRPr/>
            </a:pPr>
            <a:endParaRPr lang="en-US"/>
          </a:p>
        </p:txBody>
      </p:sp>
      <p:sp>
        <p:nvSpPr>
          <p:cNvPr id="177158" name="Rectangle 6"/>
          <p:cNvSpPr>
            <a:spLocks noGrp="1" noChangeArrowheads="1"/>
          </p:cNvSpPr>
          <p:nvPr>
            <p:ph type="sldNum"/>
          </p:nvPr>
        </p:nvSpPr>
        <p:spPr bwMode="auto">
          <a:xfrm>
            <a:off x="6556375" y="6246813"/>
            <a:ext cx="2124075" cy="4667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SzPct val="100000"/>
              <a:defRPr sz="1600">
                <a:solidFill>
                  <a:srgbClr val="000000"/>
                </a:solidFill>
              </a:defRPr>
            </a:lvl1pPr>
          </a:lstStyle>
          <a:p>
            <a:pPr>
              <a:defRPr/>
            </a:pPr>
            <a:fld id="{74AA5FC9-4F53-41D6-B620-58F10B0FCF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marL="1866900" indent="-207963"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marL="1866900" indent="-207963"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2pPr>
      <a:lvl3pPr marL="1866900" indent="-207963"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3pPr>
      <a:lvl4pPr marL="1866900" indent="-207963"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4pPr>
      <a:lvl5pPr marL="1866900" indent="-207963" algn="ctr" defTabSz="41433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5pPr>
      <a:lvl6pPr marL="2324100" indent="-207963" algn="ctr" defTabSz="414338"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6pPr>
      <a:lvl7pPr marL="2781300" indent="-207963" algn="ctr" defTabSz="414338"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7pPr>
      <a:lvl8pPr marL="3238500" indent="-207963" algn="ctr" defTabSz="414338"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8pPr>
      <a:lvl9pPr marL="3695700" indent="-207963" algn="ctr" defTabSz="414338"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icrosoft YaHei" pitchFamily="34" charset="-122"/>
          <a:cs typeface="Arial" charset="0"/>
        </a:defRPr>
      </a:lvl9pPr>
    </p:titleStyle>
    <p:bodyStyle>
      <a:lvl1pPr marL="311150" indent="-311150" algn="l" defTabSz="414338" rtl="0" eaLnBrk="0" fontAlgn="base" hangingPunct="0">
        <a:lnSpc>
          <a:spcPct val="93000"/>
        </a:lnSpc>
        <a:spcBef>
          <a:spcPct val="0"/>
        </a:spcBef>
        <a:spcAft>
          <a:spcPts val="1288"/>
        </a:spcAft>
        <a:buClr>
          <a:srgbClr val="000000"/>
        </a:buClr>
        <a:buSzPct val="100000"/>
        <a:buFont typeface="Times New Roman" pitchFamily="18" charset="0"/>
        <a:defRPr sz="2900">
          <a:solidFill>
            <a:srgbClr val="000000"/>
          </a:solidFill>
          <a:latin typeface="+mn-lt"/>
          <a:ea typeface="+mn-ea"/>
          <a:cs typeface="+mn-cs"/>
        </a:defRPr>
      </a:lvl1pPr>
      <a:lvl2pPr marL="674688" indent="-260350" algn="l" defTabSz="414338" rtl="0" eaLnBrk="0" fontAlgn="base" hangingPunct="0">
        <a:lnSpc>
          <a:spcPct val="93000"/>
        </a:lnSpc>
        <a:spcBef>
          <a:spcPct val="0"/>
        </a:spcBef>
        <a:spcAft>
          <a:spcPts val="1038"/>
        </a:spcAft>
        <a:buClr>
          <a:srgbClr val="000000"/>
        </a:buClr>
        <a:buSzPct val="100000"/>
        <a:buFont typeface="Times New Roman" pitchFamily="18" charset="0"/>
        <a:defRPr sz="2500">
          <a:solidFill>
            <a:srgbClr val="000000"/>
          </a:solidFill>
          <a:latin typeface="+mn-lt"/>
          <a:ea typeface="+mn-ea"/>
          <a:cs typeface="+mn-cs"/>
        </a:defRPr>
      </a:lvl2pPr>
      <a:lvl3pPr marL="1036638" indent="-207963" algn="l" defTabSz="414338" rtl="0" eaLnBrk="0" fontAlgn="base" hangingPunct="0">
        <a:lnSpc>
          <a:spcPct val="93000"/>
        </a:lnSpc>
        <a:spcBef>
          <a:spcPct val="0"/>
        </a:spcBef>
        <a:spcAft>
          <a:spcPts val="775"/>
        </a:spcAft>
        <a:buClr>
          <a:srgbClr val="000000"/>
        </a:buClr>
        <a:buSzPct val="100000"/>
        <a:buFont typeface="Times New Roman" pitchFamily="18" charset="0"/>
        <a:defRPr sz="2200">
          <a:solidFill>
            <a:srgbClr val="000000"/>
          </a:solidFill>
          <a:latin typeface="+mn-lt"/>
          <a:ea typeface="+mn-ea"/>
          <a:cs typeface="+mn-cs"/>
        </a:defRPr>
      </a:lvl3pPr>
      <a:lvl4pPr marL="1450975" indent="-206375" algn="l" defTabSz="414338" rtl="0" eaLnBrk="0" fontAlgn="base" hangingPunct="0">
        <a:lnSpc>
          <a:spcPct val="93000"/>
        </a:lnSpc>
        <a:spcBef>
          <a:spcPct val="0"/>
        </a:spcBef>
        <a:spcAft>
          <a:spcPts val="525"/>
        </a:spcAft>
        <a:buClr>
          <a:srgbClr val="000000"/>
        </a:buClr>
        <a:buSzPct val="100000"/>
        <a:buFont typeface="Times New Roman" pitchFamily="18" charset="0"/>
        <a:defRPr>
          <a:solidFill>
            <a:srgbClr val="000000"/>
          </a:solidFill>
          <a:latin typeface="+mn-lt"/>
          <a:ea typeface="+mn-ea"/>
          <a:cs typeface="+mn-cs"/>
        </a:defRPr>
      </a:lvl4pPr>
      <a:lvl5pPr marL="1866900" indent="-207963" algn="l" defTabSz="414338" rtl="0" eaLnBrk="0" fontAlgn="base" hangingPunct="0">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mn-ea"/>
          <a:cs typeface="+mn-cs"/>
        </a:defRPr>
      </a:lvl5pPr>
      <a:lvl6pPr marL="2324100" indent="-207963" algn="l" defTabSz="414338" rtl="0" fontAlgn="base">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mn-ea"/>
          <a:cs typeface="+mn-cs"/>
        </a:defRPr>
      </a:lvl6pPr>
      <a:lvl7pPr marL="2781300" indent="-207963" algn="l" defTabSz="414338" rtl="0" fontAlgn="base">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mn-ea"/>
          <a:cs typeface="+mn-cs"/>
        </a:defRPr>
      </a:lvl7pPr>
      <a:lvl8pPr marL="3238500" indent="-207963" algn="l" defTabSz="414338" rtl="0" fontAlgn="base">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mn-ea"/>
          <a:cs typeface="+mn-cs"/>
        </a:defRPr>
      </a:lvl8pPr>
      <a:lvl9pPr marL="3695700" indent="-207963" algn="l" defTabSz="414338" rtl="0" fontAlgn="base">
        <a:lnSpc>
          <a:spcPct val="93000"/>
        </a:lnSpc>
        <a:spcBef>
          <a:spcPct val="0"/>
        </a:spcBef>
        <a:spcAft>
          <a:spcPts val="263"/>
        </a:spcAft>
        <a:buClr>
          <a:srgbClr val="000000"/>
        </a:buClr>
        <a:buSzPct val="100000"/>
        <a:buFont typeface="Times New Roman" pitchFamily="18" charset="0"/>
        <a:defRPr>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www.arrllax.org/uploads/Files/ForARRLLAX.pdf" TargetMode="External"/><Relationship Id="rId7" Type="http://schemas.openxmlformats.org/officeDocument/2006/relationships/hyperlink" Target="https://www.winlink.org/RMSChannel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ww.winlink.org/content/winlink_book_knowledge" TargetMode="External"/><Relationship Id="rId5" Type="http://schemas.openxmlformats.org/officeDocument/2006/relationships/hyperlink" Target="https://www.winlink.org/WinlinkExpress" TargetMode="External"/><Relationship Id="rId4" Type="http://schemas.openxmlformats.org/officeDocument/2006/relationships/hyperlink" Target="https://www.winlink.org/"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ailto:W6HA@VSUMMITS.COM"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ctrTitle" idx="4294967295"/>
          </p:nvPr>
        </p:nvSpPr>
        <p:spPr>
          <a:xfrm>
            <a:off x="609600" y="1066800"/>
            <a:ext cx="8305800" cy="1774825"/>
          </a:xfrm>
        </p:spPr>
        <p:txBody>
          <a:bodyPr/>
          <a:lstStyle/>
          <a:p>
            <a:pPr eaLnBrk="1" hangingPunct="1"/>
            <a:r>
              <a:rPr lang="en-US" smtClean="0"/>
              <a:t>W6HA Field Day 2019 </a:t>
            </a:r>
            <a:br>
              <a:rPr lang="en-US" smtClean="0"/>
            </a:br>
            <a:r>
              <a:rPr lang="en-US" smtClean="0"/>
              <a:t>Field Day Technologies – Planning – Preparedness</a:t>
            </a:r>
            <a:br>
              <a:rPr lang="en-US" smtClean="0"/>
            </a:br>
            <a:r>
              <a:rPr lang="en-US" smtClean="0"/>
              <a:t>May 7, 2019</a:t>
            </a:r>
            <a:endParaRPr lang="en-US" sz="1400" smtClean="0"/>
          </a:p>
        </p:txBody>
      </p:sp>
      <p:sp>
        <p:nvSpPr>
          <p:cNvPr id="43010" name="Rectangle 3"/>
          <p:cNvSpPr>
            <a:spLocks noGrp="1" noChangeArrowheads="1"/>
          </p:cNvSpPr>
          <p:nvPr>
            <p:ph type="subTitle" idx="4294967295"/>
          </p:nvPr>
        </p:nvSpPr>
        <p:spPr>
          <a:xfrm>
            <a:off x="1371600" y="2971800"/>
            <a:ext cx="6400800" cy="1752600"/>
          </a:xfrm>
        </p:spPr>
        <p:txBody>
          <a:bodyPr/>
          <a:lstStyle/>
          <a:p>
            <a:pPr marL="0" indent="0" algn="ctr" eaLnBrk="1" hangingPunct="1">
              <a:buFontTx/>
              <a:buNone/>
            </a:pPr>
            <a:r>
              <a:rPr lang="en-US" smtClean="0"/>
              <a:t>Hughes Amateur Radio Club</a:t>
            </a:r>
          </a:p>
          <a:p>
            <a:pPr marL="0" indent="0" algn="ctr" eaLnBrk="1" hangingPunct="1">
              <a:buFontTx/>
              <a:buNone/>
            </a:pPr>
            <a:r>
              <a:rPr lang="en-US" smtClean="0"/>
              <a:t>W6HA</a:t>
            </a:r>
          </a:p>
        </p:txBody>
      </p:sp>
      <p:sp>
        <p:nvSpPr>
          <p:cNvPr id="43011" name="Text Box 5"/>
          <p:cNvSpPr txBox="1">
            <a:spLocks noChangeArrowheads="1"/>
          </p:cNvSpPr>
          <p:nvPr/>
        </p:nvSpPr>
        <p:spPr bwMode="auto">
          <a:xfrm>
            <a:off x="7451725" y="6281738"/>
            <a:ext cx="1120775" cy="274637"/>
          </a:xfrm>
          <a:prstGeom prst="rect">
            <a:avLst/>
          </a:prstGeom>
          <a:noFill/>
          <a:ln w="9525">
            <a:noFill/>
            <a:miter lim="800000"/>
            <a:headEnd/>
            <a:tailEnd/>
          </a:ln>
        </p:spPr>
        <p:txBody>
          <a:bodyPr wrap="none">
            <a:spAutoFit/>
          </a:bodyPr>
          <a:lstStyle/>
          <a:p>
            <a:r>
              <a:rPr lang="en-US" sz="1200"/>
              <a:t>April 18, 2017</a:t>
            </a:r>
          </a:p>
        </p:txBody>
      </p:sp>
      <p:sp>
        <p:nvSpPr>
          <p:cNvPr id="43012" name="Rectangle 8"/>
          <p:cNvSpPr>
            <a:spLocks noChangeArrowheads="1"/>
          </p:cNvSpPr>
          <p:nvPr/>
        </p:nvSpPr>
        <p:spPr bwMode="auto">
          <a:xfrm>
            <a:off x="0" y="4114800"/>
            <a:ext cx="9220200" cy="2743200"/>
          </a:xfrm>
          <a:prstGeom prst="rect">
            <a:avLst/>
          </a:prstGeom>
          <a:solidFill>
            <a:srgbClr val="CCFF99"/>
          </a:solidFill>
          <a:ln w="9525">
            <a:solidFill>
              <a:schemeClr val="tx1"/>
            </a:solidFill>
            <a:miter lim="800000"/>
            <a:headEnd/>
            <a:tailEnd/>
          </a:ln>
        </p:spPr>
        <p:txBody>
          <a:bodyPr wrap="none" anchor="ctr"/>
          <a:lstStyle/>
          <a:p>
            <a:endParaRPr lang="en-US" b="1"/>
          </a:p>
        </p:txBody>
      </p:sp>
      <p:pic>
        <p:nvPicPr>
          <p:cNvPr id="43013" name="Picture 4" descr="FD2013"/>
          <p:cNvPicPr>
            <a:picLocks noChangeAspect="1" noChangeArrowheads="1"/>
          </p:cNvPicPr>
          <p:nvPr/>
        </p:nvPicPr>
        <p:blipFill>
          <a:blip r:embed="rId2"/>
          <a:srcRect/>
          <a:stretch>
            <a:fillRect/>
          </a:stretch>
        </p:blipFill>
        <p:spPr bwMode="auto">
          <a:xfrm>
            <a:off x="457200" y="4267200"/>
            <a:ext cx="3276600" cy="2457450"/>
          </a:xfrm>
          <a:prstGeom prst="rect">
            <a:avLst/>
          </a:prstGeom>
          <a:noFill/>
          <a:ln w="38100">
            <a:solidFill>
              <a:schemeClr val="tx1"/>
            </a:solidFill>
            <a:miter lim="800000"/>
            <a:headEnd/>
            <a:tailEnd/>
          </a:ln>
        </p:spPr>
      </p:pic>
      <p:pic>
        <p:nvPicPr>
          <p:cNvPr id="43014" name="Picture 8" descr="FD2013-4"/>
          <p:cNvPicPr>
            <a:picLocks noChangeAspect="1" noChangeArrowheads="1"/>
          </p:cNvPicPr>
          <p:nvPr/>
        </p:nvPicPr>
        <p:blipFill>
          <a:blip r:embed="rId3"/>
          <a:srcRect/>
          <a:stretch>
            <a:fillRect/>
          </a:stretch>
        </p:blipFill>
        <p:spPr bwMode="auto">
          <a:xfrm>
            <a:off x="3733800" y="4267200"/>
            <a:ext cx="1843088" cy="2457450"/>
          </a:xfrm>
          <a:prstGeom prst="rect">
            <a:avLst/>
          </a:prstGeom>
          <a:noFill/>
          <a:ln w="38100">
            <a:solidFill>
              <a:schemeClr val="tx1"/>
            </a:solidFill>
            <a:miter lim="800000"/>
            <a:headEnd/>
            <a:tailEnd/>
          </a:ln>
        </p:spPr>
      </p:pic>
      <p:pic>
        <p:nvPicPr>
          <p:cNvPr id="43015" name="Picture 7" descr="snowleopard-2"/>
          <p:cNvPicPr>
            <a:picLocks noChangeAspect="1" noChangeArrowheads="1"/>
          </p:cNvPicPr>
          <p:nvPr/>
        </p:nvPicPr>
        <p:blipFill>
          <a:blip r:embed="rId4"/>
          <a:srcRect/>
          <a:stretch>
            <a:fillRect/>
          </a:stretch>
        </p:blipFill>
        <p:spPr bwMode="auto">
          <a:xfrm>
            <a:off x="5562600" y="4267200"/>
            <a:ext cx="3276600" cy="245745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r>
              <a:rPr lang="en-US" smtClean="0"/>
              <a:t>Non-Commercial Power – Class A </a:t>
            </a:r>
            <a:r>
              <a:rPr lang="en-US" sz="2400" smtClean="0"/>
              <a:t>– </a:t>
            </a:r>
            <a:r>
              <a:rPr lang="en-US" sz="2200" smtClean="0"/>
              <a:t>Multiplier: 2 x</a:t>
            </a:r>
            <a:endParaRPr lang="en-US" smtClean="0"/>
          </a:p>
        </p:txBody>
      </p:sp>
      <p:sp>
        <p:nvSpPr>
          <p:cNvPr id="52226" name="Content Placeholder 2"/>
          <p:cNvSpPr>
            <a:spLocks noGrp="1"/>
          </p:cNvSpPr>
          <p:nvPr>
            <p:ph idx="4294967295"/>
          </p:nvPr>
        </p:nvSpPr>
        <p:spPr/>
        <p:txBody>
          <a:bodyPr/>
          <a:lstStyle/>
          <a:p>
            <a:pPr marL="173038" indent="-173038" algn="ctr">
              <a:buFontTx/>
              <a:buNone/>
            </a:pPr>
            <a:r>
              <a:rPr lang="en-US" smtClean="0"/>
              <a:t>Installation Requirements &amp; Goals</a:t>
            </a:r>
          </a:p>
          <a:p>
            <a:pPr marL="173038" indent="-173038" algn="ctr">
              <a:buFontTx/>
              <a:buNone/>
            </a:pPr>
            <a:r>
              <a:rPr lang="en-US" sz="2800" smtClean="0"/>
              <a:t>Safety First !</a:t>
            </a:r>
          </a:p>
          <a:p>
            <a:pPr marL="173038" indent="-173038"/>
            <a:r>
              <a:rPr lang="en-US" sz="2000" smtClean="0"/>
              <a:t>Air-Line Power and Internet Cables</a:t>
            </a:r>
          </a:p>
          <a:p>
            <a:pPr lvl="1"/>
            <a:r>
              <a:rPr lang="en-US" smtClean="0"/>
              <a:t>No trip hazards – No Clothes line hazards</a:t>
            </a:r>
          </a:p>
          <a:p>
            <a:pPr lvl="1"/>
            <a:r>
              <a:rPr lang="en-US" smtClean="0"/>
              <a:t>Minimum Height: 8ft, Goal: 10ft. </a:t>
            </a:r>
          </a:p>
          <a:p>
            <a:pPr lvl="1"/>
            <a:r>
              <a:rPr lang="en-US" smtClean="0"/>
              <a:t>Use Ropes to pull cables up </a:t>
            </a:r>
          </a:p>
          <a:p>
            <a:pPr lvl="1"/>
            <a:r>
              <a:rPr lang="en-US" smtClean="0"/>
              <a:t>Do NOT try to throw heavy cable over branches etc.</a:t>
            </a:r>
          </a:p>
          <a:p>
            <a:pPr marL="173038" indent="-173038"/>
            <a:r>
              <a:rPr lang="en-US" sz="2000" smtClean="0"/>
              <a:t>GOAL:</a:t>
            </a:r>
          </a:p>
          <a:p>
            <a:pPr lvl="1"/>
            <a:r>
              <a:rPr lang="en-US" smtClean="0"/>
              <a:t>Put up power and internet Cables 1</a:t>
            </a:r>
            <a:r>
              <a:rPr lang="en-US" baseline="30000" smtClean="0"/>
              <a:t>st</a:t>
            </a:r>
            <a:r>
              <a:rPr lang="en-US" smtClean="0"/>
              <a:t>  </a:t>
            </a:r>
            <a:r>
              <a:rPr lang="en-US" sz="1600" smtClean="0"/>
              <a:t>before other things get in the way.</a:t>
            </a:r>
          </a:p>
          <a:p>
            <a:pPr lvl="1"/>
            <a:r>
              <a:rPr lang="en-US" smtClean="0"/>
              <a:t>Complete before 3 PM Friday afternoon inspection</a:t>
            </a:r>
          </a:p>
          <a:p>
            <a:pPr lvl="1"/>
            <a:r>
              <a:rPr lang="en-US" smtClean="0"/>
              <a:t>Needs Two Teams of 2 people each. – 4 people </a:t>
            </a:r>
          </a:p>
          <a:p>
            <a:pPr lvl="2">
              <a:buFontTx/>
              <a:buNone/>
            </a:pPr>
            <a:r>
              <a:rPr lang="en-US" smtClean="0"/>
              <a:t>Plus an occasional helper</a:t>
            </a:r>
          </a:p>
        </p:txBody>
      </p:sp>
      <p:sp>
        <p:nvSpPr>
          <p:cNvPr id="52227" name="Text Box 4"/>
          <p:cNvSpPr txBox="1">
            <a:spLocks noChangeArrowheads="1"/>
          </p:cNvSpPr>
          <p:nvPr/>
        </p:nvSpPr>
        <p:spPr bwMode="auto">
          <a:xfrm>
            <a:off x="5410200" y="4953000"/>
            <a:ext cx="3733800" cy="1927225"/>
          </a:xfrm>
          <a:prstGeom prst="rect">
            <a:avLst/>
          </a:prstGeom>
          <a:noFill/>
          <a:ln w="9525">
            <a:solidFill>
              <a:schemeClr val="tx1"/>
            </a:solidFill>
            <a:miter lim="800000"/>
            <a:headEnd/>
            <a:tailEnd/>
          </a:ln>
        </p:spPr>
        <p:txBody>
          <a:bodyPr>
            <a:spAutoFit/>
          </a:bodyPr>
          <a:lstStyle/>
          <a:p>
            <a:r>
              <a:rPr lang="en-US" sz="1200"/>
              <a:t>Throwing or pulling the cables over branches and through crotches is:</a:t>
            </a:r>
          </a:p>
          <a:p>
            <a:r>
              <a:rPr lang="en-US" sz="1200"/>
              <a:t>1.  More dangerous than you might expect. (We did have a close call.) </a:t>
            </a:r>
          </a:p>
          <a:p>
            <a:r>
              <a:rPr lang="en-US" sz="1200"/>
              <a:t>2. A lot more work</a:t>
            </a:r>
          </a:p>
          <a:p>
            <a:r>
              <a:rPr lang="en-US" sz="1200"/>
              <a:t>3. You can get a light line over a higher Branch easier too, so that the sag in the middle of the cable is higher. </a:t>
            </a:r>
          </a:p>
          <a:p>
            <a:r>
              <a:rPr lang="en-US" sz="1200"/>
              <a:t>4.Take down is faster, easier and also safer, if you can just loosen the line and lower the cable.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r>
              <a:rPr lang="en-US" smtClean="0"/>
              <a:t>Alternative Power - Solar - 100 Points</a:t>
            </a:r>
          </a:p>
        </p:txBody>
      </p:sp>
      <p:pic>
        <p:nvPicPr>
          <p:cNvPr id="53250" name="Content Placeholder 3"/>
          <p:cNvPicPr>
            <a:picLocks noGrp="1" noChangeAspect="1"/>
          </p:cNvPicPr>
          <p:nvPr>
            <p:ph idx="4294967295"/>
          </p:nvPr>
        </p:nvPicPr>
        <p:blipFill>
          <a:blip r:embed="rId2"/>
          <a:srcRect/>
          <a:stretch>
            <a:fillRect/>
          </a:stretch>
        </p:blipFill>
        <p:spPr>
          <a:xfrm>
            <a:off x="2719388" y="839788"/>
            <a:ext cx="3860800" cy="5791200"/>
          </a:xfrm>
        </p:spPr>
      </p:pic>
      <p:sp>
        <p:nvSpPr>
          <p:cNvPr id="53251" name="TextBox 4"/>
          <p:cNvSpPr txBox="1">
            <a:spLocks noChangeArrowheads="1"/>
          </p:cNvSpPr>
          <p:nvPr/>
        </p:nvSpPr>
        <p:spPr bwMode="auto">
          <a:xfrm>
            <a:off x="6580188" y="6323013"/>
            <a:ext cx="2236787" cy="307975"/>
          </a:xfrm>
          <a:prstGeom prst="rect">
            <a:avLst/>
          </a:prstGeom>
          <a:noFill/>
          <a:ln w="9525">
            <a:noFill/>
            <a:miter lim="800000"/>
            <a:headEnd/>
            <a:tailEnd/>
          </a:ln>
        </p:spPr>
        <p:txBody>
          <a:bodyPr wrap="none">
            <a:spAutoFit/>
          </a:bodyPr>
          <a:lstStyle/>
          <a:p>
            <a:r>
              <a:rPr lang="en-US"/>
              <a:t>Photo Credit: Steve Sakai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p:txBody>
          <a:bodyPr/>
          <a:lstStyle/>
          <a:p>
            <a:r>
              <a:rPr lang="en-US" smtClean="0"/>
              <a:t>Non-Commercial Power – Class A </a:t>
            </a:r>
            <a:r>
              <a:rPr lang="en-US" sz="2400" smtClean="0"/>
              <a:t>– </a:t>
            </a:r>
            <a:r>
              <a:rPr lang="en-US" sz="2200" smtClean="0"/>
              <a:t>Multiplier: 2 x</a:t>
            </a:r>
            <a:endParaRPr lang="en-US" smtClean="0"/>
          </a:p>
        </p:txBody>
      </p:sp>
      <p:sp>
        <p:nvSpPr>
          <p:cNvPr id="3" name="Content Placeholder 2"/>
          <p:cNvSpPr>
            <a:spLocks noGrp="1"/>
          </p:cNvSpPr>
          <p:nvPr>
            <p:ph idx="4294967295"/>
          </p:nvPr>
        </p:nvSpPr>
        <p:spPr/>
        <p:txBody>
          <a:bodyPr/>
          <a:lstStyle/>
          <a:p>
            <a:pPr marL="0" indent="0" algn="ctr">
              <a:buFontTx/>
              <a:buNone/>
              <a:defRPr/>
            </a:pPr>
            <a:endParaRPr lang="en-US" sz="1200" dirty="0" smtClean="0"/>
          </a:p>
          <a:p>
            <a:pPr marL="0" indent="0" algn="ctr">
              <a:buFontTx/>
              <a:buNone/>
              <a:defRPr/>
            </a:pPr>
            <a:r>
              <a:rPr lang="en-US" dirty="0" smtClean="0"/>
              <a:t> </a:t>
            </a:r>
            <a:r>
              <a:rPr lang="en-US" sz="3200" u="sng" dirty="0" smtClean="0"/>
              <a:t>Alternative Power – 100 Bonus Points</a:t>
            </a:r>
          </a:p>
          <a:p>
            <a:pPr marL="0" indent="0" algn="ctr">
              <a:buFontTx/>
              <a:buNone/>
              <a:defRPr/>
            </a:pPr>
            <a:endParaRPr lang="en-US" sz="1200" dirty="0" smtClean="0"/>
          </a:p>
          <a:p>
            <a:pPr>
              <a:defRPr/>
            </a:pPr>
            <a:r>
              <a:rPr lang="en-US" dirty="0" smtClean="0"/>
              <a:t>Solar Panel – 100 Watts (12 volts @ ~ 8 Amps)</a:t>
            </a:r>
          </a:p>
          <a:p>
            <a:pPr lvl="1">
              <a:defRPr/>
            </a:pPr>
            <a:r>
              <a:rPr lang="en-US" dirty="0" smtClean="0"/>
              <a:t>Charge Controller – 30 Amp</a:t>
            </a:r>
          </a:p>
          <a:p>
            <a:pPr lvl="1">
              <a:defRPr/>
            </a:pPr>
            <a:r>
              <a:rPr lang="en-US" dirty="0" smtClean="0"/>
              <a:t>Power Pole Connectors</a:t>
            </a:r>
          </a:p>
          <a:p>
            <a:pPr>
              <a:defRPr/>
            </a:pPr>
            <a:r>
              <a:rPr lang="en-US" dirty="0" smtClean="0"/>
              <a:t>Batteries –  12 volt - 100 </a:t>
            </a:r>
            <a:r>
              <a:rPr lang="en-US" dirty="0" err="1" smtClean="0"/>
              <a:t>Ahr</a:t>
            </a:r>
            <a:r>
              <a:rPr lang="en-US" dirty="0" smtClean="0"/>
              <a:t> Sealed Lead Acid (SLA)</a:t>
            </a:r>
          </a:p>
          <a:p>
            <a:pPr lvl="1">
              <a:defRPr/>
            </a:pPr>
            <a:r>
              <a:rPr lang="en-US" dirty="0" smtClean="0"/>
              <a:t>Power Pole Connectors</a:t>
            </a:r>
          </a:p>
          <a:p>
            <a:pPr>
              <a:defRPr/>
            </a:pPr>
            <a:r>
              <a:rPr lang="en-US" dirty="0" smtClean="0"/>
              <a:t>Usually used at the VHF station.  </a:t>
            </a:r>
          </a:p>
          <a:p>
            <a:pPr>
              <a:defRPr/>
            </a:pPr>
            <a:r>
              <a:rPr lang="en-US" dirty="0" smtClean="0"/>
              <a:t>Qualifies for Alternative Power Bonus 100 points</a:t>
            </a:r>
          </a:p>
          <a:p>
            <a:pPr lvl="1">
              <a:defRPr/>
            </a:pPr>
            <a:r>
              <a:rPr lang="en-US" dirty="0" smtClean="0"/>
              <a:t>Must make a minimum of 5 contacts for the bonus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ctrTitle" idx="4294967295"/>
          </p:nvPr>
        </p:nvSpPr>
        <p:spPr>
          <a:xfrm>
            <a:off x="685800" y="1143000"/>
            <a:ext cx="7772400" cy="2457450"/>
          </a:xfrm>
        </p:spPr>
        <p:txBody>
          <a:bodyPr/>
          <a:lstStyle/>
          <a:p>
            <a:r>
              <a:rPr lang="en-US" sz="3200" smtClean="0"/>
              <a:t>Radio Bands and Propagation</a:t>
            </a:r>
            <a:br>
              <a:rPr lang="en-US" sz="3200" smtClean="0"/>
            </a:br>
            <a:r>
              <a:rPr lang="en-US" sz="3200" smtClean="0"/>
              <a:t>Frequencies, skip zones, time of day</a:t>
            </a:r>
            <a:br>
              <a:rPr lang="en-US" sz="3200" smtClean="0"/>
            </a:br>
            <a:r>
              <a:rPr lang="en-US" sz="3200" smtClean="0"/>
              <a:t>Solar conditions</a:t>
            </a:r>
            <a:br>
              <a:rPr lang="en-US" sz="3200" smtClean="0"/>
            </a:br>
            <a:r>
              <a:rPr lang="en-US" sz="3200" smtClean="0"/>
              <a:t>Modeling</a:t>
            </a:r>
            <a:br>
              <a:rPr lang="en-US" sz="3200" smtClean="0"/>
            </a:br>
            <a:r>
              <a:rPr lang="en-US" sz="3200" smtClean="0"/>
              <a:t/>
            </a:r>
            <a:br>
              <a:rPr lang="en-US" sz="3200" smtClean="0"/>
            </a:br>
            <a:r>
              <a:rPr lang="en-US" sz="3200" smtClean="0"/>
              <a:t>i.e., how do we get our signal to them?</a:t>
            </a:r>
            <a:endParaRPr lang="en-US" sz="2000" smtClean="0"/>
          </a:p>
        </p:txBody>
      </p:sp>
      <p:sp>
        <p:nvSpPr>
          <p:cNvPr id="55298" name="Rectangle 3"/>
          <p:cNvSpPr>
            <a:spLocks noGrp="1" noChangeArrowheads="1"/>
          </p:cNvSpPr>
          <p:nvPr>
            <p:ph type="subTitle" idx="4294967295"/>
          </p:nvPr>
        </p:nvSpPr>
        <p:spPr>
          <a:xfrm>
            <a:off x="1371600" y="4648200"/>
            <a:ext cx="6400800" cy="1752600"/>
          </a:xfrm>
        </p:spPr>
        <p:txBody>
          <a:bodyPr/>
          <a:lstStyle/>
          <a:p>
            <a:pPr marL="0" indent="0" algn="ctr">
              <a:buFontTx/>
              <a:buNone/>
            </a:pPr>
            <a:r>
              <a:rPr lang="en-US" smtClean="0"/>
              <a:t>N6MDV</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2400" smtClean="0"/>
              <a:t>Simplified High Frequency Propagation</a:t>
            </a:r>
            <a:br>
              <a:rPr lang="en-US" sz="2400" smtClean="0"/>
            </a:br>
            <a:r>
              <a:rPr lang="en-US" sz="2400" smtClean="0"/>
              <a:t>Why Antennas, Frequency and Time of Day Matter</a:t>
            </a:r>
          </a:p>
        </p:txBody>
      </p:sp>
      <p:sp>
        <p:nvSpPr>
          <p:cNvPr id="56322" name="Rectangle 3"/>
          <p:cNvSpPr>
            <a:spLocks noGrp="1" noChangeArrowheads="1"/>
          </p:cNvSpPr>
          <p:nvPr>
            <p:ph type="body" idx="1"/>
          </p:nvPr>
        </p:nvSpPr>
        <p:spPr>
          <a:xfrm>
            <a:off x="228600" y="838200"/>
            <a:ext cx="8763000" cy="1752600"/>
          </a:xfrm>
        </p:spPr>
        <p:txBody>
          <a:bodyPr/>
          <a:lstStyle/>
          <a:p>
            <a:pPr>
              <a:lnSpc>
                <a:spcPct val="90000"/>
              </a:lnSpc>
            </a:pPr>
            <a:r>
              <a:rPr lang="en-US" sz="1600" smtClean="0"/>
              <a:t>During day use higher frequencies</a:t>
            </a:r>
          </a:p>
          <a:p>
            <a:pPr>
              <a:lnSpc>
                <a:spcPct val="90000"/>
              </a:lnSpc>
            </a:pPr>
            <a:r>
              <a:rPr lang="en-US" sz="1600" smtClean="0"/>
              <a:t>Use Near Vertical Incident Skywave (NVIS) for close access</a:t>
            </a:r>
          </a:p>
          <a:p>
            <a:pPr>
              <a:lnSpc>
                <a:spcPct val="90000"/>
              </a:lnSpc>
            </a:pPr>
            <a:r>
              <a:rPr lang="en-US" sz="1600" smtClean="0"/>
              <a:t>Vertical antennas have lower take off angles – but may be have more noise</a:t>
            </a:r>
          </a:p>
          <a:p>
            <a:pPr>
              <a:lnSpc>
                <a:spcPct val="90000"/>
              </a:lnSpc>
            </a:pPr>
            <a:r>
              <a:rPr lang="en-US" sz="1600" smtClean="0"/>
              <a:t>High yagi’s have even lower take off angle</a:t>
            </a:r>
          </a:p>
          <a:p>
            <a:pPr lvl="1">
              <a:lnSpc>
                <a:spcPct val="90000"/>
              </a:lnSpc>
            </a:pPr>
            <a:r>
              <a:rPr lang="en-US" sz="1400" smtClean="0"/>
              <a:t>55’ tower with 20 meter frequency antenna is 0.8 of a wavelength high</a:t>
            </a:r>
          </a:p>
          <a:p>
            <a:pPr lvl="1">
              <a:lnSpc>
                <a:spcPct val="90000"/>
              </a:lnSpc>
            </a:pPr>
            <a:r>
              <a:rPr lang="en-US" sz="1400" smtClean="0"/>
              <a:t>Same tower at 10 meter frequency is 1.6 wavelengths high and will have lower takeoff angle</a:t>
            </a:r>
          </a:p>
        </p:txBody>
      </p:sp>
      <p:sp>
        <p:nvSpPr>
          <p:cNvPr id="56323" name="Freeform 4"/>
          <p:cNvSpPr>
            <a:spLocks/>
          </p:cNvSpPr>
          <p:nvPr/>
        </p:nvSpPr>
        <p:spPr bwMode="auto">
          <a:xfrm>
            <a:off x="993775" y="3321050"/>
            <a:ext cx="6022975" cy="1336675"/>
          </a:xfrm>
          <a:custGeom>
            <a:avLst/>
            <a:gdLst>
              <a:gd name="T0" fmla="*/ 2147483647 w 3794"/>
              <a:gd name="T1" fmla="*/ 2147483647 h 842"/>
              <a:gd name="T2" fmla="*/ 2147483647 w 3794"/>
              <a:gd name="T3" fmla="*/ 2147483647 h 842"/>
              <a:gd name="T4" fmla="*/ 2147483647 w 3794"/>
              <a:gd name="T5" fmla="*/ 2147483647 h 842"/>
              <a:gd name="T6" fmla="*/ 2147483647 w 3794"/>
              <a:gd name="T7" fmla="*/ 0 h 842"/>
              <a:gd name="T8" fmla="*/ 2147483647 w 3794"/>
              <a:gd name="T9" fmla="*/ 2147483647 h 842"/>
              <a:gd name="T10" fmla="*/ 2147483647 w 3794"/>
              <a:gd name="T11" fmla="*/ 2147483647 h 842"/>
              <a:gd name="T12" fmla="*/ 2147483647 w 3794"/>
              <a:gd name="T13" fmla="*/ 2147483647 h 842"/>
              <a:gd name="T14" fmla="*/ 2147483647 w 3794"/>
              <a:gd name="T15" fmla="*/ 2147483647 h 842"/>
              <a:gd name="T16" fmla="*/ 2147483647 w 3794"/>
              <a:gd name="T17" fmla="*/ 2147483647 h 842"/>
              <a:gd name="T18" fmla="*/ 2147483647 w 3794"/>
              <a:gd name="T19" fmla="*/ 2147483647 h 842"/>
              <a:gd name="T20" fmla="*/ 2147483647 w 3794"/>
              <a:gd name="T21" fmla="*/ 2147483647 h 842"/>
              <a:gd name="T22" fmla="*/ 2147483647 w 3794"/>
              <a:gd name="T23" fmla="*/ 2147483647 h 842"/>
              <a:gd name="T24" fmla="*/ 2147483647 w 3794"/>
              <a:gd name="T25" fmla="*/ 2147483647 h 842"/>
              <a:gd name="T26" fmla="*/ 2147483647 w 3794"/>
              <a:gd name="T27" fmla="*/ 2147483647 h 842"/>
              <a:gd name="T28" fmla="*/ 2147483647 w 3794"/>
              <a:gd name="T29" fmla="*/ 2147483647 h 842"/>
              <a:gd name="T30" fmla="*/ 2147483647 w 3794"/>
              <a:gd name="T31" fmla="*/ 2147483647 h 842"/>
              <a:gd name="T32" fmla="*/ 2147483647 w 3794"/>
              <a:gd name="T33" fmla="*/ 2147483647 h 842"/>
              <a:gd name="T34" fmla="*/ 2147483647 w 3794"/>
              <a:gd name="T35" fmla="*/ 2147483647 h 842"/>
              <a:gd name="T36" fmla="*/ 2147483647 w 3794"/>
              <a:gd name="T37" fmla="*/ 2147483647 h 842"/>
              <a:gd name="T38" fmla="*/ 2147483647 w 3794"/>
              <a:gd name="T39" fmla="*/ 2147483647 h 842"/>
              <a:gd name="T40" fmla="*/ 2147483647 w 3794"/>
              <a:gd name="T41" fmla="*/ 2147483647 h 842"/>
              <a:gd name="T42" fmla="*/ 2147483647 w 3794"/>
              <a:gd name="T43" fmla="*/ 2147483647 h 842"/>
              <a:gd name="T44" fmla="*/ 2147483647 w 3794"/>
              <a:gd name="T45" fmla="*/ 2147483647 h 842"/>
              <a:gd name="T46" fmla="*/ 2147483647 w 3794"/>
              <a:gd name="T47" fmla="*/ 2147483647 h 842"/>
              <a:gd name="T48" fmla="*/ 2147483647 w 3794"/>
              <a:gd name="T49" fmla="*/ 2147483647 h 842"/>
              <a:gd name="T50" fmla="*/ 2147483647 w 3794"/>
              <a:gd name="T51" fmla="*/ 2147483647 h 842"/>
              <a:gd name="T52" fmla="*/ 2147483647 w 3794"/>
              <a:gd name="T53" fmla="*/ 2147483647 h 842"/>
              <a:gd name="T54" fmla="*/ 2147483647 w 3794"/>
              <a:gd name="T55" fmla="*/ 2147483647 h 842"/>
              <a:gd name="T56" fmla="*/ 2147483647 w 3794"/>
              <a:gd name="T57" fmla="*/ 2147483647 h 842"/>
              <a:gd name="T58" fmla="*/ 2147483647 w 3794"/>
              <a:gd name="T59" fmla="*/ 2147483647 h 842"/>
              <a:gd name="T60" fmla="*/ 2147483647 w 3794"/>
              <a:gd name="T61" fmla="*/ 2147483647 h 842"/>
              <a:gd name="T62" fmla="*/ 2147483647 w 3794"/>
              <a:gd name="T63" fmla="*/ 2147483647 h 842"/>
              <a:gd name="T64" fmla="*/ 0 w 3794"/>
              <a:gd name="T65" fmla="*/ 2147483647 h 842"/>
              <a:gd name="T66" fmla="*/ 2147483647 w 3794"/>
              <a:gd name="T67" fmla="*/ 2147483647 h 8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94"/>
              <a:gd name="T103" fmla="*/ 0 h 842"/>
              <a:gd name="T104" fmla="*/ 3794 w 3794"/>
              <a:gd name="T105" fmla="*/ 842 h 8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94" h="842">
                <a:moveTo>
                  <a:pt x="43" y="194"/>
                </a:moveTo>
                <a:cubicBezTo>
                  <a:pt x="58" y="194"/>
                  <a:pt x="160" y="189"/>
                  <a:pt x="175" y="189"/>
                </a:cubicBezTo>
                <a:lnTo>
                  <a:pt x="528" y="96"/>
                </a:lnTo>
                <a:lnTo>
                  <a:pt x="1296" y="0"/>
                </a:lnTo>
                <a:lnTo>
                  <a:pt x="1824" y="48"/>
                </a:lnTo>
                <a:cubicBezTo>
                  <a:pt x="2016" y="64"/>
                  <a:pt x="2209" y="74"/>
                  <a:pt x="2400" y="96"/>
                </a:cubicBezTo>
                <a:cubicBezTo>
                  <a:pt x="2408" y="97"/>
                  <a:pt x="2405" y="112"/>
                  <a:pt x="2411" y="117"/>
                </a:cubicBezTo>
                <a:cubicBezTo>
                  <a:pt x="2431" y="132"/>
                  <a:pt x="2541" y="150"/>
                  <a:pt x="2565" y="153"/>
                </a:cubicBezTo>
                <a:cubicBezTo>
                  <a:pt x="2592" y="163"/>
                  <a:pt x="2618" y="176"/>
                  <a:pt x="2647" y="176"/>
                </a:cubicBezTo>
                <a:cubicBezTo>
                  <a:pt x="2773" y="229"/>
                  <a:pt x="2898" y="282"/>
                  <a:pt x="3024" y="336"/>
                </a:cubicBezTo>
                <a:cubicBezTo>
                  <a:pt x="3063" y="353"/>
                  <a:pt x="3095" y="396"/>
                  <a:pt x="3132" y="407"/>
                </a:cubicBezTo>
                <a:cubicBezTo>
                  <a:pt x="3138" y="413"/>
                  <a:pt x="3143" y="420"/>
                  <a:pt x="3150" y="425"/>
                </a:cubicBezTo>
                <a:cubicBezTo>
                  <a:pt x="3158" y="432"/>
                  <a:pt x="3483" y="633"/>
                  <a:pt x="3590" y="688"/>
                </a:cubicBezTo>
                <a:lnTo>
                  <a:pt x="3794" y="756"/>
                </a:lnTo>
                <a:lnTo>
                  <a:pt x="3781" y="842"/>
                </a:lnTo>
                <a:lnTo>
                  <a:pt x="3120" y="576"/>
                </a:lnTo>
                <a:lnTo>
                  <a:pt x="2928" y="432"/>
                </a:lnTo>
                <a:lnTo>
                  <a:pt x="2640" y="288"/>
                </a:lnTo>
                <a:lnTo>
                  <a:pt x="2256" y="240"/>
                </a:lnTo>
                <a:lnTo>
                  <a:pt x="2160" y="288"/>
                </a:lnTo>
                <a:lnTo>
                  <a:pt x="2112" y="240"/>
                </a:lnTo>
                <a:lnTo>
                  <a:pt x="1939" y="239"/>
                </a:lnTo>
                <a:lnTo>
                  <a:pt x="1826" y="217"/>
                </a:lnTo>
                <a:lnTo>
                  <a:pt x="1758" y="176"/>
                </a:lnTo>
                <a:lnTo>
                  <a:pt x="1680" y="192"/>
                </a:lnTo>
                <a:lnTo>
                  <a:pt x="1536" y="240"/>
                </a:lnTo>
                <a:lnTo>
                  <a:pt x="1248" y="240"/>
                </a:lnTo>
                <a:lnTo>
                  <a:pt x="1152" y="240"/>
                </a:lnTo>
                <a:lnTo>
                  <a:pt x="960" y="192"/>
                </a:lnTo>
                <a:lnTo>
                  <a:pt x="720" y="192"/>
                </a:lnTo>
                <a:lnTo>
                  <a:pt x="480" y="288"/>
                </a:lnTo>
                <a:lnTo>
                  <a:pt x="192" y="336"/>
                </a:lnTo>
                <a:lnTo>
                  <a:pt x="0" y="240"/>
                </a:lnTo>
                <a:lnTo>
                  <a:pt x="48" y="192"/>
                </a:lnTo>
              </a:path>
            </a:pathLst>
          </a:custGeom>
          <a:solidFill>
            <a:schemeClr val="bg2"/>
          </a:solidFill>
          <a:ln w="9525">
            <a:solidFill>
              <a:schemeClr val="tx1"/>
            </a:solidFill>
            <a:round/>
            <a:headEnd/>
            <a:tailEnd/>
          </a:ln>
        </p:spPr>
        <p:txBody>
          <a:bodyPr/>
          <a:lstStyle/>
          <a:p>
            <a:endParaRPr lang="en-US"/>
          </a:p>
        </p:txBody>
      </p:sp>
      <p:sp>
        <p:nvSpPr>
          <p:cNvPr id="56324" name="Freeform 5"/>
          <p:cNvSpPr>
            <a:spLocks/>
          </p:cNvSpPr>
          <p:nvPr/>
        </p:nvSpPr>
        <p:spPr bwMode="auto">
          <a:xfrm>
            <a:off x="841375" y="5607050"/>
            <a:ext cx="6931025" cy="1174750"/>
          </a:xfrm>
          <a:custGeom>
            <a:avLst/>
            <a:gdLst>
              <a:gd name="T0" fmla="*/ 0 w 4366"/>
              <a:gd name="T1" fmla="*/ 2147483647 h 740"/>
              <a:gd name="T2" fmla="*/ 2147483647 w 4366"/>
              <a:gd name="T3" fmla="*/ 2147483647 h 740"/>
              <a:gd name="T4" fmla="*/ 2147483647 w 4366"/>
              <a:gd name="T5" fmla="*/ 2147483647 h 740"/>
              <a:gd name="T6" fmla="*/ 2147483647 w 4366"/>
              <a:gd name="T7" fmla="*/ 2147483647 h 740"/>
              <a:gd name="T8" fmla="*/ 2147483647 w 4366"/>
              <a:gd name="T9" fmla="*/ 2147483647 h 740"/>
              <a:gd name="T10" fmla="*/ 2147483647 w 4366"/>
              <a:gd name="T11" fmla="*/ 2147483647 h 740"/>
              <a:gd name="T12" fmla="*/ 2147483647 w 4366"/>
              <a:gd name="T13" fmla="*/ 2147483647 h 740"/>
              <a:gd name="T14" fmla="*/ 2147483647 w 4366"/>
              <a:gd name="T15" fmla="*/ 2147483647 h 740"/>
              <a:gd name="T16" fmla="*/ 2147483647 w 4366"/>
              <a:gd name="T17" fmla="*/ 2147483647 h 7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66"/>
              <a:gd name="T28" fmla="*/ 0 h 740"/>
              <a:gd name="T29" fmla="*/ 4366 w 4366"/>
              <a:gd name="T30" fmla="*/ 740 h 7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66" h="740">
                <a:moveTo>
                  <a:pt x="0" y="208"/>
                </a:moveTo>
                <a:cubicBezTo>
                  <a:pt x="152" y="152"/>
                  <a:pt x="304" y="96"/>
                  <a:pt x="480" y="64"/>
                </a:cubicBezTo>
                <a:cubicBezTo>
                  <a:pt x="656" y="32"/>
                  <a:pt x="864" y="24"/>
                  <a:pt x="1056" y="16"/>
                </a:cubicBezTo>
                <a:cubicBezTo>
                  <a:pt x="1248" y="8"/>
                  <a:pt x="1416" y="0"/>
                  <a:pt x="1632" y="16"/>
                </a:cubicBezTo>
                <a:cubicBezTo>
                  <a:pt x="1848" y="32"/>
                  <a:pt x="2112" y="80"/>
                  <a:pt x="2352" y="112"/>
                </a:cubicBezTo>
                <a:cubicBezTo>
                  <a:pt x="2592" y="144"/>
                  <a:pt x="2872" y="168"/>
                  <a:pt x="3072" y="208"/>
                </a:cubicBezTo>
                <a:cubicBezTo>
                  <a:pt x="3272" y="248"/>
                  <a:pt x="3416" y="304"/>
                  <a:pt x="3552" y="352"/>
                </a:cubicBezTo>
                <a:cubicBezTo>
                  <a:pt x="3688" y="400"/>
                  <a:pt x="3752" y="431"/>
                  <a:pt x="3888" y="496"/>
                </a:cubicBezTo>
                <a:cubicBezTo>
                  <a:pt x="4024" y="561"/>
                  <a:pt x="4267" y="689"/>
                  <a:pt x="4366" y="740"/>
                </a:cubicBezTo>
              </a:path>
            </a:pathLst>
          </a:custGeom>
          <a:noFill/>
          <a:ln w="9525">
            <a:solidFill>
              <a:schemeClr val="tx1"/>
            </a:solidFill>
            <a:round/>
            <a:headEnd/>
            <a:tailEnd/>
          </a:ln>
        </p:spPr>
        <p:txBody>
          <a:bodyPr/>
          <a:lstStyle/>
          <a:p>
            <a:endParaRPr lang="en-US"/>
          </a:p>
        </p:txBody>
      </p:sp>
      <p:sp>
        <p:nvSpPr>
          <p:cNvPr id="56325" name="Freeform 6"/>
          <p:cNvSpPr>
            <a:spLocks/>
          </p:cNvSpPr>
          <p:nvPr/>
        </p:nvSpPr>
        <p:spPr bwMode="auto">
          <a:xfrm>
            <a:off x="1298575" y="3581400"/>
            <a:ext cx="1371600" cy="2184400"/>
          </a:xfrm>
          <a:custGeom>
            <a:avLst/>
            <a:gdLst>
              <a:gd name="T0" fmla="*/ 0 w 864"/>
              <a:gd name="T1" fmla="*/ 2147483647 h 1376"/>
              <a:gd name="T2" fmla="*/ 2147483647 w 864"/>
              <a:gd name="T3" fmla="*/ 2147483647 h 1376"/>
              <a:gd name="T4" fmla="*/ 2147483647 w 864"/>
              <a:gd name="T5" fmla="*/ 2147483647 h 1376"/>
              <a:gd name="T6" fmla="*/ 2147483647 w 864"/>
              <a:gd name="T7" fmla="*/ 2147483647 h 1376"/>
              <a:gd name="T8" fmla="*/ 2147483647 w 864"/>
              <a:gd name="T9" fmla="*/ 2147483647 h 1376"/>
              <a:gd name="T10" fmla="*/ 2147483647 w 864"/>
              <a:gd name="T11" fmla="*/ 2147483647 h 1376"/>
              <a:gd name="T12" fmla="*/ 2147483647 w 864"/>
              <a:gd name="T13" fmla="*/ 2147483647 h 1376"/>
              <a:gd name="T14" fmla="*/ 2147483647 w 864"/>
              <a:gd name="T15" fmla="*/ 2147483647 h 1376"/>
              <a:gd name="T16" fmla="*/ 2147483647 w 864"/>
              <a:gd name="T17" fmla="*/ 2147483647 h 1376"/>
              <a:gd name="T18" fmla="*/ 2147483647 w 864"/>
              <a:gd name="T19" fmla="*/ 2147483647 h 1376"/>
              <a:gd name="T20" fmla="*/ 2147483647 w 864"/>
              <a:gd name="T21" fmla="*/ 2147483647 h 1376"/>
              <a:gd name="T22" fmla="*/ 2147483647 w 864"/>
              <a:gd name="T23" fmla="*/ 2147483647 h 1376"/>
              <a:gd name="T24" fmla="*/ 2147483647 w 864"/>
              <a:gd name="T25" fmla="*/ 2147483647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4"/>
              <a:gd name="T40" fmla="*/ 0 h 1376"/>
              <a:gd name="T41" fmla="*/ 864 w 864"/>
              <a:gd name="T42" fmla="*/ 1376 h 1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4" h="1376">
                <a:moveTo>
                  <a:pt x="0" y="1376"/>
                </a:moveTo>
                <a:cubicBezTo>
                  <a:pt x="16" y="1316"/>
                  <a:pt x="32" y="1256"/>
                  <a:pt x="48" y="1184"/>
                </a:cubicBezTo>
                <a:cubicBezTo>
                  <a:pt x="64" y="1112"/>
                  <a:pt x="72" y="1040"/>
                  <a:pt x="96" y="944"/>
                </a:cubicBezTo>
                <a:cubicBezTo>
                  <a:pt x="120" y="848"/>
                  <a:pt x="168" y="696"/>
                  <a:pt x="192" y="608"/>
                </a:cubicBezTo>
                <a:cubicBezTo>
                  <a:pt x="216" y="520"/>
                  <a:pt x="216" y="488"/>
                  <a:pt x="240" y="416"/>
                </a:cubicBezTo>
                <a:cubicBezTo>
                  <a:pt x="264" y="344"/>
                  <a:pt x="304" y="240"/>
                  <a:pt x="336" y="176"/>
                </a:cubicBezTo>
                <a:cubicBezTo>
                  <a:pt x="368" y="112"/>
                  <a:pt x="400" y="56"/>
                  <a:pt x="432" y="32"/>
                </a:cubicBezTo>
                <a:cubicBezTo>
                  <a:pt x="464" y="8"/>
                  <a:pt x="496" y="0"/>
                  <a:pt x="528" y="32"/>
                </a:cubicBezTo>
                <a:cubicBezTo>
                  <a:pt x="560" y="64"/>
                  <a:pt x="599" y="141"/>
                  <a:pt x="624" y="224"/>
                </a:cubicBezTo>
                <a:cubicBezTo>
                  <a:pt x="649" y="307"/>
                  <a:pt x="653" y="400"/>
                  <a:pt x="677" y="528"/>
                </a:cubicBezTo>
                <a:cubicBezTo>
                  <a:pt x="701" y="656"/>
                  <a:pt x="745" y="891"/>
                  <a:pt x="768" y="992"/>
                </a:cubicBezTo>
                <a:cubicBezTo>
                  <a:pt x="791" y="1093"/>
                  <a:pt x="800" y="1088"/>
                  <a:pt x="816" y="1136"/>
                </a:cubicBezTo>
                <a:cubicBezTo>
                  <a:pt x="832" y="1184"/>
                  <a:pt x="848" y="1232"/>
                  <a:pt x="864" y="1280"/>
                </a:cubicBezTo>
              </a:path>
            </a:pathLst>
          </a:custGeom>
          <a:noFill/>
          <a:ln w="28575" cmpd="sng">
            <a:solidFill>
              <a:srgbClr val="FD2717"/>
            </a:solidFill>
            <a:round/>
            <a:headEnd type="oval" w="med" len="med"/>
            <a:tailEnd type="triangle" w="med" len="med"/>
          </a:ln>
        </p:spPr>
        <p:txBody>
          <a:bodyPr/>
          <a:lstStyle/>
          <a:p>
            <a:endParaRPr lang="en-US"/>
          </a:p>
        </p:txBody>
      </p:sp>
      <p:sp>
        <p:nvSpPr>
          <p:cNvPr id="56326" name="Freeform 7"/>
          <p:cNvSpPr>
            <a:spLocks/>
          </p:cNvSpPr>
          <p:nvPr/>
        </p:nvSpPr>
        <p:spPr bwMode="auto">
          <a:xfrm>
            <a:off x="1298575" y="3581400"/>
            <a:ext cx="4800600" cy="2420938"/>
          </a:xfrm>
          <a:custGeom>
            <a:avLst/>
            <a:gdLst>
              <a:gd name="T0" fmla="*/ 0 w 3024"/>
              <a:gd name="T1" fmla="*/ 2147483647 h 1525"/>
              <a:gd name="T2" fmla="*/ 2147483647 w 3024"/>
              <a:gd name="T3" fmla="*/ 2147483647 h 1525"/>
              <a:gd name="T4" fmla="*/ 2147483647 w 3024"/>
              <a:gd name="T5" fmla="*/ 2147483647 h 1525"/>
              <a:gd name="T6" fmla="*/ 2147483647 w 3024"/>
              <a:gd name="T7" fmla="*/ 2147483647 h 1525"/>
              <a:gd name="T8" fmla="*/ 2147483647 w 3024"/>
              <a:gd name="T9" fmla="*/ 2147483647 h 1525"/>
              <a:gd name="T10" fmla="*/ 2147483647 w 3024"/>
              <a:gd name="T11" fmla="*/ 2147483647 h 1525"/>
              <a:gd name="T12" fmla="*/ 2147483647 w 3024"/>
              <a:gd name="T13" fmla="*/ 2147483647 h 1525"/>
              <a:gd name="T14" fmla="*/ 2147483647 w 3024"/>
              <a:gd name="T15" fmla="*/ 2147483647 h 1525"/>
              <a:gd name="T16" fmla="*/ 2147483647 w 3024"/>
              <a:gd name="T17" fmla="*/ 2147483647 h 1525"/>
              <a:gd name="T18" fmla="*/ 2147483647 w 3024"/>
              <a:gd name="T19" fmla="*/ 2147483647 h 15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525"/>
              <a:gd name="T32" fmla="*/ 3024 w 3024"/>
              <a:gd name="T33" fmla="*/ 1525 h 15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525">
                <a:moveTo>
                  <a:pt x="0" y="1381"/>
                </a:moveTo>
                <a:cubicBezTo>
                  <a:pt x="60" y="1305"/>
                  <a:pt x="120" y="1229"/>
                  <a:pt x="240" y="1141"/>
                </a:cubicBezTo>
                <a:cubicBezTo>
                  <a:pt x="360" y="1053"/>
                  <a:pt x="552" y="957"/>
                  <a:pt x="720" y="853"/>
                </a:cubicBezTo>
                <a:cubicBezTo>
                  <a:pt x="888" y="749"/>
                  <a:pt x="1085" y="617"/>
                  <a:pt x="1248" y="517"/>
                </a:cubicBezTo>
                <a:cubicBezTo>
                  <a:pt x="1411" y="417"/>
                  <a:pt x="1557" y="333"/>
                  <a:pt x="1697" y="250"/>
                </a:cubicBezTo>
                <a:cubicBezTo>
                  <a:pt x="1837" y="167"/>
                  <a:pt x="1969" y="0"/>
                  <a:pt x="2087" y="21"/>
                </a:cubicBezTo>
                <a:cubicBezTo>
                  <a:pt x="2205" y="42"/>
                  <a:pt x="2329" y="268"/>
                  <a:pt x="2405" y="375"/>
                </a:cubicBezTo>
                <a:cubicBezTo>
                  <a:pt x="2481" y="482"/>
                  <a:pt x="2465" y="501"/>
                  <a:pt x="2544" y="661"/>
                </a:cubicBezTo>
                <a:cubicBezTo>
                  <a:pt x="2623" y="821"/>
                  <a:pt x="2800" y="1189"/>
                  <a:pt x="2880" y="1333"/>
                </a:cubicBezTo>
                <a:cubicBezTo>
                  <a:pt x="2960" y="1477"/>
                  <a:pt x="2992" y="1501"/>
                  <a:pt x="3024" y="1525"/>
                </a:cubicBezTo>
              </a:path>
            </a:pathLst>
          </a:custGeom>
          <a:noFill/>
          <a:ln w="28575" cmpd="sng">
            <a:solidFill>
              <a:schemeClr val="accent2"/>
            </a:solidFill>
            <a:round/>
            <a:headEnd type="oval" w="med" len="med"/>
            <a:tailEnd type="triangle" w="med" len="med"/>
          </a:ln>
        </p:spPr>
        <p:txBody>
          <a:bodyPr/>
          <a:lstStyle/>
          <a:p>
            <a:endParaRPr lang="en-US"/>
          </a:p>
        </p:txBody>
      </p:sp>
      <p:sp>
        <p:nvSpPr>
          <p:cNvPr id="56327" name="Freeform 8"/>
          <p:cNvSpPr>
            <a:spLocks/>
          </p:cNvSpPr>
          <p:nvPr/>
        </p:nvSpPr>
        <p:spPr bwMode="auto">
          <a:xfrm>
            <a:off x="1298575" y="4343400"/>
            <a:ext cx="6453188" cy="2424113"/>
          </a:xfrm>
          <a:custGeom>
            <a:avLst/>
            <a:gdLst>
              <a:gd name="T0" fmla="*/ 0 w 4065"/>
              <a:gd name="T1" fmla="*/ 2147483647 h 1527"/>
              <a:gd name="T2" fmla="*/ 2147483647 w 4065"/>
              <a:gd name="T3" fmla="*/ 2147483647 h 1527"/>
              <a:gd name="T4" fmla="*/ 2147483647 w 4065"/>
              <a:gd name="T5" fmla="*/ 2147483647 h 1527"/>
              <a:gd name="T6" fmla="*/ 2147483647 w 4065"/>
              <a:gd name="T7" fmla="*/ 2147483647 h 1527"/>
              <a:gd name="T8" fmla="*/ 2147483647 w 4065"/>
              <a:gd name="T9" fmla="*/ 2147483647 h 1527"/>
              <a:gd name="T10" fmla="*/ 2147483647 w 4065"/>
              <a:gd name="T11" fmla="*/ 2147483647 h 1527"/>
              <a:gd name="T12" fmla="*/ 2147483647 w 4065"/>
              <a:gd name="T13" fmla="*/ 2147483647 h 1527"/>
              <a:gd name="T14" fmla="*/ 2147483647 w 4065"/>
              <a:gd name="T15" fmla="*/ 2147483647 h 1527"/>
              <a:gd name="T16" fmla="*/ 2147483647 w 4065"/>
              <a:gd name="T17" fmla="*/ 2147483647 h 1527"/>
              <a:gd name="T18" fmla="*/ 2147483647 w 4065"/>
              <a:gd name="T19" fmla="*/ 2147483647 h 1527"/>
              <a:gd name="T20" fmla="*/ 2147483647 w 4065"/>
              <a:gd name="T21" fmla="*/ 2147483647 h 1527"/>
              <a:gd name="T22" fmla="*/ 2147483647 w 4065"/>
              <a:gd name="T23" fmla="*/ 2147483647 h 1527"/>
              <a:gd name="T24" fmla="*/ 2147483647 w 4065"/>
              <a:gd name="T25" fmla="*/ 2147483647 h 15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5"/>
              <a:gd name="T40" fmla="*/ 0 h 1527"/>
              <a:gd name="T41" fmla="*/ 4065 w 4065"/>
              <a:gd name="T42" fmla="*/ 1527 h 15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5" h="1527">
                <a:moveTo>
                  <a:pt x="0" y="923"/>
                </a:moveTo>
                <a:cubicBezTo>
                  <a:pt x="68" y="895"/>
                  <a:pt x="136" y="867"/>
                  <a:pt x="240" y="827"/>
                </a:cubicBezTo>
                <a:cubicBezTo>
                  <a:pt x="344" y="787"/>
                  <a:pt x="464" y="747"/>
                  <a:pt x="624" y="683"/>
                </a:cubicBezTo>
                <a:cubicBezTo>
                  <a:pt x="784" y="619"/>
                  <a:pt x="1024" y="507"/>
                  <a:pt x="1200" y="443"/>
                </a:cubicBezTo>
                <a:cubicBezTo>
                  <a:pt x="1376" y="379"/>
                  <a:pt x="1528" y="339"/>
                  <a:pt x="1680" y="299"/>
                </a:cubicBezTo>
                <a:cubicBezTo>
                  <a:pt x="1832" y="259"/>
                  <a:pt x="1960" y="235"/>
                  <a:pt x="2112" y="203"/>
                </a:cubicBezTo>
                <a:cubicBezTo>
                  <a:pt x="2264" y="171"/>
                  <a:pt x="2432" y="139"/>
                  <a:pt x="2592" y="107"/>
                </a:cubicBezTo>
                <a:cubicBezTo>
                  <a:pt x="2752" y="75"/>
                  <a:pt x="2954" y="0"/>
                  <a:pt x="3072" y="11"/>
                </a:cubicBezTo>
                <a:cubicBezTo>
                  <a:pt x="3190" y="22"/>
                  <a:pt x="3247" y="128"/>
                  <a:pt x="3303" y="176"/>
                </a:cubicBezTo>
                <a:cubicBezTo>
                  <a:pt x="3359" y="224"/>
                  <a:pt x="3351" y="223"/>
                  <a:pt x="3408" y="299"/>
                </a:cubicBezTo>
                <a:cubicBezTo>
                  <a:pt x="3465" y="375"/>
                  <a:pt x="3560" y="483"/>
                  <a:pt x="3648" y="635"/>
                </a:cubicBezTo>
                <a:cubicBezTo>
                  <a:pt x="3736" y="787"/>
                  <a:pt x="3866" y="1062"/>
                  <a:pt x="3936" y="1211"/>
                </a:cubicBezTo>
                <a:cubicBezTo>
                  <a:pt x="4006" y="1360"/>
                  <a:pt x="4038" y="1461"/>
                  <a:pt x="4065" y="1527"/>
                </a:cubicBezTo>
              </a:path>
            </a:pathLst>
          </a:custGeom>
          <a:noFill/>
          <a:ln w="28575" cmpd="sng">
            <a:solidFill>
              <a:srgbClr val="33CC33"/>
            </a:solidFill>
            <a:round/>
            <a:headEnd type="oval" w="med" len="med"/>
            <a:tailEnd type="triangle" w="med" len="med"/>
          </a:ln>
        </p:spPr>
        <p:txBody>
          <a:bodyPr/>
          <a:lstStyle/>
          <a:p>
            <a:endParaRPr lang="en-US"/>
          </a:p>
        </p:txBody>
      </p:sp>
      <p:sp>
        <p:nvSpPr>
          <p:cNvPr id="56328" name="Text Box 9"/>
          <p:cNvSpPr txBox="1">
            <a:spLocks noChangeArrowheads="1"/>
          </p:cNvSpPr>
          <p:nvPr/>
        </p:nvSpPr>
        <p:spPr bwMode="auto">
          <a:xfrm>
            <a:off x="7010400" y="4724400"/>
            <a:ext cx="1828800" cy="730250"/>
          </a:xfrm>
          <a:prstGeom prst="rect">
            <a:avLst/>
          </a:prstGeom>
          <a:noFill/>
          <a:ln w="9525">
            <a:noFill/>
            <a:miter lim="800000"/>
            <a:headEnd/>
            <a:tailEnd/>
          </a:ln>
        </p:spPr>
        <p:txBody>
          <a:bodyPr>
            <a:spAutoFit/>
          </a:bodyPr>
          <a:lstStyle/>
          <a:p>
            <a:r>
              <a:rPr lang="en-US"/>
              <a:t>Lower take off angle</a:t>
            </a:r>
          </a:p>
          <a:p>
            <a:r>
              <a:rPr lang="en-US"/>
              <a:t>e.g. yagi higher above ground</a:t>
            </a:r>
          </a:p>
        </p:txBody>
      </p:sp>
      <p:sp>
        <p:nvSpPr>
          <p:cNvPr id="56329" name="Text Box 10"/>
          <p:cNvSpPr txBox="1">
            <a:spLocks noChangeArrowheads="1"/>
          </p:cNvSpPr>
          <p:nvPr/>
        </p:nvSpPr>
        <p:spPr bwMode="auto">
          <a:xfrm>
            <a:off x="0" y="4298950"/>
            <a:ext cx="1676400" cy="730250"/>
          </a:xfrm>
          <a:prstGeom prst="rect">
            <a:avLst/>
          </a:prstGeom>
          <a:noFill/>
          <a:ln w="9525">
            <a:noFill/>
            <a:miter lim="800000"/>
            <a:headEnd/>
            <a:tailEnd/>
          </a:ln>
        </p:spPr>
        <p:txBody>
          <a:bodyPr>
            <a:spAutoFit/>
          </a:bodyPr>
          <a:lstStyle/>
          <a:p>
            <a:r>
              <a:rPr lang="en-US"/>
              <a:t>High take off angle</a:t>
            </a:r>
          </a:p>
          <a:p>
            <a:r>
              <a:rPr lang="en-US"/>
              <a:t>e.g. NVIS dipole </a:t>
            </a:r>
            <a:br>
              <a:rPr lang="en-US"/>
            </a:br>
            <a:r>
              <a:rPr lang="en-US"/>
              <a:t>close to ground</a:t>
            </a:r>
          </a:p>
        </p:txBody>
      </p:sp>
      <p:sp>
        <p:nvSpPr>
          <p:cNvPr id="56330" name="Text Box 11"/>
          <p:cNvSpPr txBox="1">
            <a:spLocks noChangeArrowheads="1"/>
          </p:cNvSpPr>
          <p:nvPr/>
        </p:nvSpPr>
        <p:spPr bwMode="auto">
          <a:xfrm>
            <a:off x="4041775" y="3810000"/>
            <a:ext cx="1368425" cy="815975"/>
          </a:xfrm>
          <a:prstGeom prst="rect">
            <a:avLst/>
          </a:prstGeom>
          <a:noFill/>
          <a:ln w="9525">
            <a:noFill/>
            <a:miter lim="800000"/>
            <a:headEnd/>
            <a:tailEnd/>
          </a:ln>
        </p:spPr>
        <p:txBody>
          <a:bodyPr>
            <a:spAutoFit/>
          </a:bodyPr>
          <a:lstStyle/>
          <a:p>
            <a:pPr>
              <a:lnSpc>
                <a:spcPct val="85000"/>
              </a:lnSpc>
            </a:pPr>
            <a:r>
              <a:rPr lang="en-US"/>
              <a:t>Mid angle</a:t>
            </a:r>
            <a:br>
              <a:rPr lang="en-US"/>
            </a:br>
            <a:r>
              <a:rPr lang="en-US"/>
              <a:t>e.g. yagi closer to ground</a:t>
            </a:r>
          </a:p>
        </p:txBody>
      </p:sp>
      <p:sp>
        <p:nvSpPr>
          <p:cNvPr id="56331" name="Text Box 12"/>
          <p:cNvSpPr txBox="1">
            <a:spLocks noChangeArrowheads="1"/>
          </p:cNvSpPr>
          <p:nvPr/>
        </p:nvSpPr>
        <p:spPr bwMode="auto">
          <a:xfrm>
            <a:off x="4343400" y="2787650"/>
            <a:ext cx="4692650" cy="641350"/>
          </a:xfrm>
          <a:prstGeom prst="rect">
            <a:avLst/>
          </a:prstGeom>
          <a:noFill/>
          <a:ln w="9525">
            <a:noFill/>
            <a:miter lim="800000"/>
            <a:headEnd/>
            <a:tailEnd/>
          </a:ln>
        </p:spPr>
        <p:txBody>
          <a:bodyPr wrap="none">
            <a:spAutoFit/>
          </a:bodyPr>
          <a:lstStyle/>
          <a:p>
            <a:r>
              <a:rPr lang="en-US" sz="1800"/>
              <a:t>Ionosphere ionized layers</a:t>
            </a:r>
          </a:p>
          <a:p>
            <a:r>
              <a:rPr lang="en-US" sz="1800"/>
              <a:t>D, E, F1, F2 – stronger and lower during day</a:t>
            </a:r>
          </a:p>
        </p:txBody>
      </p:sp>
      <p:sp>
        <p:nvSpPr>
          <p:cNvPr id="56332" name="Line 13"/>
          <p:cNvSpPr>
            <a:spLocks noChangeShapeType="1"/>
          </p:cNvSpPr>
          <p:nvPr/>
        </p:nvSpPr>
        <p:spPr bwMode="auto">
          <a:xfrm>
            <a:off x="1298575" y="5791200"/>
            <a:ext cx="1371600" cy="0"/>
          </a:xfrm>
          <a:prstGeom prst="line">
            <a:avLst/>
          </a:prstGeom>
          <a:noFill/>
          <a:ln w="9525">
            <a:solidFill>
              <a:schemeClr val="tx1"/>
            </a:solidFill>
            <a:round/>
            <a:headEnd type="triangle" w="med" len="med"/>
            <a:tailEnd type="triangle" w="med" len="med"/>
          </a:ln>
        </p:spPr>
        <p:txBody>
          <a:bodyPr/>
          <a:lstStyle/>
          <a:p>
            <a:endParaRPr lang="en-US"/>
          </a:p>
        </p:txBody>
      </p:sp>
      <p:sp>
        <p:nvSpPr>
          <p:cNvPr id="56333" name="Text Box 14"/>
          <p:cNvSpPr txBox="1">
            <a:spLocks noChangeArrowheads="1"/>
          </p:cNvSpPr>
          <p:nvPr/>
        </p:nvSpPr>
        <p:spPr bwMode="auto">
          <a:xfrm>
            <a:off x="1146175" y="5791200"/>
            <a:ext cx="1771650" cy="517525"/>
          </a:xfrm>
          <a:prstGeom prst="rect">
            <a:avLst/>
          </a:prstGeom>
          <a:noFill/>
          <a:ln w="9525">
            <a:noFill/>
            <a:miter lim="800000"/>
            <a:headEnd/>
            <a:tailEnd/>
          </a:ln>
        </p:spPr>
        <p:txBody>
          <a:bodyPr wrap="none">
            <a:spAutoFit/>
          </a:bodyPr>
          <a:lstStyle/>
          <a:p>
            <a:r>
              <a:rPr lang="en-US"/>
              <a:t>CA during day</a:t>
            </a:r>
          </a:p>
          <a:p>
            <a:r>
              <a:rPr lang="en-US"/>
              <a:t>Western US at night</a:t>
            </a:r>
          </a:p>
        </p:txBody>
      </p:sp>
      <p:sp>
        <p:nvSpPr>
          <p:cNvPr id="56334" name="Line 15"/>
          <p:cNvSpPr>
            <a:spLocks noChangeShapeType="1"/>
          </p:cNvSpPr>
          <p:nvPr/>
        </p:nvSpPr>
        <p:spPr bwMode="auto">
          <a:xfrm>
            <a:off x="1298575" y="6356350"/>
            <a:ext cx="4724400" cy="0"/>
          </a:xfrm>
          <a:prstGeom prst="line">
            <a:avLst/>
          </a:prstGeom>
          <a:noFill/>
          <a:ln w="9525">
            <a:solidFill>
              <a:schemeClr val="tx1"/>
            </a:solidFill>
            <a:round/>
            <a:headEnd/>
            <a:tailEnd type="triangle" w="med" len="med"/>
          </a:ln>
        </p:spPr>
        <p:txBody>
          <a:bodyPr/>
          <a:lstStyle/>
          <a:p>
            <a:endParaRPr lang="en-US"/>
          </a:p>
        </p:txBody>
      </p:sp>
      <p:sp>
        <p:nvSpPr>
          <p:cNvPr id="56335" name="Text Box 16"/>
          <p:cNvSpPr txBox="1">
            <a:spLocks noChangeArrowheads="1"/>
          </p:cNvSpPr>
          <p:nvPr/>
        </p:nvSpPr>
        <p:spPr bwMode="auto">
          <a:xfrm>
            <a:off x="1282700" y="6291263"/>
            <a:ext cx="3397250" cy="517525"/>
          </a:xfrm>
          <a:prstGeom prst="rect">
            <a:avLst/>
          </a:prstGeom>
          <a:noFill/>
          <a:ln w="9525">
            <a:noFill/>
            <a:miter lim="800000"/>
            <a:headEnd/>
            <a:tailEnd/>
          </a:ln>
        </p:spPr>
        <p:txBody>
          <a:bodyPr wrap="none">
            <a:spAutoFit/>
          </a:bodyPr>
          <a:lstStyle/>
          <a:p>
            <a:r>
              <a:rPr lang="en-US"/>
              <a:t>Texas for yagi .75 wavelength high</a:t>
            </a:r>
          </a:p>
          <a:p>
            <a:r>
              <a:rPr lang="en-US"/>
              <a:t>Atlantic states for yagi 1 wavelength high</a:t>
            </a:r>
          </a:p>
        </p:txBody>
      </p:sp>
      <p:sp>
        <p:nvSpPr>
          <p:cNvPr id="56336" name="Line 17"/>
          <p:cNvSpPr>
            <a:spLocks noChangeShapeType="1"/>
          </p:cNvSpPr>
          <p:nvPr/>
        </p:nvSpPr>
        <p:spPr bwMode="auto">
          <a:xfrm>
            <a:off x="1298575" y="6781800"/>
            <a:ext cx="6400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Modeling Background</a:t>
            </a:r>
          </a:p>
        </p:txBody>
      </p:sp>
      <p:sp>
        <p:nvSpPr>
          <p:cNvPr id="57346" name="Rectangle 3"/>
          <p:cNvSpPr>
            <a:spLocks noGrp="1" noChangeArrowheads="1"/>
          </p:cNvSpPr>
          <p:nvPr>
            <p:ph type="body" idx="1"/>
          </p:nvPr>
        </p:nvSpPr>
        <p:spPr/>
        <p:txBody>
          <a:bodyPr/>
          <a:lstStyle/>
          <a:p>
            <a:r>
              <a:rPr lang="en-US" sz="2000" smtClean="0"/>
              <a:t>Using VOAAREA modeling tool </a:t>
            </a:r>
          </a:p>
          <a:p>
            <a:pPr lvl="1"/>
            <a:r>
              <a:rPr lang="en-US" sz="1800" smtClean="0"/>
              <a:t>Smoothed sunspot numbers for June 2019 with 10 SSN (lowest we’ve used)</a:t>
            </a:r>
          </a:p>
          <a:p>
            <a:pPr lvl="1"/>
            <a:r>
              <a:rPr lang="en-US" sz="1800" smtClean="0"/>
              <a:t>Model our antennas on EZNEC</a:t>
            </a:r>
          </a:p>
          <a:p>
            <a:pPr lvl="1"/>
            <a:r>
              <a:rPr lang="en-US" sz="1800" smtClean="0"/>
              <a:t>Model receiving antenna at 8dBi </a:t>
            </a:r>
          </a:p>
          <a:p>
            <a:pPr lvl="2"/>
            <a:r>
              <a:rPr lang="en-US" sz="1600" smtClean="0"/>
              <a:t>Consistent with dipole at other end </a:t>
            </a:r>
            <a:r>
              <a:rPr lang="en-US" sz="900" smtClean="0"/>
              <a:t>(2db higher than last year modeling to reflect observations)</a:t>
            </a:r>
          </a:p>
          <a:p>
            <a:pPr lvl="1"/>
            <a:r>
              <a:rPr lang="en-US" sz="1800" smtClean="0"/>
              <a:t>Modeling presumes 100W out</a:t>
            </a:r>
          </a:p>
          <a:p>
            <a:pPr lvl="2"/>
            <a:r>
              <a:rPr lang="en-US" sz="1600" smtClean="0"/>
              <a:t>Suitable for SSB and CW, but high for digital</a:t>
            </a:r>
          </a:p>
          <a:p>
            <a:r>
              <a:rPr lang="en-US" sz="2000" b="1" i="1" smtClean="0">
                <a:solidFill>
                  <a:schemeClr val="accent2"/>
                </a:solidFill>
              </a:rPr>
              <a:t>90 percent reliability based on SNR</a:t>
            </a:r>
          </a:p>
          <a:p>
            <a:pPr lvl="1"/>
            <a:r>
              <a:rPr lang="en-US" sz="1800" b="1" i="1" smtClean="0">
                <a:solidFill>
                  <a:schemeClr val="accent2"/>
                </a:solidFill>
              </a:rPr>
              <a:t>45 dB for SSB </a:t>
            </a:r>
            <a:r>
              <a:rPr lang="en-US" sz="1800" smtClean="0"/>
              <a:t> (blue on following charts)</a:t>
            </a:r>
          </a:p>
          <a:p>
            <a:pPr lvl="1"/>
            <a:r>
              <a:rPr lang="en-US" sz="1800" b="1" i="1" smtClean="0">
                <a:solidFill>
                  <a:schemeClr val="accent2"/>
                </a:solidFill>
              </a:rPr>
              <a:t>27 dB for CW/digital </a:t>
            </a:r>
            <a:r>
              <a:rPr lang="en-US" sz="1800" smtClean="0"/>
              <a:t>(grey on following charts plus near by green)</a:t>
            </a:r>
          </a:p>
          <a:p>
            <a:r>
              <a:rPr lang="en-US" sz="2000" smtClean="0"/>
              <a:t>Plots at 6am, 9am, 11AM (18Z), 1PM, 3PM, 5PM, 7PM, 9PM, and 11PM pacific</a:t>
            </a:r>
          </a:p>
          <a:p>
            <a:r>
              <a:rPr lang="en-US" sz="2000" smtClean="0"/>
              <a:t>Antenna models – Pattern and gain determined from EZNEC</a:t>
            </a:r>
          </a:p>
          <a:p>
            <a:pPr lvl="1"/>
            <a:r>
              <a:rPr lang="en-US" sz="1800" smtClean="0"/>
              <a:t>20M and 15M tri element yagi at ¾ lambda above ground </a:t>
            </a:r>
          </a:p>
          <a:p>
            <a:pPr lvl="2"/>
            <a:r>
              <a:rPr lang="en-US" sz="1600" smtClean="0"/>
              <a:t>70 deg orientation from North</a:t>
            </a:r>
          </a:p>
          <a:p>
            <a:pPr lvl="1"/>
            <a:r>
              <a:rPr lang="en-US" sz="1800" smtClean="0"/>
              <a:t>40M NVIS North South dipole</a:t>
            </a:r>
          </a:p>
          <a:p>
            <a:pPr lvl="1"/>
            <a:r>
              <a:rPr lang="en-US" sz="1800" smtClean="0"/>
              <a:t>80M NVIS not updated from last year, pattern is about the same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p:cNvPicPr>
            <a:picLocks noChangeAspect="1" noChangeArrowheads="1"/>
          </p:cNvPicPr>
          <p:nvPr/>
        </p:nvPicPr>
        <p:blipFill>
          <a:blip r:embed="rId2"/>
          <a:srcRect/>
          <a:stretch>
            <a:fillRect/>
          </a:stretch>
        </p:blipFill>
        <p:spPr bwMode="auto">
          <a:xfrm>
            <a:off x="0" y="841375"/>
            <a:ext cx="7924800" cy="6016625"/>
          </a:xfrm>
          <a:prstGeom prst="rect">
            <a:avLst/>
          </a:prstGeom>
          <a:noFill/>
          <a:ln w="9525">
            <a:noFill/>
            <a:miter lim="800000"/>
            <a:headEnd/>
            <a:tailEnd/>
          </a:ln>
        </p:spPr>
      </p:pic>
      <p:sp>
        <p:nvSpPr>
          <p:cNvPr id="58370" name="Rectangle 2"/>
          <p:cNvSpPr>
            <a:spLocks noGrp="1" noChangeArrowheads="1"/>
          </p:cNvSpPr>
          <p:nvPr>
            <p:ph type="title" idx="4294967295"/>
          </p:nvPr>
        </p:nvSpPr>
        <p:spPr/>
        <p:txBody>
          <a:bodyPr/>
          <a:lstStyle/>
          <a:p>
            <a:r>
              <a:rPr lang="en-US" smtClean="0"/>
              <a:t>How to Read Chart</a:t>
            </a:r>
          </a:p>
        </p:txBody>
      </p:sp>
      <p:sp>
        <p:nvSpPr>
          <p:cNvPr id="58371" name="AutoShape 5"/>
          <p:cNvSpPr>
            <a:spLocks/>
          </p:cNvSpPr>
          <p:nvPr/>
        </p:nvSpPr>
        <p:spPr bwMode="auto">
          <a:xfrm>
            <a:off x="7924800" y="2286000"/>
            <a:ext cx="304800" cy="685800"/>
          </a:xfrm>
          <a:prstGeom prst="rightBrace">
            <a:avLst>
              <a:gd name="adj1" fmla="val 18750"/>
              <a:gd name="adj2" fmla="val 50000"/>
            </a:avLst>
          </a:prstGeom>
          <a:noFill/>
          <a:ln w="57150">
            <a:solidFill>
              <a:schemeClr val="tx1"/>
            </a:solidFill>
            <a:round/>
            <a:headEnd/>
            <a:tailEnd/>
          </a:ln>
        </p:spPr>
        <p:txBody>
          <a:bodyPr wrap="none" anchor="ctr"/>
          <a:lstStyle/>
          <a:p>
            <a:endParaRPr lang="en-US"/>
          </a:p>
        </p:txBody>
      </p:sp>
      <p:sp>
        <p:nvSpPr>
          <p:cNvPr id="58372" name="Text Box 6"/>
          <p:cNvSpPr txBox="1">
            <a:spLocks noChangeArrowheads="1"/>
          </p:cNvSpPr>
          <p:nvPr/>
        </p:nvSpPr>
        <p:spPr bwMode="auto">
          <a:xfrm>
            <a:off x="8229600" y="2463800"/>
            <a:ext cx="654050" cy="366713"/>
          </a:xfrm>
          <a:prstGeom prst="rect">
            <a:avLst/>
          </a:prstGeom>
          <a:noFill/>
          <a:ln w="9525">
            <a:noFill/>
            <a:miter lim="800000"/>
            <a:headEnd/>
            <a:tailEnd/>
          </a:ln>
        </p:spPr>
        <p:txBody>
          <a:bodyPr wrap="none">
            <a:spAutoFit/>
          </a:bodyPr>
          <a:lstStyle/>
          <a:p>
            <a:r>
              <a:rPr lang="en-US" sz="1800" b="1"/>
              <a:t>SSB</a:t>
            </a:r>
          </a:p>
        </p:txBody>
      </p:sp>
      <p:sp>
        <p:nvSpPr>
          <p:cNvPr id="58373" name="Text Box 7"/>
          <p:cNvSpPr txBox="1">
            <a:spLocks noChangeArrowheads="1"/>
          </p:cNvSpPr>
          <p:nvPr/>
        </p:nvSpPr>
        <p:spPr bwMode="auto">
          <a:xfrm>
            <a:off x="1600200" y="4648200"/>
            <a:ext cx="1133475" cy="304800"/>
          </a:xfrm>
          <a:prstGeom prst="rect">
            <a:avLst/>
          </a:prstGeom>
          <a:solidFill>
            <a:schemeClr val="bg1"/>
          </a:solidFill>
          <a:ln w="9525">
            <a:noFill/>
            <a:miter lim="800000"/>
            <a:headEnd/>
            <a:tailEnd/>
          </a:ln>
        </p:spPr>
        <p:txBody>
          <a:bodyPr wrap="none">
            <a:spAutoFit/>
          </a:bodyPr>
          <a:lstStyle/>
          <a:p>
            <a:r>
              <a:rPr lang="en-US"/>
              <a:t>SKIP ZONE</a:t>
            </a:r>
          </a:p>
        </p:txBody>
      </p:sp>
      <p:sp>
        <p:nvSpPr>
          <p:cNvPr id="58374" name="Text Box 10"/>
          <p:cNvSpPr txBox="1">
            <a:spLocks noChangeArrowheads="1"/>
          </p:cNvSpPr>
          <p:nvPr/>
        </p:nvSpPr>
        <p:spPr bwMode="auto">
          <a:xfrm>
            <a:off x="3733800" y="4267200"/>
            <a:ext cx="642938" cy="396875"/>
          </a:xfrm>
          <a:prstGeom prst="rect">
            <a:avLst/>
          </a:prstGeom>
          <a:noFill/>
          <a:ln w="9525">
            <a:noFill/>
            <a:miter lim="800000"/>
            <a:headEnd/>
            <a:tailEnd/>
          </a:ln>
        </p:spPr>
        <p:txBody>
          <a:bodyPr wrap="none">
            <a:spAutoFit/>
          </a:bodyPr>
          <a:lstStyle/>
          <a:p>
            <a:r>
              <a:rPr lang="en-US" sz="2000" b="1"/>
              <a:t>S9+</a:t>
            </a:r>
          </a:p>
        </p:txBody>
      </p:sp>
      <p:sp>
        <p:nvSpPr>
          <p:cNvPr id="58375" name="Line 11"/>
          <p:cNvSpPr>
            <a:spLocks noChangeShapeType="1"/>
          </p:cNvSpPr>
          <p:nvPr/>
        </p:nvSpPr>
        <p:spPr bwMode="auto">
          <a:xfrm flipV="1">
            <a:off x="4038600" y="990600"/>
            <a:ext cx="685800" cy="152400"/>
          </a:xfrm>
          <a:prstGeom prst="line">
            <a:avLst/>
          </a:prstGeom>
          <a:noFill/>
          <a:ln w="38100">
            <a:solidFill>
              <a:schemeClr val="tx1"/>
            </a:solidFill>
            <a:round/>
            <a:headEnd/>
            <a:tailEnd type="triangle" w="med" len="med"/>
          </a:ln>
        </p:spPr>
        <p:txBody>
          <a:bodyPr/>
          <a:lstStyle/>
          <a:p>
            <a:endParaRPr lang="en-US"/>
          </a:p>
        </p:txBody>
      </p:sp>
      <p:sp>
        <p:nvSpPr>
          <p:cNvPr id="58376" name="Text Box 12"/>
          <p:cNvSpPr txBox="1">
            <a:spLocks noChangeArrowheads="1"/>
          </p:cNvSpPr>
          <p:nvPr/>
        </p:nvSpPr>
        <p:spPr bwMode="auto">
          <a:xfrm>
            <a:off x="3505200" y="990600"/>
            <a:ext cx="598488" cy="304800"/>
          </a:xfrm>
          <a:prstGeom prst="rect">
            <a:avLst/>
          </a:prstGeom>
          <a:noFill/>
          <a:ln w="9525">
            <a:noFill/>
            <a:miter lim="800000"/>
            <a:headEnd/>
            <a:tailEnd/>
          </a:ln>
        </p:spPr>
        <p:txBody>
          <a:bodyPr wrap="none">
            <a:spAutoFit/>
          </a:bodyPr>
          <a:lstStyle/>
          <a:p>
            <a:r>
              <a:rPr lang="en-US" b="1">
                <a:solidFill>
                  <a:srgbClr val="CC0000"/>
                </a:solidFill>
              </a:rPr>
              <a:t>Time</a:t>
            </a:r>
          </a:p>
        </p:txBody>
      </p:sp>
      <p:sp>
        <p:nvSpPr>
          <p:cNvPr id="58377" name="Line 13"/>
          <p:cNvSpPr>
            <a:spLocks noChangeShapeType="1"/>
          </p:cNvSpPr>
          <p:nvPr/>
        </p:nvSpPr>
        <p:spPr bwMode="auto">
          <a:xfrm flipV="1">
            <a:off x="4572000" y="990600"/>
            <a:ext cx="593725" cy="304800"/>
          </a:xfrm>
          <a:prstGeom prst="line">
            <a:avLst/>
          </a:prstGeom>
          <a:noFill/>
          <a:ln w="38100">
            <a:solidFill>
              <a:schemeClr val="tx1"/>
            </a:solidFill>
            <a:round/>
            <a:headEnd/>
            <a:tailEnd type="triangle" w="med" len="med"/>
          </a:ln>
        </p:spPr>
        <p:txBody>
          <a:bodyPr/>
          <a:lstStyle/>
          <a:p>
            <a:endParaRPr lang="en-US"/>
          </a:p>
        </p:txBody>
      </p:sp>
      <p:sp>
        <p:nvSpPr>
          <p:cNvPr id="58378" name="Text Box 14"/>
          <p:cNvSpPr txBox="1">
            <a:spLocks noChangeArrowheads="1"/>
          </p:cNvSpPr>
          <p:nvPr/>
        </p:nvSpPr>
        <p:spPr bwMode="auto">
          <a:xfrm>
            <a:off x="3962400" y="1219200"/>
            <a:ext cx="627063" cy="304800"/>
          </a:xfrm>
          <a:prstGeom prst="rect">
            <a:avLst/>
          </a:prstGeom>
          <a:noFill/>
          <a:ln w="9525" algn="ctr">
            <a:noFill/>
            <a:miter lim="800000"/>
            <a:headEnd/>
            <a:tailEnd/>
          </a:ln>
        </p:spPr>
        <p:txBody>
          <a:bodyPr wrap="none">
            <a:spAutoFit/>
          </a:bodyPr>
          <a:lstStyle/>
          <a:p>
            <a:r>
              <a:rPr lang="en-US" b="1">
                <a:solidFill>
                  <a:srgbClr val="CC0000"/>
                </a:solidFill>
              </a:rPr>
              <a:t>Band</a:t>
            </a:r>
          </a:p>
        </p:txBody>
      </p:sp>
      <p:sp>
        <p:nvSpPr>
          <p:cNvPr id="58379" name="Text Box 15"/>
          <p:cNvSpPr txBox="1">
            <a:spLocks noChangeArrowheads="1"/>
          </p:cNvSpPr>
          <p:nvPr/>
        </p:nvSpPr>
        <p:spPr bwMode="auto">
          <a:xfrm>
            <a:off x="7908925" y="3287713"/>
            <a:ext cx="1387475" cy="942975"/>
          </a:xfrm>
          <a:prstGeom prst="rect">
            <a:avLst/>
          </a:prstGeom>
          <a:noFill/>
          <a:ln w="9525">
            <a:noFill/>
            <a:miter lim="800000"/>
            <a:headEnd/>
            <a:tailEnd/>
          </a:ln>
        </p:spPr>
        <p:txBody>
          <a:bodyPr>
            <a:spAutoFit/>
          </a:bodyPr>
          <a:lstStyle/>
          <a:p>
            <a:r>
              <a:rPr lang="en-US" b="1"/>
              <a:t>CW/Digital</a:t>
            </a:r>
            <a:r>
              <a:rPr lang="en-US"/>
              <a:t> in green, grey, </a:t>
            </a:r>
            <a:br>
              <a:rPr lang="en-US"/>
            </a:br>
            <a:r>
              <a:rPr lang="en-US"/>
              <a:t>and near by </a:t>
            </a:r>
            <a:br>
              <a:rPr lang="en-US"/>
            </a:br>
            <a:r>
              <a:rPr lang="en-US"/>
              <a:t>white</a:t>
            </a:r>
          </a:p>
        </p:txBody>
      </p:sp>
      <p:sp>
        <p:nvSpPr>
          <p:cNvPr id="58380" name="Text Box 17"/>
          <p:cNvSpPr txBox="1">
            <a:spLocks noChangeArrowheads="1"/>
          </p:cNvSpPr>
          <p:nvPr/>
        </p:nvSpPr>
        <p:spPr bwMode="auto">
          <a:xfrm>
            <a:off x="1371600" y="5562600"/>
            <a:ext cx="1593850" cy="304800"/>
          </a:xfrm>
          <a:prstGeom prst="rect">
            <a:avLst/>
          </a:prstGeom>
          <a:noFill/>
          <a:ln w="9525">
            <a:noFill/>
            <a:miter lim="800000"/>
            <a:headEnd/>
            <a:tailEnd/>
          </a:ln>
        </p:spPr>
        <p:txBody>
          <a:bodyPr wrap="none">
            <a:spAutoFit/>
          </a:bodyPr>
          <a:lstStyle/>
          <a:p>
            <a:r>
              <a:rPr lang="en-US"/>
              <a:t>Antenna Direction</a:t>
            </a:r>
          </a:p>
        </p:txBody>
      </p:sp>
      <p:sp>
        <p:nvSpPr>
          <p:cNvPr id="58381" name="Text Box 18"/>
          <p:cNvSpPr txBox="1">
            <a:spLocks noChangeArrowheads="1"/>
          </p:cNvSpPr>
          <p:nvPr/>
        </p:nvSpPr>
        <p:spPr bwMode="auto">
          <a:xfrm>
            <a:off x="3581400" y="6019800"/>
            <a:ext cx="2628900" cy="304800"/>
          </a:xfrm>
          <a:prstGeom prst="rect">
            <a:avLst/>
          </a:prstGeom>
          <a:solidFill>
            <a:srgbClr val="FFFF99"/>
          </a:solidFill>
          <a:ln w="9525">
            <a:noFill/>
            <a:miter lim="800000"/>
            <a:headEnd/>
            <a:tailEnd/>
          </a:ln>
        </p:spPr>
        <p:txBody>
          <a:bodyPr wrap="none">
            <a:spAutoFit/>
          </a:bodyPr>
          <a:lstStyle/>
          <a:p>
            <a:r>
              <a:rPr lang="en-US"/>
              <a:t>One Hop and Two Hop Signals</a:t>
            </a:r>
          </a:p>
        </p:txBody>
      </p:sp>
      <p:sp>
        <p:nvSpPr>
          <p:cNvPr id="58382" name="Line 19"/>
          <p:cNvSpPr>
            <a:spLocks noChangeShapeType="1"/>
          </p:cNvSpPr>
          <p:nvPr/>
        </p:nvSpPr>
        <p:spPr bwMode="auto">
          <a:xfrm flipH="1" flipV="1">
            <a:off x="3810000" y="5257800"/>
            <a:ext cx="76200" cy="838200"/>
          </a:xfrm>
          <a:prstGeom prst="line">
            <a:avLst/>
          </a:prstGeom>
          <a:noFill/>
          <a:ln w="38100">
            <a:solidFill>
              <a:schemeClr val="tx1"/>
            </a:solidFill>
            <a:round/>
            <a:headEnd/>
            <a:tailEnd type="triangle" w="med" len="med"/>
          </a:ln>
        </p:spPr>
        <p:txBody>
          <a:bodyPr/>
          <a:lstStyle/>
          <a:p>
            <a:endParaRPr lang="en-US"/>
          </a:p>
        </p:txBody>
      </p:sp>
      <p:sp>
        <p:nvSpPr>
          <p:cNvPr id="58383" name="Line 20"/>
          <p:cNvSpPr>
            <a:spLocks noChangeShapeType="1"/>
          </p:cNvSpPr>
          <p:nvPr/>
        </p:nvSpPr>
        <p:spPr bwMode="auto">
          <a:xfrm flipV="1">
            <a:off x="5105400" y="4572000"/>
            <a:ext cx="609600" cy="1524000"/>
          </a:xfrm>
          <a:prstGeom prst="line">
            <a:avLst/>
          </a:prstGeom>
          <a:noFill/>
          <a:ln w="38100">
            <a:solidFill>
              <a:schemeClr val="tx1"/>
            </a:solidFill>
            <a:round/>
            <a:headEnd/>
            <a:tailEnd type="triangle" w="med" len="med"/>
          </a:ln>
        </p:spPr>
        <p:txBody>
          <a:bodyPr/>
          <a:lstStyle/>
          <a:p>
            <a:endParaRPr lang="en-US"/>
          </a:p>
        </p:txBody>
      </p:sp>
      <p:sp>
        <p:nvSpPr>
          <p:cNvPr id="58384" name="Text Box 21"/>
          <p:cNvSpPr txBox="1">
            <a:spLocks noChangeArrowheads="1"/>
          </p:cNvSpPr>
          <p:nvPr/>
        </p:nvSpPr>
        <p:spPr bwMode="auto">
          <a:xfrm rot="3030025">
            <a:off x="3167062" y="2286001"/>
            <a:ext cx="1133475" cy="304800"/>
          </a:xfrm>
          <a:prstGeom prst="rect">
            <a:avLst/>
          </a:prstGeom>
          <a:solidFill>
            <a:schemeClr val="bg1"/>
          </a:solidFill>
          <a:ln w="9525">
            <a:noFill/>
            <a:miter lim="800000"/>
            <a:headEnd/>
            <a:tailEnd/>
          </a:ln>
        </p:spPr>
        <p:txBody>
          <a:bodyPr wrap="none">
            <a:spAutoFit/>
          </a:bodyPr>
          <a:lstStyle/>
          <a:p>
            <a:r>
              <a:rPr lang="en-US"/>
              <a:t>SKIP ZONE</a:t>
            </a:r>
          </a:p>
        </p:txBody>
      </p:sp>
      <p:sp>
        <p:nvSpPr>
          <p:cNvPr id="58385" name="Line 18"/>
          <p:cNvSpPr>
            <a:spLocks noChangeShapeType="1"/>
          </p:cNvSpPr>
          <p:nvPr/>
        </p:nvSpPr>
        <p:spPr bwMode="auto">
          <a:xfrm flipV="1">
            <a:off x="2819400" y="5181600"/>
            <a:ext cx="228600" cy="533400"/>
          </a:xfrm>
          <a:prstGeom prst="line">
            <a:avLst/>
          </a:prstGeom>
          <a:noFill/>
          <a:ln w="28575">
            <a:solidFill>
              <a:schemeClr val="tx1"/>
            </a:solidFill>
            <a:prstDash val="sysDot"/>
            <a:round/>
            <a:headEnd/>
            <a:tailEnd type="triangle" w="med" len="med"/>
          </a:ln>
        </p:spPr>
        <p:txBody>
          <a:bodyPr/>
          <a:lstStyle/>
          <a:p>
            <a:endParaRPr lang="en-US"/>
          </a:p>
        </p:txBody>
      </p:sp>
      <p:sp>
        <p:nvSpPr>
          <p:cNvPr id="58386" name="Text Box 19"/>
          <p:cNvSpPr txBox="1">
            <a:spLocks noChangeArrowheads="1"/>
          </p:cNvSpPr>
          <p:nvPr/>
        </p:nvSpPr>
        <p:spPr bwMode="auto">
          <a:xfrm>
            <a:off x="6629400" y="4419600"/>
            <a:ext cx="2286000" cy="1900238"/>
          </a:xfrm>
          <a:prstGeom prst="rect">
            <a:avLst/>
          </a:prstGeom>
          <a:solidFill>
            <a:schemeClr val="bg1"/>
          </a:solidFill>
          <a:ln w="9525">
            <a:noFill/>
            <a:miter lim="800000"/>
            <a:headEnd/>
            <a:tailEnd/>
          </a:ln>
        </p:spPr>
        <p:txBody>
          <a:bodyPr>
            <a:spAutoFit/>
          </a:bodyPr>
          <a:lstStyle/>
          <a:p>
            <a:pPr>
              <a:spcBef>
                <a:spcPct val="50000"/>
              </a:spcBef>
            </a:pPr>
            <a:r>
              <a:rPr lang="en-US"/>
              <a:t>02 UTC = 7PM</a:t>
            </a:r>
          </a:p>
          <a:p>
            <a:pPr>
              <a:spcBef>
                <a:spcPct val="50000"/>
              </a:spcBef>
            </a:pPr>
            <a:r>
              <a:rPr lang="en-US"/>
              <a:t>14.1MHz = 20 meter band</a:t>
            </a:r>
          </a:p>
          <a:p>
            <a:pPr>
              <a:spcBef>
                <a:spcPct val="50000"/>
              </a:spcBef>
            </a:pPr>
            <a:r>
              <a:rPr lang="en-US"/>
              <a:t>June with smoothed sunspot of only 10</a:t>
            </a:r>
          </a:p>
          <a:p>
            <a:pPr>
              <a:spcBef>
                <a:spcPct val="50000"/>
              </a:spcBef>
            </a:pPr>
            <a:r>
              <a:rPr lang="en-US"/>
              <a:t>*****</a:t>
            </a:r>
            <a:br>
              <a:rPr lang="en-US"/>
            </a:br>
            <a:r>
              <a:rPr lang="en-US"/>
              <a:t>Good time of day for midwest and east coast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4648200" y="3554413"/>
            <a:ext cx="4351338" cy="3303587"/>
          </a:xfrm>
          <a:prstGeom prst="rect">
            <a:avLst/>
          </a:prstGeom>
          <a:noFill/>
          <a:ln w="9525">
            <a:noFill/>
            <a:miter lim="800000"/>
            <a:headEnd/>
            <a:tailEnd/>
          </a:ln>
        </p:spPr>
      </p:pic>
      <p:pic>
        <p:nvPicPr>
          <p:cNvPr id="59394" name="Picture 3"/>
          <p:cNvPicPr>
            <a:picLocks noChangeAspect="1" noChangeArrowheads="1"/>
          </p:cNvPicPr>
          <p:nvPr/>
        </p:nvPicPr>
        <p:blipFill>
          <a:blip r:embed="rId3"/>
          <a:srcRect/>
          <a:stretch>
            <a:fillRect/>
          </a:stretch>
        </p:blipFill>
        <p:spPr bwMode="auto">
          <a:xfrm>
            <a:off x="228600" y="3554413"/>
            <a:ext cx="4351338" cy="3303587"/>
          </a:xfrm>
          <a:prstGeom prst="rect">
            <a:avLst/>
          </a:prstGeom>
          <a:noFill/>
          <a:ln w="9525">
            <a:noFill/>
            <a:miter lim="800000"/>
            <a:headEnd/>
            <a:tailEnd/>
          </a:ln>
        </p:spPr>
      </p:pic>
      <p:sp>
        <p:nvSpPr>
          <p:cNvPr id="59395" name="Rectangle 2"/>
          <p:cNvSpPr>
            <a:spLocks noGrp="1" noChangeArrowheads="1"/>
          </p:cNvSpPr>
          <p:nvPr>
            <p:ph type="title" idx="4294967295"/>
          </p:nvPr>
        </p:nvSpPr>
        <p:spPr>
          <a:xfrm>
            <a:off x="1676400" y="76200"/>
            <a:ext cx="7391400" cy="609600"/>
          </a:xfrm>
        </p:spPr>
        <p:txBody>
          <a:bodyPr/>
          <a:lstStyle/>
          <a:p>
            <a:r>
              <a:rPr lang="en-US" sz="1800" smtClean="0"/>
              <a:t>20M 3 Element Yagi on 55’ tower, 15M 3 Element Yagi on 25 ft pole, 40M NS NVIS, 80M NVIS</a:t>
            </a:r>
          </a:p>
        </p:txBody>
      </p:sp>
      <p:pic>
        <p:nvPicPr>
          <p:cNvPr id="59396" name="Picture 3"/>
          <p:cNvPicPr>
            <a:picLocks noChangeAspect="1" noChangeArrowheads="1"/>
          </p:cNvPicPr>
          <p:nvPr>
            <p:ph type="body" sz="half" idx="4294967295"/>
          </p:nvPr>
        </p:nvPicPr>
        <p:blipFill>
          <a:blip r:embed="rId4"/>
          <a:srcRect/>
          <a:stretch>
            <a:fillRect/>
          </a:stretch>
        </p:blipFill>
        <p:spPr>
          <a:xfrm>
            <a:off x="228600" y="838200"/>
            <a:ext cx="4305300" cy="3268663"/>
          </a:xfrm>
        </p:spPr>
      </p:pic>
      <p:sp>
        <p:nvSpPr>
          <p:cNvPr id="59397" name="Text Box 9"/>
          <p:cNvSpPr txBox="1">
            <a:spLocks noChangeArrowheads="1"/>
          </p:cNvSpPr>
          <p:nvPr/>
        </p:nvSpPr>
        <p:spPr bwMode="auto">
          <a:xfrm>
            <a:off x="3657600" y="3200400"/>
            <a:ext cx="882650" cy="304800"/>
          </a:xfrm>
          <a:prstGeom prst="rect">
            <a:avLst/>
          </a:prstGeom>
          <a:noFill/>
          <a:ln w="9525">
            <a:noFill/>
            <a:miter lim="800000"/>
            <a:headEnd/>
            <a:tailEnd/>
          </a:ln>
        </p:spPr>
        <p:txBody>
          <a:bodyPr wrap="none">
            <a:spAutoFit/>
          </a:bodyPr>
          <a:lstStyle/>
          <a:p>
            <a:r>
              <a:rPr lang="en-US"/>
              <a:t>20 Meter</a:t>
            </a:r>
          </a:p>
        </p:txBody>
      </p:sp>
      <p:sp>
        <p:nvSpPr>
          <p:cNvPr id="59398" name="Text Box 10"/>
          <p:cNvSpPr txBox="1">
            <a:spLocks noChangeArrowheads="1"/>
          </p:cNvSpPr>
          <p:nvPr/>
        </p:nvSpPr>
        <p:spPr bwMode="auto">
          <a:xfrm>
            <a:off x="3657600" y="6019800"/>
            <a:ext cx="882650" cy="304800"/>
          </a:xfrm>
          <a:prstGeom prst="rect">
            <a:avLst/>
          </a:prstGeom>
          <a:noFill/>
          <a:ln w="9525">
            <a:noFill/>
            <a:miter lim="800000"/>
            <a:headEnd/>
            <a:tailEnd/>
          </a:ln>
        </p:spPr>
        <p:txBody>
          <a:bodyPr wrap="none">
            <a:spAutoFit/>
          </a:bodyPr>
          <a:lstStyle/>
          <a:p>
            <a:r>
              <a:rPr lang="en-US"/>
              <a:t>40 Meter</a:t>
            </a:r>
          </a:p>
        </p:txBody>
      </p:sp>
      <p:sp>
        <p:nvSpPr>
          <p:cNvPr id="59399" name="Text Box 11"/>
          <p:cNvSpPr txBox="1">
            <a:spLocks noChangeArrowheads="1"/>
          </p:cNvSpPr>
          <p:nvPr/>
        </p:nvSpPr>
        <p:spPr bwMode="auto">
          <a:xfrm>
            <a:off x="8153400" y="5791200"/>
            <a:ext cx="882650" cy="304800"/>
          </a:xfrm>
          <a:prstGeom prst="rect">
            <a:avLst/>
          </a:prstGeom>
          <a:noFill/>
          <a:ln w="9525">
            <a:noFill/>
            <a:miter lim="800000"/>
            <a:headEnd/>
            <a:tailEnd/>
          </a:ln>
        </p:spPr>
        <p:txBody>
          <a:bodyPr wrap="none">
            <a:spAutoFit/>
          </a:bodyPr>
          <a:lstStyle/>
          <a:p>
            <a:r>
              <a:rPr lang="en-US"/>
              <a:t>80 Meter</a:t>
            </a:r>
          </a:p>
        </p:txBody>
      </p:sp>
      <p:sp>
        <p:nvSpPr>
          <p:cNvPr id="59400" name="Text Box 13"/>
          <p:cNvSpPr txBox="1">
            <a:spLocks noChangeArrowheads="1"/>
          </p:cNvSpPr>
          <p:nvPr/>
        </p:nvSpPr>
        <p:spPr bwMode="auto">
          <a:xfrm>
            <a:off x="914400" y="101600"/>
            <a:ext cx="654050" cy="366713"/>
          </a:xfrm>
          <a:prstGeom prst="rect">
            <a:avLst/>
          </a:prstGeom>
          <a:noFill/>
          <a:ln w="9525">
            <a:noFill/>
            <a:miter lim="800000"/>
            <a:headEnd/>
            <a:tailEnd/>
          </a:ln>
        </p:spPr>
        <p:txBody>
          <a:bodyPr wrap="none">
            <a:spAutoFit/>
          </a:bodyPr>
          <a:lstStyle/>
          <a:p>
            <a:r>
              <a:rPr lang="en-US" sz="1800" b="1">
                <a:solidFill>
                  <a:srgbClr val="FF0000"/>
                </a:solidFill>
              </a:rPr>
              <a:t>3PM</a:t>
            </a:r>
          </a:p>
        </p:txBody>
      </p:sp>
      <p:pic>
        <p:nvPicPr>
          <p:cNvPr id="59401" name="Picture 4"/>
          <p:cNvPicPr>
            <a:picLocks noChangeArrowheads="1"/>
          </p:cNvPicPr>
          <p:nvPr/>
        </p:nvPicPr>
        <p:blipFill>
          <a:blip r:embed="rId5"/>
          <a:srcRect/>
          <a:stretch>
            <a:fillRect/>
          </a:stretch>
        </p:blipFill>
        <p:spPr bwMode="auto">
          <a:xfrm>
            <a:off x="4648200" y="838200"/>
            <a:ext cx="4305300" cy="3300413"/>
          </a:xfrm>
          <a:prstGeom prst="rect">
            <a:avLst/>
          </a:prstGeom>
          <a:noFill/>
          <a:ln w="9525">
            <a:noFill/>
            <a:miter lim="800000"/>
            <a:headEnd/>
            <a:tailEnd/>
          </a:ln>
        </p:spPr>
      </p:pic>
      <p:sp>
        <p:nvSpPr>
          <p:cNvPr id="59402" name="Text Box 12"/>
          <p:cNvSpPr txBox="1">
            <a:spLocks noChangeArrowheads="1"/>
          </p:cNvSpPr>
          <p:nvPr/>
        </p:nvSpPr>
        <p:spPr bwMode="auto">
          <a:xfrm>
            <a:off x="8153400" y="3124200"/>
            <a:ext cx="882650" cy="304800"/>
          </a:xfrm>
          <a:prstGeom prst="rect">
            <a:avLst/>
          </a:prstGeom>
          <a:noFill/>
          <a:ln w="9525">
            <a:noFill/>
            <a:miter lim="800000"/>
            <a:headEnd/>
            <a:tailEnd/>
          </a:ln>
        </p:spPr>
        <p:txBody>
          <a:bodyPr wrap="none">
            <a:spAutoFit/>
          </a:bodyPr>
          <a:lstStyle/>
          <a:p>
            <a:r>
              <a:rPr lang="en-US"/>
              <a:t>15 Meter</a:t>
            </a:r>
          </a:p>
        </p:txBody>
      </p:sp>
      <p:sp>
        <p:nvSpPr>
          <p:cNvPr id="59403" name="Text Box 18"/>
          <p:cNvSpPr txBox="1">
            <a:spLocks noChangeArrowheads="1"/>
          </p:cNvSpPr>
          <p:nvPr/>
        </p:nvSpPr>
        <p:spPr bwMode="auto">
          <a:xfrm>
            <a:off x="5029200" y="2362200"/>
            <a:ext cx="1868488" cy="581025"/>
          </a:xfrm>
          <a:prstGeom prst="rect">
            <a:avLst/>
          </a:prstGeom>
          <a:solidFill>
            <a:srgbClr val="FFFF00"/>
          </a:solidFill>
          <a:ln w="9525">
            <a:noFill/>
            <a:miter lim="800000"/>
            <a:headEnd/>
            <a:tailEnd/>
          </a:ln>
        </p:spPr>
        <p:txBody>
          <a:bodyPr wrap="none">
            <a:spAutoFit/>
          </a:bodyPr>
          <a:lstStyle/>
          <a:p>
            <a:r>
              <a:rPr lang="en-US" sz="1600" b="1">
                <a:solidFill>
                  <a:srgbClr val="CC3300"/>
                </a:solidFill>
              </a:rPr>
              <a:t>Use digital or CW</a:t>
            </a:r>
          </a:p>
          <a:p>
            <a:r>
              <a:rPr lang="en-US" sz="1600" b="1">
                <a:solidFill>
                  <a:srgbClr val="CC3300"/>
                </a:solidFill>
              </a:rPr>
              <a:t>Maybe Phone</a:t>
            </a:r>
          </a:p>
        </p:txBody>
      </p:sp>
      <p:pic>
        <p:nvPicPr>
          <p:cNvPr id="59404" name="Picture 3"/>
          <p:cNvPicPr>
            <a:picLocks noChangeAspect="1" noChangeArrowheads="1"/>
          </p:cNvPicPr>
          <p:nvPr/>
        </p:nvPicPr>
        <p:blipFill>
          <a:blip r:embed="rId4"/>
          <a:srcRect/>
          <a:stretch>
            <a:fillRect/>
          </a:stretch>
        </p:blipFill>
        <p:spPr bwMode="auto">
          <a:xfrm>
            <a:off x="228600" y="838200"/>
            <a:ext cx="4305300" cy="3268663"/>
          </a:xfrm>
          <a:prstGeom prst="rect">
            <a:avLst/>
          </a:prstGeom>
          <a:noFill/>
          <a:ln w="9525">
            <a:noFill/>
            <a:miter lim="800000"/>
            <a:headEnd/>
            <a:tailEnd/>
          </a:ln>
        </p:spPr>
      </p:pic>
      <p:pic>
        <p:nvPicPr>
          <p:cNvPr id="59405" name="Picture 4"/>
          <p:cNvPicPr>
            <a:picLocks noChangeArrowheads="1"/>
          </p:cNvPicPr>
          <p:nvPr/>
        </p:nvPicPr>
        <p:blipFill>
          <a:blip r:embed="rId5"/>
          <a:srcRect/>
          <a:stretch>
            <a:fillRect/>
          </a:stretch>
        </p:blipFill>
        <p:spPr bwMode="auto">
          <a:xfrm>
            <a:off x="4648200" y="838200"/>
            <a:ext cx="4305300" cy="3300413"/>
          </a:xfrm>
          <a:prstGeom prst="rect">
            <a:avLst/>
          </a:prstGeom>
          <a:noFill/>
          <a:ln w="9525">
            <a:noFill/>
            <a:miter lim="800000"/>
            <a:headEnd/>
            <a:tailEnd/>
          </a:ln>
        </p:spPr>
      </p:pic>
      <p:pic>
        <p:nvPicPr>
          <p:cNvPr id="59406" name="Picture 15"/>
          <p:cNvPicPr>
            <a:picLocks noChangeAspect="1" noChangeArrowheads="1"/>
          </p:cNvPicPr>
          <p:nvPr/>
        </p:nvPicPr>
        <p:blipFill>
          <a:blip r:embed="rId3"/>
          <a:srcRect/>
          <a:stretch>
            <a:fillRect/>
          </a:stretch>
        </p:blipFill>
        <p:spPr bwMode="auto">
          <a:xfrm>
            <a:off x="228600" y="3554413"/>
            <a:ext cx="4351338" cy="3303587"/>
          </a:xfrm>
          <a:prstGeom prst="rect">
            <a:avLst/>
          </a:prstGeom>
          <a:noFill/>
          <a:ln w="9525">
            <a:noFill/>
            <a:miter lim="800000"/>
            <a:headEnd/>
            <a:tailEnd/>
          </a:ln>
        </p:spPr>
      </p:pic>
      <p:pic>
        <p:nvPicPr>
          <p:cNvPr id="59407" name="Picture 3"/>
          <p:cNvPicPr>
            <a:picLocks noChangeAspect="1" noChangeArrowheads="1"/>
          </p:cNvPicPr>
          <p:nvPr/>
        </p:nvPicPr>
        <p:blipFill>
          <a:blip r:embed="rId4"/>
          <a:srcRect/>
          <a:stretch>
            <a:fillRect/>
          </a:stretch>
        </p:blipFill>
        <p:spPr bwMode="auto">
          <a:xfrm>
            <a:off x="228600" y="838200"/>
            <a:ext cx="4305300" cy="3268663"/>
          </a:xfrm>
          <a:prstGeom prst="rect">
            <a:avLst/>
          </a:prstGeom>
          <a:noFill/>
          <a:ln w="9525">
            <a:noFill/>
            <a:miter lim="800000"/>
            <a:headEnd/>
            <a:tailEnd/>
          </a:ln>
        </p:spPr>
      </p:pic>
      <p:pic>
        <p:nvPicPr>
          <p:cNvPr id="59408" name="Picture 4"/>
          <p:cNvPicPr>
            <a:picLocks noChangeArrowheads="1"/>
          </p:cNvPicPr>
          <p:nvPr/>
        </p:nvPicPr>
        <p:blipFill>
          <a:blip r:embed="rId5"/>
          <a:srcRect/>
          <a:stretch>
            <a:fillRect/>
          </a:stretch>
        </p:blipFill>
        <p:spPr bwMode="auto">
          <a:xfrm>
            <a:off x="4648200" y="838200"/>
            <a:ext cx="4305300" cy="3300413"/>
          </a:xfrm>
          <a:prstGeom prst="rect">
            <a:avLst/>
          </a:prstGeom>
          <a:noFill/>
          <a:ln w="9525">
            <a:noFill/>
            <a:miter lim="800000"/>
            <a:headEnd/>
            <a:tailEnd/>
          </a:ln>
        </p:spPr>
      </p:pic>
      <p:pic>
        <p:nvPicPr>
          <p:cNvPr id="59409" name="Picture 18"/>
          <p:cNvPicPr>
            <a:picLocks noChangeAspect="1" noChangeArrowheads="1"/>
          </p:cNvPicPr>
          <p:nvPr/>
        </p:nvPicPr>
        <p:blipFill>
          <a:blip r:embed="rId2"/>
          <a:srcRect/>
          <a:stretch>
            <a:fillRect/>
          </a:stretch>
        </p:blipFill>
        <p:spPr bwMode="auto">
          <a:xfrm>
            <a:off x="4648200" y="3554413"/>
            <a:ext cx="4351338" cy="3303587"/>
          </a:xfrm>
          <a:prstGeom prst="rect">
            <a:avLst/>
          </a:prstGeom>
          <a:noFill/>
          <a:ln w="9525">
            <a:noFill/>
            <a:miter lim="800000"/>
            <a:headEnd/>
            <a:tailEnd/>
          </a:ln>
        </p:spPr>
      </p:pic>
      <p:pic>
        <p:nvPicPr>
          <p:cNvPr id="59410" name="Picture 19"/>
          <p:cNvPicPr>
            <a:picLocks noChangeAspect="1" noChangeArrowheads="1"/>
          </p:cNvPicPr>
          <p:nvPr/>
        </p:nvPicPr>
        <p:blipFill>
          <a:blip r:embed="rId3"/>
          <a:srcRect/>
          <a:stretch>
            <a:fillRect/>
          </a:stretch>
        </p:blipFill>
        <p:spPr bwMode="auto">
          <a:xfrm>
            <a:off x="228600" y="3554413"/>
            <a:ext cx="4351338" cy="3303587"/>
          </a:xfrm>
          <a:prstGeom prst="rect">
            <a:avLst/>
          </a:prstGeom>
          <a:noFill/>
          <a:ln w="9525">
            <a:noFill/>
            <a:miter lim="800000"/>
            <a:headEnd/>
            <a:tailEnd/>
          </a:ln>
        </p:spPr>
      </p:pic>
      <p:pic>
        <p:nvPicPr>
          <p:cNvPr id="59411" name="Picture 3"/>
          <p:cNvPicPr>
            <a:picLocks noChangeAspect="1" noChangeArrowheads="1"/>
          </p:cNvPicPr>
          <p:nvPr/>
        </p:nvPicPr>
        <p:blipFill>
          <a:blip r:embed="rId4"/>
          <a:srcRect/>
          <a:stretch>
            <a:fillRect/>
          </a:stretch>
        </p:blipFill>
        <p:spPr bwMode="auto">
          <a:xfrm>
            <a:off x="228600" y="838200"/>
            <a:ext cx="4305300" cy="3268663"/>
          </a:xfrm>
          <a:prstGeom prst="rect">
            <a:avLst/>
          </a:prstGeom>
          <a:noFill/>
          <a:ln w="9525">
            <a:noFill/>
            <a:miter lim="800000"/>
            <a:headEnd/>
            <a:tailEnd/>
          </a:ln>
        </p:spPr>
      </p:pic>
      <p:pic>
        <p:nvPicPr>
          <p:cNvPr id="59412" name="Picture 4"/>
          <p:cNvPicPr>
            <a:picLocks noChangeArrowheads="1"/>
          </p:cNvPicPr>
          <p:nvPr/>
        </p:nvPicPr>
        <p:blipFill>
          <a:blip r:embed="rId5"/>
          <a:srcRect/>
          <a:stretch>
            <a:fillRect/>
          </a:stretch>
        </p:blipFill>
        <p:spPr bwMode="auto">
          <a:xfrm>
            <a:off x="4648200" y="838200"/>
            <a:ext cx="4305300" cy="330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US" smtClean="0"/>
              <a:t>Best QSO Periods By Band</a:t>
            </a:r>
          </a:p>
        </p:txBody>
      </p:sp>
      <p:pic>
        <p:nvPicPr>
          <p:cNvPr id="60418" name="Picture 803"/>
          <p:cNvPicPr>
            <a:picLocks noChangeAspect="1" noChangeArrowheads="1"/>
          </p:cNvPicPr>
          <p:nvPr>
            <p:ph type="body" idx="4294967295"/>
          </p:nvPr>
        </p:nvPicPr>
        <p:blipFill>
          <a:blip r:embed="rId2"/>
          <a:srcRect/>
          <a:stretch>
            <a:fillRect/>
          </a:stretch>
        </p:blipFill>
        <p:spPr>
          <a:xfrm>
            <a:off x="228600" y="838200"/>
            <a:ext cx="8615363" cy="5791200"/>
          </a:xfrm>
        </p:spPr>
      </p:pic>
      <p:sp>
        <p:nvSpPr>
          <p:cNvPr id="60419" name="Rectangle 804"/>
          <p:cNvSpPr>
            <a:spLocks noChangeArrowheads="1"/>
          </p:cNvSpPr>
          <p:nvPr/>
        </p:nvSpPr>
        <p:spPr bwMode="auto">
          <a:xfrm>
            <a:off x="228600" y="5562600"/>
            <a:ext cx="4495800" cy="1143000"/>
          </a:xfrm>
          <a:prstGeom prst="rect">
            <a:avLst/>
          </a:prstGeom>
          <a:solidFill>
            <a:srgbClr val="CCECFF"/>
          </a:solidFill>
          <a:ln w="9525">
            <a:noFill/>
            <a:miter lim="800000"/>
            <a:headEnd/>
            <a:tailEnd/>
          </a:ln>
        </p:spPr>
        <p:txBody>
          <a:bodyPr wrap="none" anchor="ctr"/>
          <a:lstStyle/>
          <a:p>
            <a:endParaRPr lang="en-US"/>
          </a:p>
        </p:txBody>
      </p:sp>
      <p:sp>
        <p:nvSpPr>
          <p:cNvPr id="60420" name="Line 805"/>
          <p:cNvSpPr>
            <a:spLocks noChangeShapeType="1"/>
          </p:cNvSpPr>
          <p:nvPr/>
        </p:nvSpPr>
        <p:spPr bwMode="auto">
          <a:xfrm>
            <a:off x="685800" y="2324100"/>
            <a:ext cx="8382000" cy="0"/>
          </a:xfrm>
          <a:prstGeom prst="line">
            <a:avLst/>
          </a:prstGeom>
          <a:noFill/>
          <a:ln w="9525">
            <a:solidFill>
              <a:schemeClr val="tx1"/>
            </a:solidFill>
            <a:round/>
            <a:headEnd/>
            <a:tailEnd/>
          </a:ln>
        </p:spPr>
        <p:txBody>
          <a:bodyPr/>
          <a:lstStyle/>
          <a:p>
            <a:endParaRPr lang="en-US"/>
          </a:p>
        </p:txBody>
      </p:sp>
      <p:sp>
        <p:nvSpPr>
          <p:cNvPr id="60421" name="Text Box 806"/>
          <p:cNvSpPr txBox="1">
            <a:spLocks noChangeArrowheads="1"/>
          </p:cNvSpPr>
          <p:nvPr/>
        </p:nvSpPr>
        <p:spPr bwMode="auto">
          <a:xfrm>
            <a:off x="685800" y="2286000"/>
            <a:ext cx="549275" cy="304800"/>
          </a:xfrm>
          <a:prstGeom prst="rect">
            <a:avLst/>
          </a:prstGeom>
          <a:noFill/>
          <a:ln w="9525">
            <a:noFill/>
            <a:miter lim="800000"/>
            <a:headEnd/>
            <a:tailEnd/>
          </a:ln>
        </p:spPr>
        <p:txBody>
          <a:bodyPr wrap="none">
            <a:spAutoFit/>
          </a:bodyPr>
          <a:lstStyle/>
          <a:p>
            <a:r>
              <a:rPr lang="en-US" b="1"/>
              <a:t>5PM</a:t>
            </a:r>
          </a:p>
        </p:txBody>
      </p:sp>
      <p:sp>
        <p:nvSpPr>
          <p:cNvPr id="60422" name="Line 807"/>
          <p:cNvSpPr>
            <a:spLocks noChangeShapeType="1"/>
          </p:cNvSpPr>
          <p:nvPr/>
        </p:nvSpPr>
        <p:spPr bwMode="auto">
          <a:xfrm>
            <a:off x="457200" y="4724400"/>
            <a:ext cx="8534400" cy="0"/>
          </a:xfrm>
          <a:prstGeom prst="line">
            <a:avLst/>
          </a:prstGeom>
          <a:noFill/>
          <a:ln w="9525">
            <a:solidFill>
              <a:schemeClr val="tx1"/>
            </a:solidFill>
            <a:round/>
            <a:headEnd/>
            <a:tailEnd/>
          </a:ln>
        </p:spPr>
        <p:txBody>
          <a:bodyPr/>
          <a:lstStyle/>
          <a:p>
            <a:endParaRPr lang="en-US"/>
          </a:p>
        </p:txBody>
      </p:sp>
      <p:sp>
        <p:nvSpPr>
          <p:cNvPr id="60423" name="Line 808"/>
          <p:cNvSpPr>
            <a:spLocks noChangeShapeType="1"/>
          </p:cNvSpPr>
          <p:nvPr/>
        </p:nvSpPr>
        <p:spPr bwMode="auto">
          <a:xfrm>
            <a:off x="533400" y="3638550"/>
            <a:ext cx="8458200" cy="0"/>
          </a:xfrm>
          <a:prstGeom prst="line">
            <a:avLst/>
          </a:prstGeom>
          <a:noFill/>
          <a:ln w="9525">
            <a:solidFill>
              <a:schemeClr val="tx1"/>
            </a:solidFill>
            <a:round/>
            <a:headEnd/>
            <a:tailEnd/>
          </a:ln>
        </p:spPr>
        <p:txBody>
          <a:bodyPr/>
          <a:lstStyle/>
          <a:p>
            <a:endParaRPr lang="en-US"/>
          </a:p>
        </p:txBody>
      </p:sp>
      <p:sp>
        <p:nvSpPr>
          <p:cNvPr id="60424" name="Text Box 809"/>
          <p:cNvSpPr txBox="1">
            <a:spLocks noChangeArrowheads="1"/>
          </p:cNvSpPr>
          <p:nvPr/>
        </p:nvSpPr>
        <p:spPr bwMode="auto">
          <a:xfrm>
            <a:off x="381000" y="3581400"/>
            <a:ext cx="854075" cy="304800"/>
          </a:xfrm>
          <a:prstGeom prst="rect">
            <a:avLst/>
          </a:prstGeom>
          <a:noFill/>
          <a:ln w="9525">
            <a:noFill/>
            <a:miter lim="800000"/>
            <a:headEnd/>
            <a:tailEnd/>
          </a:ln>
        </p:spPr>
        <p:txBody>
          <a:bodyPr wrap="none">
            <a:spAutoFit/>
          </a:bodyPr>
          <a:lstStyle/>
          <a:p>
            <a:r>
              <a:rPr lang="en-US"/>
              <a:t>midnight</a:t>
            </a:r>
          </a:p>
        </p:txBody>
      </p:sp>
      <p:sp>
        <p:nvSpPr>
          <p:cNvPr id="60425" name="Text Box 811"/>
          <p:cNvSpPr txBox="1">
            <a:spLocks noChangeArrowheads="1"/>
          </p:cNvSpPr>
          <p:nvPr/>
        </p:nvSpPr>
        <p:spPr bwMode="auto">
          <a:xfrm>
            <a:off x="7772400" y="2819400"/>
            <a:ext cx="254000" cy="244475"/>
          </a:xfrm>
          <a:prstGeom prst="rect">
            <a:avLst/>
          </a:prstGeom>
          <a:noFill/>
          <a:ln w="9525">
            <a:noFill/>
            <a:miter lim="800000"/>
            <a:headEnd/>
            <a:tailEnd/>
          </a:ln>
        </p:spPr>
        <p:txBody>
          <a:bodyPr wrap="none">
            <a:spAutoFit/>
          </a:bodyPr>
          <a:lstStyle/>
          <a:p>
            <a:r>
              <a:rPr lang="en-US" sz="1000"/>
              <a:t>o</a:t>
            </a:r>
          </a:p>
        </p:txBody>
      </p:sp>
      <p:sp>
        <p:nvSpPr>
          <p:cNvPr id="60426" name="Text Box 812"/>
          <p:cNvSpPr txBox="1">
            <a:spLocks noChangeArrowheads="1"/>
          </p:cNvSpPr>
          <p:nvPr/>
        </p:nvSpPr>
        <p:spPr bwMode="auto">
          <a:xfrm>
            <a:off x="7772400" y="3009900"/>
            <a:ext cx="254000" cy="244475"/>
          </a:xfrm>
          <a:prstGeom prst="rect">
            <a:avLst/>
          </a:prstGeom>
          <a:noFill/>
          <a:ln w="9525">
            <a:noFill/>
            <a:miter lim="800000"/>
            <a:headEnd/>
            <a:tailEnd/>
          </a:ln>
        </p:spPr>
        <p:txBody>
          <a:bodyPr wrap="none">
            <a:spAutoFit/>
          </a:bodyPr>
          <a:lstStyle/>
          <a:p>
            <a:r>
              <a:rPr lang="en-US" sz="1000"/>
              <a:t>o</a:t>
            </a:r>
          </a:p>
        </p:txBody>
      </p:sp>
      <p:sp>
        <p:nvSpPr>
          <p:cNvPr id="60427" name="Text Box 813"/>
          <p:cNvSpPr txBox="1">
            <a:spLocks noChangeArrowheads="1"/>
          </p:cNvSpPr>
          <p:nvPr/>
        </p:nvSpPr>
        <p:spPr bwMode="auto">
          <a:xfrm>
            <a:off x="7772400" y="3200400"/>
            <a:ext cx="254000" cy="244475"/>
          </a:xfrm>
          <a:prstGeom prst="rect">
            <a:avLst/>
          </a:prstGeom>
          <a:noFill/>
          <a:ln w="9525">
            <a:noFill/>
            <a:miter lim="800000"/>
            <a:headEnd/>
            <a:tailEnd/>
          </a:ln>
        </p:spPr>
        <p:txBody>
          <a:bodyPr wrap="none">
            <a:spAutoFit/>
          </a:bodyPr>
          <a:lstStyle/>
          <a:p>
            <a:r>
              <a:rPr lang="en-US" sz="1000"/>
              <a:t>o</a:t>
            </a:r>
          </a:p>
        </p:txBody>
      </p:sp>
      <p:sp>
        <p:nvSpPr>
          <p:cNvPr id="60428" name="Text Box 814"/>
          <p:cNvSpPr txBox="1">
            <a:spLocks noChangeArrowheads="1"/>
          </p:cNvSpPr>
          <p:nvPr/>
        </p:nvSpPr>
        <p:spPr bwMode="auto">
          <a:xfrm>
            <a:off x="7772400" y="3390900"/>
            <a:ext cx="254000" cy="244475"/>
          </a:xfrm>
          <a:prstGeom prst="rect">
            <a:avLst/>
          </a:prstGeom>
          <a:noFill/>
          <a:ln w="9525">
            <a:noFill/>
            <a:miter lim="800000"/>
            <a:headEnd/>
            <a:tailEnd/>
          </a:ln>
        </p:spPr>
        <p:txBody>
          <a:bodyPr wrap="none">
            <a:spAutoFit/>
          </a:bodyPr>
          <a:lstStyle/>
          <a:p>
            <a:r>
              <a:rPr lang="en-US" sz="1000"/>
              <a:t>o</a:t>
            </a:r>
          </a:p>
        </p:txBody>
      </p:sp>
      <p:sp>
        <p:nvSpPr>
          <p:cNvPr id="60429" name="Text Box 815"/>
          <p:cNvSpPr txBox="1">
            <a:spLocks noChangeArrowheads="1"/>
          </p:cNvSpPr>
          <p:nvPr/>
        </p:nvSpPr>
        <p:spPr bwMode="auto">
          <a:xfrm>
            <a:off x="7772400" y="4495800"/>
            <a:ext cx="254000" cy="244475"/>
          </a:xfrm>
          <a:prstGeom prst="rect">
            <a:avLst/>
          </a:prstGeom>
          <a:noFill/>
          <a:ln w="9525">
            <a:noFill/>
            <a:miter lim="800000"/>
            <a:headEnd/>
            <a:tailEnd/>
          </a:ln>
        </p:spPr>
        <p:txBody>
          <a:bodyPr wrap="none">
            <a:spAutoFit/>
          </a:bodyPr>
          <a:lstStyle/>
          <a:p>
            <a:r>
              <a:rPr lang="en-US" sz="1000"/>
              <a:t>o</a:t>
            </a:r>
          </a:p>
        </p:txBody>
      </p:sp>
      <p:sp>
        <p:nvSpPr>
          <p:cNvPr id="60430" name="Text Box 816"/>
          <p:cNvSpPr txBox="1">
            <a:spLocks noChangeArrowheads="1"/>
          </p:cNvSpPr>
          <p:nvPr/>
        </p:nvSpPr>
        <p:spPr bwMode="auto">
          <a:xfrm>
            <a:off x="7772400" y="4708525"/>
            <a:ext cx="254000" cy="244475"/>
          </a:xfrm>
          <a:prstGeom prst="rect">
            <a:avLst/>
          </a:prstGeom>
          <a:noFill/>
          <a:ln w="9525">
            <a:noFill/>
            <a:miter lim="800000"/>
            <a:headEnd/>
            <a:tailEnd/>
          </a:ln>
        </p:spPr>
        <p:txBody>
          <a:bodyPr wrap="none">
            <a:spAutoFit/>
          </a:bodyPr>
          <a:lstStyle/>
          <a:p>
            <a:r>
              <a:rPr lang="en-US" sz="1000"/>
              <a:t>o</a:t>
            </a:r>
          </a:p>
        </p:txBody>
      </p:sp>
      <p:sp>
        <p:nvSpPr>
          <p:cNvPr id="60431" name="Text Box 16"/>
          <p:cNvSpPr txBox="1">
            <a:spLocks noChangeArrowheads="1"/>
          </p:cNvSpPr>
          <p:nvPr/>
        </p:nvSpPr>
        <p:spPr bwMode="auto">
          <a:xfrm rot="5400000">
            <a:off x="5395119" y="1691481"/>
            <a:ext cx="1371600" cy="274638"/>
          </a:xfrm>
          <a:prstGeom prst="rect">
            <a:avLst/>
          </a:prstGeom>
          <a:solidFill>
            <a:srgbClr val="FFCC00"/>
          </a:solidFill>
          <a:ln w="9525">
            <a:noFill/>
            <a:miter lim="800000"/>
            <a:headEnd/>
            <a:tailEnd/>
          </a:ln>
        </p:spPr>
        <p:txBody>
          <a:bodyPr>
            <a:spAutoFit/>
          </a:bodyPr>
          <a:lstStyle/>
          <a:p>
            <a:pPr>
              <a:spcBef>
                <a:spcPct val="50000"/>
              </a:spcBef>
            </a:pPr>
            <a:r>
              <a:rPr lang="en-US" sz="1200"/>
              <a:t>o   o   o   o   o   X</a:t>
            </a:r>
          </a:p>
        </p:txBody>
      </p:sp>
      <p:sp>
        <p:nvSpPr>
          <p:cNvPr id="60432" name="Text Box 17"/>
          <p:cNvSpPr txBox="1">
            <a:spLocks noChangeArrowheads="1"/>
          </p:cNvSpPr>
          <p:nvPr/>
        </p:nvSpPr>
        <p:spPr bwMode="auto">
          <a:xfrm rot="5400000">
            <a:off x="5829301" y="5402262"/>
            <a:ext cx="533400" cy="244475"/>
          </a:xfrm>
          <a:prstGeom prst="rect">
            <a:avLst/>
          </a:prstGeom>
          <a:solidFill>
            <a:srgbClr val="FFCC00"/>
          </a:solidFill>
          <a:ln w="9525">
            <a:noFill/>
            <a:miter lim="800000"/>
            <a:headEnd/>
            <a:tailEnd/>
          </a:ln>
        </p:spPr>
        <p:txBody>
          <a:bodyPr>
            <a:spAutoFit/>
          </a:bodyPr>
          <a:lstStyle/>
          <a:p>
            <a:pPr>
              <a:spcBef>
                <a:spcPct val="50000"/>
              </a:spcBef>
            </a:pPr>
            <a:r>
              <a:rPr lang="en-US" sz="1000"/>
              <a:t>o o  o</a:t>
            </a:r>
          </a:p>
        </p:txBody>
      </p:sp>
      <p:sp>
        <p:nvSpPr>
          <p:cNvPr id="60433" name="Text Box 18"/>
          <p:cNvSpPr txBox="1">
            <a:spLocks noChangeArrowheads="1"/>
          </p:cNvSpPr>
          <p:nvPr/>
        </p:nvSpPr>
        <p:spPr bwMode="auto">
          <a:xfrm rot="-2116036">
            <a:off x="1219200" y="4953000"/>
            <a:ext cx="3702050" cy="701675"/>
          </a:xfrm>
          <a:prstGeom prst="rect">
            <a:avLst/>
          </a:prstGeom>
          <a:solidFill>
            <a:srgbClr val="FFFF00"/>
          </a:solidFill>
          <a:ln w="9525">
            <a:noFill/>
            <a:miter lim="800000"/>
            <a:headEnd/>
            <a:tailEnd/>
          </a:ln>
        </p:spPr>
        <p:txBody>
          <a:bodyPr wrap="none">
            <a:spAutoFit/>
          </a:bodyPr>
          <a:lstStyle/>
          <a:p>
            <a:r>
              <a:rPr lang="en-US" sz="2000" b="1">
                <a:solidFill>
                  <a:srgbClr val="CC0000"/>
                </a:solidFill>
              </a:rPr>
              <a:t>NEEDS UPDATING FOR 2019</a:t>
            </a:r>
          </a:p>
          <a:p>
            <a:r>
              <a:rPr lang="en-US" sz="2000" b="1">
                <a:solidFill>
                  <a:srgbClr val="CC0000"/>
                </a:solidFill>
              </a:rPr>
              <a:t>THIS IS OLD DATA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ctrTitle" idx="4294967295"/>
          </p:nvPr>
        </p:nvSpPr>
        <p:spPr>
          <a:xfrm>
            <a:off x="685800" y="1143000"/>
            <a:ext cx="7772400" cy="2457450"/>
          </a:xfrm>
        </p:spPr>
        <p:txBody>
          <a:bodyPr/>
          <a:lstStyle/>
          <a:p>
            <a:r>
              <a:rPr lang="en-US" sz="3200" smtClean="0"/>
              <a:t>Types of Radios</a:t>
            </a:r>
            <a:br>
              <a:rPr lang="en-US" sz="3200" smtClean="0"/>
            </a:br>
            <a:r>
              <a:rPr lang="en-US" sz="3200" smtClean="0"/>
              <a:t>Basic Controls</a:t>
            </a:r>
            <a:br>
              <a:rPr lang="en-US" sz="3200" smtClean="0"/>
            </a:br>
            <a:r>
              <a:rPr lang="en-US" sz="3200" smtClean="0"/>
              <a:t>Modes of Operation</a:t>
            </a:r>
            <a:br>
              <a:rPr lang="en-US" sz="3200" smtClean="0"/>
            </a:br>
            <a:r>
              <a:rPr lang="en-US" sz="3200" smtClean="0"/>
              <a:t>at</a:t>
            </a:r>
            <a:br>
              <a:rPr lang="en-US" sz="3200" smtClean="0"/>
            </a:br>
            <a:r>
              <a:rPr lang="en-US" sz="3200" smtClean="0"/>
              <a:t>W6HA Field Day</a:t>
            </a:r>
            <a:br>
              <a:rPr lang="en-US" sz="3200" smtClean="0"/>
            </a:br>
            <a:endParaRPr lang="en-US" sz="2000" smtClean="0"/>
          </a:p>
        </p:txBody>
      </p:sp>
      <p:sp>
        <p:nvSpPr>
          <p:cNvPr id="61442"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en-US" smtClean="0"/>
              <a:t>N6MDV</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mtClean="0"/>
              <a:t>Overview – Sharing Field Day Knowledge</a:t>
            </a:r>
          </a:p>
        </p:txBody>
      </p:sp>
      <p:sp>
        <p:nvSpPr>
          <p:cNvPr id="44034" name="Rectangle 3"/>
          <p:cNvSpPr>
            <a:spLocks noGrp="1" noChangeArrowheads="1"/>
          </p:cNvSpPr>
          <p:nvPr>
            <p:ph type="body" idx="4294967295"/>
          </p:nvPr>
        </p:nvSpPr>
        <p:spPr>
          <a:xfrm>
            <a:off x="228600" y="838200"/>
            <a:ext cx="8763000" cy="6019800"/>
          </a:xfrm>
        </p:spPr>
        <p:txBody>
          <a:bodyPr/>
          <a:lstStyle/>
          <a:p>
            <a:pPr marL="117475" indent="-117475">
              <a:lnSpc>
                <a:spcPct val="80000"/>
              </a:lnSpc>
            </a:pPr>
            <a:r>
              <a:rPr lang="en-US" sz="1600" smtClean="0"/>
              <a:t>Goal:</a:t>
            </a:r>
          </a:p>
          <a:p>
            <a:pPr marL="288925" lvl="1" indent="-169863">
              <a:lnSpc>
                <a:spcPct val="80000"/>
              </a:lnSpc>
            </a:pPr>
            <a:r>
              <a:rPr lang="en-US" sz="1400" smtClean="0"/>
              <a:t>Share knowledge about technologies and methods related to Field Day</a:t>
            </a:r>
          </a:p>
          <a:p>
            <a:pPr marL="117475" indent="-117475">
              <a:lnSpc>
                <a:spcPct val="80000"/>
              </a:lnSpc>
            </a:pPr>
            <a:r>
              <a:rPr lang="en-US" sz="1600" smtClean="0"/>
              <a:t>Topics:</a:t>
            </a:r>
          </a:p>
          <a:p>
            <a:pPr marL="288925" lvl="1" indent="-169863">
              <a:lnSpc>
                <a:spcPct val="80000"/>
              </a:lnSpc>
            </a:pPr>
            <a:r>
              <a:rPr lang="en-US" sz="1400" smtClean="0"/>
              <a:t>Power sources Dale WB6MMQ</a:t>
            </a:r>
          </a:p>
          <a:p>
            <a:pPr marL="404813" lvl="2" indent="-114300">
              <a:lnSpc>
                <a:spcPct val="80000"/>
              </a:lnSpc>
            </a:pPr>
            <a:r>
              <a:rPr lang="en-US" sz="1200" smtClean="0"/>
              <a:t>Solar – panels, regulators, </a:t>
            </a:r>
          </a:p>
          <a:p>
            <a:pPr marL="404813" lvl="2" indent="-114300">
              <a:lnSpc>
                <a:spcPct val="80000"/>
              </a:lnSpc>
            </a:pPr>
            <a:r>
              <a:rPr lang="en-US" sz="1200" smtClean="0"/>
              <a:t>Generators – sine wave, fuel use, start, refueling</a:t>
            </a:r>
          </a:p>
          <a:p>
            <a:pPr marL="404813" lvl="2" indent="-114300">
              <a:lnSpc>
                <a:spcPct val="80000"/>
              </a:lnSpc>
            </a:pPr>
            <a:r>
              <a:rPr lang="en-US" sz="1200" smtClean="0"/>
              <a:t>Batteries – (too much to cover in detail – just a chart of types, capacity, and preferred use is 5% rate of capacity)</a:t>
            </a:r>
          </a:p>
          <a:p>
            <a:pPr marL="404813" lvl="2" indent="-114300">
              <a:lnSpc>
                <a:spcPct val="80000"/>
              </a:lnSpc>
            </a:pPr>
            <a:r>
              <a:rPr lang="en-US" sz="1200" smtClean="0"/>
              <a:t>UPS – use to avoid generator transients – need power to get them started</a:t>
            </a:r>
          </a:p>
          <a:p>
            <a:pPr marL="404813" lvl="2" indent="-114300">
              <a:lnSpc>
                <a:spcPct val="80000"/>
              </a:lnSpc>
            </a:pPr>
            <a:r>
              <a:rPr lang="en-US" sz="1200" smtClean="0"/>
              <a:t>Filtering of transients – filters used at field day</a:t>
            </a:r>
          </a:p>
          <a:p>
            <a:pPr marL="404813" lvl="2" indent="-114300">
              <a:lnSpc>
                <a:spcPct val="80000"/>
              </a:lnSpc>
            </a:pPr>
            <a:r>
              <a:rPr lang="en-US" sz="1200" smtClean="0"/>
              <a:t>Power distribution ir voltage loss in long cables, AWG rating</a:t>
            </a:r>
          </a:p>
          <a:p>
            <a:pPr marL="288925" lvl="1" indent="-169863">
              <a:lnSpc>
                <a:spcPct val="80000"/>
              </a:lnSpc>
            </a:pPr>
            <a:r>
              <a:rPr lang="en-US" sz="1400" smtClean="0"/>
              <a:t>Radio bands and propagation Mike  N6MDV</a:t>
            </a:r>
          </a:p>
          <a:p>
            <a:pPr marL="404813" lvl="2" indent="-114300">
              <a:lnSpc>
                <a:spcPct val="80000"/>
              </a:lnSpc>
            </a:pPr>
            <a:r>
              <a:rPr lang="en-US" sz="1200" smtClean="0"/>
              <a:t>Frequency – skip zones – time of day – time of year</a:t>
            </a:r>
          </a:p>
          <a:p>
            <a:pPr marL="404813" lvl="2" indent="-114300">
              <a:lnSpc>
                <a:spcPct val="80000"/>
              </a:lnSpc>
            </a:pPr>
            <a:r>
              <a:rPr lang="en-US" sz="1200" smtClean="0"/>
              <a:t>Solar conditions – Modeling</a:t>
            </a:r>
          </a:p>
          <a:p>
            <a:pPr marL="288925" lvl="1" indent="-169863">
              <a:lnSpc>
                <a:spcPct val="80000"/>
              </a:lnSpc>
            </a:pPr>
            <a:r>
              <a:rPr lang="en-US" sz="1400" smtClean="0"/>
              <a:t>Types of radios and how to operate use of basic controls RF gain, filter bandwidth</a:t>
            </a:r>
          </a:p>
          <a:p>
            <a:pPr marL="404813" lvl="2" indent="-114300">
              <a:lnSpc>
                <a:spcPct val="80000"/>
              </a:lnSpc>
            </a:pPr>
            <a:r>
              <a:rPr lang="en-US" sz="1200" smtClean="0"/>
              <a:t>Modes of operation FM, digital, CW, SSB</a:t>
            </a:r>
          </a:p>
          <a:p>
            <a:pPr marL="288925" lvl="1" indent="-169863">
              <a:lnSpc>
                <a:spcPct val="80000"/>
              </a:lnSpc>
            </a:pPr>
            <a:r>
              <a:rPr lang="en-US" sz="1400" smtClean="0"/>
              <a:t>Personal and community safety, shelter, food, sun protection Bob AD6RW</a:t>
            </a:r>
          </a:p>
          <a:p>
            <a:pPr marL="288925" lvl="1" indent="-169863">
              <a:lnSpc>
                <a:spcPct val="80000"/>
              </a:lnSpc>
            </a:pPr>
            <a:r>
              <a:rPr lang="en-US" sz="1400" smtClean="0"/>
              <a:t>Logging of messages and traffic – Betty N6VZF</a:t>
            </a:r>
          </a:p>
          <a:p>
            <a:pPr marL="288925" lvl="1" indent="-169863">
              <a:lnSpc>
                <a:spcPct val="80000"/>
              </a:lnSpc>
            </a:pPr>
            <a:r>
              <a:rPr lang="en-US" sz="1400" smtClean="0"/>
              <a:t>National Traffic System NTS Messaging – Steve KI6GUY</a:t>
            </a:r>
          </a:p>
          <a:p>
            <a:pPr marL="404813" lvl="2" indent="-114300">
              <a:lnSpc>
                <a:spcPct val="80000"/>
              </a:lnSpc>
            </a:pPr>
            <a:r>
              <a:rPr lang="en-US" sz="1200" smtClean="0"/>
              <a:t>Nets – Forms – scheduling a time and frequency – Steve KI6GUY</a:t>
            </a:r>
          </a:p>
          <a:p>
            <a:pPr marL="404813" lvl="2" indent="-114300">
              <a:lnSpc>
                <a:spcPct val="80000"/>
              </a:lnSpc>
            </a:pPr>
            <a:r>
              <a:rPr lang="en-US" sz="1200" smtClean="0"/>
              <a:t>Winlink – Mike N6MDV</a:t>
            </a:r>
          </a:p>
          <a:p>
            <a:pPr marL="288925" lvl="1" indent="-169863">
              <a:lnSpc>
                <a:spcPct val="80000"/>
              </a:lnSpc>
            </a:pPr>
            <a:r>
              <a:rPr lang="en-US" sz="1400" smtClean="0"/>
              <a:t>Field radio station setup and organization – equipment list and why </a:t>
            </a:r>
          </a:p>
          <a:p>
            <a:pPr marL="404813" lvl="2" indent="-114300">
              <a:lnSpc>
                <a:spcPct val="80000"/>
              </a:lnSpc>
            </a:pPr>
            <a:r>
              <a:rPr lang="en-US" sz="1200" smtClean="0"/>
              <a:t>Transceiver</a:t>
            </a:r>
          </a:p>
          <a:p>
            <a:pPr marL="404813" lvl="2" indent="-114300">
              <a:lnSpc>
                <a:spcPct val="80000"/>
              </a:lnSpc>
            </a:pPr>
            <a:r>
              <a:rPr lang="en-US" sz="1200" smtClean="0"/>
              <a:t>Antenna – band pass filters – cables – switches </a:t>
            </a:r>
          </a:p>
          <a:p>
            <a:pPr marL="404813" lvl="2" indent="-114300">
              <a:lnSpc>
                <a:spcPct val="80000"/>
              </a:lnSpc>
            </a:pPr>
            <a:r>
              <a:rPr lang="en-US" sz="1200" smtClean="0"/>
              <a:t>Multi station set up and physical orientation</a:t>
            </a:r>
          </a:p>
          <a:p>
            <a:pPr marL="404813" lvl="2" indent="-114300">
              <a:lnSpc>
                <a:spcPct val="80000"/>
              </a:lnSpc>
            </a:pPr>
            <a:r>
              <a:rPr lang="en-US" sz="1200" smtClean="0"/>
              <a:t>CW keys/paddles, microphone, headsets</a:t>
            </a:r>
          </a:p>
          <a:p>
            <a:pPr marL="404813" lvl="2" indent="-114300">
              <a:lnSpc>
                <a:spcPct val="80000"/>
              </a:lnSpc>
            </a:pPr>
            <a:r>
              <a:rPr lang="en-US" sz="1200" smtClean="0"/>
              <a:t>Display/keyboard</a:t>
            </a:r>
          </a:p>
          <a:p>
            <a:pPr marL="404813" lvl="2" indent="-114300">
              <a:lnSpc>
                <a:spcPct val="80000"/>
              </a:lnSpc>
            </a:pPr>
            <a:r>
              <a:rPr lang="en-US" sz="1200" smtClean="0"/>
              <a:t>Transporting equipment – safely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r>
              <a:rPr lang="en-US" smtClean="0"/>
              <a:t>Transceivers</a:t>
            </a:r>
          </a:p>
        </p:txBody>
      </p:sp>
      <p:sp>
        <p:nvSpPr>
          <p:cNvPr id="62466" name="Rectangle 3"/>
          <p:cNvSpPr>
            <a:spLocks noGrp="1" noChangeArrowheads="1"/>
          </p:cNvSpPr>
          <p:nvPr>
            <p:ph type="body" idx="4294967295"/>
          </p:nvPr>
        </p:nvSpPr>
        <p:spPr/>
        <p:txBody>
          <a:bodyPr/>
          <a:lstStyle/>
          <a:p>
            <a:pPr>
              <a:lnSpc>
                <a:spcPct val="80000"/>
              </a:lnSpc>
            </a:pPr>
            <a:r>
              <a:rPr lang="en-US" sz="2000" smtClean="0"/>
              <a:t>We will have a mix of radios</a:t>
            </a:r>
          </a:p>
          <a:p>
            <a:pPr lvl="1">
              <a:lnSpc>
                <a:spcPct val="80000"/>
              </a:lnSpc>
            </a:pPr>
            <a:r>
              <a:rPr lang="en-US" sz="1800" smtClean="0"/>
              <a:t>Mobile HF/VHF – compact: buttons for key items, menus for rest</a:t>
            </a:r>
          </a:p>
          <a:p>
            <a:pPr lvl="1">
              <a:lnSpc>
                <a:spcPct val="80000"/>
              </a:lnSpc>
            </a:pPr>
            <a:r>
              <a:rPr lang="en-US" sz="1800" smtClean="0"/>
              <a:t>Base station – bigger: buttons for nearly everything</a:t>
            </a:r>
          </a:p>
          <a:p>
            <a:pPr>
              <a:lnSpc>
                <a:spcPct val="80000"/>
              </a:lnSpc>
            </a:pPr>
            <a:r>
              <a:rPr lang="en-US" sz="2000" smtClean="0"/>
              <a:t>Radio owner will set up the basic configuration</a:t>
            </a:r>
          </a:p>
          <a:p>
            <a:pPr>
              <a:lnSpc>
                <a:spcPct val="80000"/>
              </a:lnSpc>
            </a:pPr>
            <a:r>
              <a:rPr lang="en-US" sz="2000" smtClean="0"/>
              <a:t>Items you need to check or change are:</a:t>
            </a:r>
          </a:p>
          <a:p>
            <a:pPr lvl="1">
              <a:lnSpc>
                <a:spcPct val="80000"/>
              </a:lnSpc>
            </a:pPr>
            <a:r>
              <a:rPr lang="en-US" sz="1800" smtClean="0"/>
              <a:t>Turn radio on – power switch</a:t>
            </a:r>
          </a:p>
          <a:p>
            <a:pPr lvl="1">
              <a:lnSpc>
                <a:spcPct val="80000"/>
              </a:lnSpc>
            </a:pPr>
            <a:r>
              <a:rPr lang="en-US" sz="1800" smtClean="0"/>
              <a:t>Mode: single side band, FM, or data</a:t>
            </a:r>
          </a:p>
          <a:p>
            <a:pPr lvl="1">
              <a:lnSpc>
                <a:spcPct val="80000"/>
              </a:lnSpc>
            </a:pPr>
            <a:r>
              <a:rPr lang="en-US" sz="1800" smtClean="0"/>
              <a:t>Power output: set to 100W except digital modes use 20W</a:t>
            </a:r>
          </a:p>
          <a:p>
            <a:pPr lvl="1">
              <a:lnSpc>
                <a:spcPct val="80000"/>
              </a:lnSpc>
            </a:pPr>
            <a:r>
              <a:rPr lang="en-US" sz="1800" smtClean="0"/>
              <a:t>Select antenna: Some stations will have multiple antennas:</a:t>
            </a:r>
          </a:p>
          <a:p>
            <a:pPr marL="976313" lvl="2">
              <a:lnSpc>
                <a:spcPct val="80000"/>
              </a:lnSpc>
            </a:pPr>
            <a:r>
              <a:rPr lang="en-US" sz="1600" smtClean="0"/>
              <a:t>Set antenna switch and ensure that appropriate band pass filter is in place</a:t>
            </a:r>
          </a:p>
          <a:p>
            <a:pPr marL="976313" lvl="2">
              <a:lnSpc>
                <a:spcPct val="80000"/>
              </a:lnSpc>
            </a:pPr>
            <a:r>
              <a:rPr lang="en-US" sz="1600" smtClean="0"/>
              <a:t>Change band and frequency on transceiver suitable for that antenna</a:t>
            </a:r>
          </a:p>
          <a:p>
            <a:pPr lvl="1">
              <a:lnSpc>
                <a:spcPct val="80000"/>
              </a:lnSpc>
            </a:pPr>
            <a:r>
              <a:rPr lang="en-US" sz="1800" smtClean="0"/>
              <a:t>Tune Frequency: Using VFO knob – check SWR</a:t>
            </a:r>
          </a:p>
          <a:p>
            <a:pPr lvl="1">
              <a:lnSpc>
                <a:spcPct val="80000"/>
              </a:lnSpc>
            </a:pPr>
            <a:r>
              <a:rPr lang="en-US" sz="1800" smtClean="0"/>
              <a:t>SWR – Antenna tuner: activate tuner, confirm SWR is good (&lt;2 prefer &lt;1.5)</a:t>
            </a:r>
          </a:p>
          <a:p>
            <a:pPr lvl="1">
              <a:lnSpc>
                <a:spcPct val="80000"/>
              </a:lnSpc>
            </a:pPr>
            <a:r>
              <a:rPr lang="en-US" sz="1800" smtClean="0"/>
              <a:t>Change listening volume level: AF knob</a:t>
            </a:r>
          </a:p>
          <a:p>
            <a:pPr lvl="1">
              <a:lnSpc>
                <a:spcPct val="80000"/>
              </a:lnSpc>
            </a:pPr>
            <a:r>
              <a:rPr lang="en-US" sz="1800" smtClean="0"/>
              <a:t>Change RF gain to reduce unneeded noise: RF gain knob</a:t>
            </a:r>
          </a:p>
          <a:p>
            <a:pPr lvl="1">
              <a:lnSpc>
                <a:spcPct val="80000"/>
              </a:lnSpc>
            </a:pPr>
            <a:r>
              <a:rPr lang="en-US" sz="1800" smtClean="0"/>
              <a:t>Attenuator on/off if strong signals are causing distortion</a:t>
            </a:r>
          </a:p>
          <a:p>
            <a:pPr lvl="1">
              <a:lnSpc>
                <a:spcPct val="80000"/>
              </a:lnSpc>
            </a:pPr>
            <a:r>
              <a:rPr lang="en-US" sz="1800" smtClean="0"/>
              <a:t>Select receive filters (bandwidth) to reduce noise</a:t>
            </a:r>
          </a:p>
          <a:p>
            <a:pPr lvl="1">
              <a:lnSpc>
                <a:spcPct val="80000"/>
              </a:lnSpc>
            </a:pPr>
            <a:r>
              <a:rPr lang="en-US" sz="1800" smtClean="0"/>
              <a:t>Push to talk button: when transmitting voice</a:t>
            </a:r>
          </a:p>
          <a:p>
            <a:pPr lvl="1">
              <a:lnSpc>
                <a:spcPct val="80000"/>
              </a:lnSpc>
            </a:pPr>
            <a:r>
              <a:rPr lang="en-US" sz="1800" smtClean="0"/>
              <a:t>VOX or other control for digital transmissions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r>
              <a:rPr lang="en-US" smtClean="0"/>
              <a:t>All Radios at our Field Day</a:t>
            </a:r>
          </a:p>
        </p:txBody>
      </p:sp>
      <p:sp>
        <p:nvSpPr>
          <p:cNvPr id="63490" name="Rectangle 3"/>
          <p:cNvSpPr>
            <a:spLocks noGrp="1" noChangeArrowheads="1"/>
          </p:cNvSpPr>
          <p:nvPr>
            <p:ph type="body" idx="4294967295"/>
          </p:nvPr>
        </p:nvSpPr>
        <p:spPr/>
        <p:txBody>
          <a:bodyPr/>
          <a:lstStyle/>
          <a:p>
            <a:r>
              <a:rPr lang="en-US" smtClean="0"/>
              <a:t>Get instructions from band captain or radio owner</a:t>
            </a:r>
          </a:p>
          <a:p>
            <a:pPr lvl="1"/>
            <a:r>
              <a:rPr lang="en-US" smtClean="0"/>
              <a:t>If uncertain about how to use: Don’t</a:t>
            </a:r>
          </a:p>
          <a:p>
            <a:r>
              <a:rPr lang="en-US" b="1" smtClean="0"/>
              <a:t>Always</a:t>
            </a:r>
            <a:r>
              <a:rPr lang="en-US" smtClean="0"/>
              <a:t> check that antenna is attached and SWR is &lt;2 before transmitting</a:t>
            </a:r>
          </a:p>
          <a:p>
            <a:r>
              <a:rPr lang="en-US" smtClean="0"/>
              <a:t>Set volume control as you need it</a:t>
            </a:r>
          </a:p>
          <a:p>
            <a:pPr lvl="1"/>
            <a:r>
              <a:rPr lang="en-US" smtClean="0"/>
              <a:t>Too loud can be tiring</a:t>
            </a:r>
          </a:p>
          <a:p>
            <a:r>
              <a:rPr lang="en-US" smtClean="0"/>
              <a:t>If radio has RF control, turning down RF gain can reduce noise and distortion – lower it until signal is still audible and noise is reduced</a:t>
            </a:r>
          </a:p>
          <a:p>
            <a:r>
              <a:rPr lang="en-US" smtClean="0"/>
              <a:t>If radio has receive filters, select narrower bandwidth to reduce noise and adjacent station interference</a:t>
            </a:r>
          </a:p>
          <a:p>
            <a:pPr lvl="1"/>
            <a:r>
              <a:rPr lang="en-US" smtClean="0"/>
              <a:t>SSB suggest 2KHz, CW suggest 1KHz while tuning and 100Hz on a signal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r>
              <a:rPr lang="en-US" smtClean="0"/>
              <a:t>Many Radios</a:t>
            </a:r>
          </a:p>
        </p:txBody>
      </p:sp>
      <p:sp>
        <p:nvSpPr>
          <p:cNvPr id="64514" name="Rectangle 3"/>
          <p:cNvSpPr>
            <a:spLocks noGrp="1" noChangeArrowheads="1"/>
          </p:cNvSpPr>
          <p:nvPr>
            <p:ph type="body" idx="4294967295"/>
          </p:nvPr>
        </p:nvSpPr>
        <p:spPr/>
        <p:txBody>
          <a:bodyPr/>
          <a:lstStyle/>
          <a:p>
            <a:r>
              <a:rPr lang="en-US" smtClean="0"/>
              <a:t>Most will have a VFO A and a VFO B</a:t>
            </a:r>
          </a:p>
          <a:p>
            <a:pPr lvl="1"/>
            <a:r>
              <a:rPr lang="en-US" smtClean="0"/>
              <a:t>Stores two frequencies</a:t>
            </a:r>
          </a:p>
          <a:p>
            <a:pPr lvl="1"/>
            <a:r>
              <a:rPr lang="en-US" smtClean="0"/>
              <a:t>Buttons normally swap A and B frequencies and copy A into B</a:t>
            </a:r>
          </a:p>
          <a:p>
            <a:pPr lvl="1"/>
            <a:r>
              <a:rPr lang="en-US" smtClean="0"/>
              <a:t>Convenient way to monitor a frequency occasionally while searching for other stations – just swap A and B occasionally</a:t>
            </a:r>
          </a:p>
          <a:p>
            <a:r>
              <a:rPr lang="en-US" smtClean="0"/>
              <a:t>Most of our stations will have band pass filters between the transceiver and the antenna</a:t>
            </a:r>
          </a:p>
          <a:p>
            <a:pPr lvl="1"/>
            <a:r>
              <a:rPr lang="en-US" smtClean="0"/>
              <a:t>Reduces cross band interference – significantly! (80dB)</a:t>
            </a:r>
          </a:p>
          <a:p>
            <a:pPr lvl="1"/>
            <a:r>
              <a:rPr lang="en-US" smtClean="0"/>
              <a:t>Know what filter you have, only transmit on the same band as the filter – otherwise will damage the transceiver</a:t>
            </a:r>
          </a:p>
          <a:p>
            <a:pPr lvl="1"/>
            <a:r>
              <a:rPr lang="en-US" smtClean="0"/>
              <a:t>Our filters are limited to 200W – transmitting with higher power will burn out the filter (smoke)</a:t>
            </a:r>
          </a:p>
          <a:p>
            <a:r>
              <a:rPr lang="en-US" smtClean="0"/>
              <a:t>Most radios have RIT knob – for quick field day contacts normally not used, but use it if you are “running” and other guy calling you is too hard to understand</a:t>
            </a:r>
          </a:p>
        </p:txBody>
      </p:sp>
      <p:sp>
        <p:nvSpPr>
          <p:cNvPr id="64515" name="Text Box 4"/>
          <p:cNvSpPr txBox="1">
            <a:spLocks noChangeArrowheads="1"/>
          </p:cNvSpPr>
          <p:nvPr/>
        </p:nvSpPr>
        <p:spPr bwMode="auto">
          <a:xfrm>
            <a:off x="838200" y="6477000"/>
            <a:ext cx="8039100" cy="304800"/>
          </a:xfrm>
          <a:prstGeom prst="rect">
            <a:avLst/>
          </a:prstGeom>
          <a:noFill/>
          <a:ln w="9525">
            <a:noFill/>
            <a:miter lim="800000"/>
            <a:headEnd/>
            <a:tailEnd/>
          </a:ln>
        </p:spPr>
        <p:txBody>
          <a:bodyPr wrap="none">
            <a:spAutoFit/>
          </a:bodyPr>
          <a:lstStyle/>
          <a:p>
            <a:r>
              <a:rPr lang="en-US"/>
              <a:t>RIT = Receiver Incremental Tuning: changes receive frequency without changing transmit frequency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lstStyle/>
          <a:p>
            <a:r>
              <a:rPr lang="en-US" smtClean="0"/>
              <a:t>Triplexer</a:t>
            </a:r>
          </a:p>
        </p:txBody>
      </p:sp>
      <p:pic>
        <p:nvPicPr>
          <p:cNvPr id="65538" name="Content Placeholder 3"/>
          <p:cNvPicPr>
            <a:picLocks noGrp="1" noChangeAspect="1"/>
          </p:cNvPicPr>
          <p:nvPr>
            <p:ph idx="4294967295"/>
          </p:nvPr>
        </p:nvPicPr>
        <p:blipFill>
          <a:blip r:embed="rId2"/>
          <a:srcRect/>
          <a:stretch>
            <a:fillRect/>
          </a:stretch>
        </p:blipFill>
        <p:spPr>
          <a:xfrm>
            <a:off x="228600" y="838200"/>
            <a:ext cx="3860800" cy="5791200"/>
          </a:xfrm>
        </p:spPr>
      </p:pic>
      <p:sp>
        <p:nvSpPr>
          <p:cNvPr id="65539" name="TextBox 4"/>
          <p:cNvSpPr txBox="1">
            <a:spLocks noChangeArrowheads="1"/>
          </p:cNvSpPr>
          <p:nvPr/>
        </p:nvSpPr>
        <p:spPr bwMode="auto">
          <a:xfrm>
            <a:off x="4114800" y="1066800"/>
            <a:ext cx="5157788" cy="3081338"/>
          </a:xfrm>
          <a:prstGeom prst="rect">
            <a:avLst/>
          </a:prstGeom>
          <a:noFill/>
          <a:ln w="9525">
            <a:noFill/>
            <a:miter lim="800000"/>
            <a:headEnd/>
            <a:tailEnd/>
          </a:ln>
        </p:spPr>
        <p:txBody>
          <a:bodyPr>
            <a:spAutoFit/>
          </a:bodyPr>
          <a:lstStyle/>
          <a:p>
            <a:pPr algn="ctr"/>
            <a:r>
              <a:rPr lang="en-US" sz="2800"/>
              <a:t>Triplexer</a:t>
            </a:r>
          </a:p>
          <a:p>
            <a:pPr algn="ctr"/>
            <a:r>
              <a:rPr lang="en-US" sz="2000"/>
              <a:t>Allows three radios to use the one </a:t>
            </a:r>
          </a:p>
          <a:p>
            <a:pPr algn="ctr"/>
            <a:r>
              <a:rPr lang="en-US" sz="2000"/>
              <a:t>highest antenna</a:t>
            </a:r>
          </a:p>
          <a:p>
            <a:pPr algn="ctr"/>
            <a:endParaRPr lang="en-US" sz="2000"/>
          </a:p>
          <a:p>
            <a:pPr algn="ctr"/>
            <a:r>
              <a:rPr lang="en-US" sz="1800"/>
              <a:t>-Connects to Tri-Band  antenna</a:t>
            </a:r>
          </a:p>
          <a:p>
            <a:pPr algn="ctr"/>
            <a:endParaRPr lang="en-US" sz="1800"/>
          </a:p>
          <a:p>
            <a:pPr algn="ctr"/>
            <a:r>
              <a:rPr lang="en-US" sz="1800"/>
              <a:t>-Separates each band to a connector </a:t>
            </a:r>
          </a:p>
          <a:p>
            <a:pPr algn="ctr"/>
            <a:endParaRPr lang="en-US" sz="1800"/>
          </a:p>
          <a:p>
            <a:pPr algn="ctr"/>
            <a:r>
              <a:rPr lang="en-US" sz="1800"/>
              <a:t>-Saves work – Don’t need separate pushup </a:t>
            </a:r>
          </a:p>
          <a:p>
            <a:pPr algn="ctr"/>
            <a:r>
              <a:rPr lang="en-US" sz="1800"/>
              <a:t>          masts and antennas for each station.  </a:t>
            </a:r>
          </a:p>
        </p:txBody>
      </p:sp>
      <p:sp>
        <p:nvSpPr>
          <p:cNvPr id="65540" name="TextBox 5"/>
          <p:cNvSpPr txBox="1">
            <a:spLocks noChangeArrowheads="1"/>
          </p:cNvSpPr>
          <p:nvPr/>
        </p:nvSpPr>
        <p:spPr bwMode="auto">
          <a:xfrm>
            <a:off x="4953000" y="4724400"/>
            <a:ext cx="3551238" cy="1314450"/>
          </a:xfrm>
          <a:prstGeom prst="rect">
            <a:avLst/>
          </a:prstGeom>
          <a:noFill/>
          <a:ln w="9525">
            <a:noFill/>
            <a:miter lim="800000"/>
            <a:headEnd/>
            <a:tailEnd/>
          </a:ln>
        </p:spPr>
        <p:txBody>
          <a:bodyPr wrap="none">
            <a:spAutoFit/>
          </a:bodyPr>
          <a:lstStyle/>
          <a:p>
            <a:r>
              <a:rPr lang="en-US" sz="1600"/>
              <a:t>Connecting cables  2018</a:t>
            </a:r>
          </a:p>
          <a:p>
            <a:r>
              <a:rPr lang="en-US" sz="1600"/>
              <a:t>1 - Shorter Cable for the tower ~ 65 ft</a:t>
            </a:r>
          </a:p>
          <a:p>
            <a:r>
              <a:rPr lang="en-US" sz="1600"/>
              <a:t>2 – 20M cable ~ 25 ft</a:t>
            </a:r>
          </a:p>
          <a:p>
            <a:r>
              <a:rPr lang="en-US" sz="1600"/>
              <a:t>3 – 15M cable ~ 100 ft.</a:t>
            </a:r>
          </a:p>
          <a:p>
            <a:r>
              <a:rPr lang="en-US" sz="1600"/>
              <a:t>4 – 10M cable ~ 100 ft (if used)</a:t>
            </a:r>
          </a:p>
        </p:txBody>
      </p:sp>
      <p:sp>
        <p:nvSpPr>
          <p:cNvPr id="65541" name="TextBox 6"/>
          <p:cNvSpPr txBox="1">
            <a:spLocks noChangeArrowheads="1"/>
          </p:cNvSpPr>
          <p:nvPr/>
        </p:nvSpPr>
        <p:spPr bwMode="auto">
          <a:xfrm>
            <a:off x="4745038" y="6323013"/>
            <a:ext cx="2236787" cy="307975"/>
          </a:xfrm>
          <a:prstGeom prst="rect">
            <a:avLst/>
          </a:prstGeom>
          <a:noFill/>
          <a:ln w="9525">
            <a:noFill/>
            <a:miter lim="800000"/>
            <a:headEnd/>
            <a:tailEnd/>
          </a:ln>
        </p:spPr>
        <p:txBody>
          <a:bodyPr wrap="none">
            <a:spAutoFit/>
          </a:bodyPr>
          <a:lstStyle/>
          <a:p>
            <a:r>
              <a:rPr lang="en-US"/>
              <a:t>Photo Credit: Steve Sakai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838200" y="76200"/>
            <a:ext cx="3200400" cy="609600"/>
          </a:xfrm>
        </p:spPr>
        <p:txBody>
          <a:bodyPr/>
          <a:lstStyle/>
          <a:p>
            <a:r>
              <a:rPr lang="en-US" sz="2400" smtClean="0"/>
              <a:t>Yaesu FT1000MP</a:t>
            </a:r>
            <a:br>
              <a:rPr lang="en-US" sz="2400" smtClean="0"/>
            </a:br>
            <a:r>
              <a:rPr lang="en-US" sz="2400" smtClean="0"/>
              <a:t>with power Amp</a:t>
            </a:r>
          </a:p>
        </p:txBody>
      </p:sp>
      <p:sp>
        <p:nvSpPr>
          <p:cNvPr id="66562" name="Rectangle 3"/>
          <p:cNvSpPr>
            <a:spLocks noGrp="1" noChangeArrowheads="1"/>
          </p:cNvSpPr>
          <p:nvPr>
            <p:ph type="body" idx="4294967295"/>
          </p:nvPr>
        </p:nvSpPr>
        <p:spPr>
          <a:xfrm>
            <a:off x="228600" y="838200"/>
            <a:ext cx="3886200" cy="2133600"/>
          </a:xfrm>
        </p:spPr>
        <p:txBody>
          <a:bodyPr/>
          <a:lstStyle/>
          <a:p>
            <a:r>
              <a:rPr lang="en-US" sz="1800" smtClean="0"/>
              <a:t>Buttons for everything</a:t>
            </a:r>
          </a:p>
          <a:p>
            <a:r>
              <a:rPr lang="en-US" sz="1800" smtClean="0"/>
              <a:t>Focus on main VFO – A</a:t>
            </a:r>
          </a:p>
          <a:p>
            <a:r>
              <a:rPr lang="en-US" sz="1800" smtClean="0"/>
              <a:t>May have a power amplifier – see additional instructions</a:t>
            </a:r>
          </a:p>
        </p:txBody>
      </p:sp>
      <p:pic>
        <p:nvPicPr>
          <p:cNvPr id="66563" name="Picture 10" descr="ft5000 panel"/>
          <p:cNvPicPr>
            <a:picLocks noChangeAspect="1" noChangeArrowheads="1"/>
          </p:cNvPicPr>
          <p:nvPr/>
        </p:nvPicPr>
        <p:blipFill>
          <a:blip r:embed="rId2"/>
          <a:srcRect/>
          <a:stretch>
            <a:fillRect/>
          </a:stretch>
        </p:blipFill>
        <p:spPr bwMode="auto">
          <a:xfrm>
            <a:off x="2251075" y="4302125"/>
            <a:ext cx="6892925" cy="2555875"/>
          </a:xfrm>
          <a:prstGeom prst="rect">
            <a:avLst/>
          </a:prstGeom>
          <a:noFill/>
          <a:ln w="9525">
            <a:noFill/>
            <a:miter lim="800000"/>
            <a:headEnd/>
            <a:tailEnd/>
          </a:ln>
        </p:spPr>
      </p:pic>
      <p:pic>
        <p:nvPicPr>
          <p:cNvPr id="66564" name="Picture 11" descr="FT5000 station"/>
          <p:cNvPicPr>
            <a:picLocks noChangeAspect="1" noChangeArrowheads="1"/>
          </p:cNvPicPr>
          <p:nvPr/>
        </p:nvPicPr>
        <p:blipFill>
          <a:blip r:embed="rId3"/>
          <a:srcRect/>
          <a:stretch>
            <a:fillRect/>
          </a:stretch>
        </p:blipFill>
        <p:spPr bwMode="auto">
          <a:xfrm>
            <a:off x="4122738" y="0"/>
            <a:ext cx="5021262" cy="4156075"/>
          </a:xfrm>
          <a:prstGeom prst="rect">
            <a:avLst/>
          </a:prstGeom>
          <a:noFill/>
          <a:ln w="9525">
            <a:noFill/>
            <a:miter lim="800000"/>
            <a:headEnd/>
            <a:tailEnd/>
          </a:ln>
        </p:spPr>
      </p:pic>
      <p:sp>
        <p:nvSpPr>
          <p:cNvPr id="66565" name="Text Box 15"/>
          <p:cNvSpPr txBox="1">
            <a:spLocks noChangeArrowheads="1"/>
          </p:cNvSpPr>
          <p:nvPr/>
        </p:nvSpPr>
        <p:spPr bwMode="auto">
          <a:xfrm>
            <a:off x="685800" y="5715000"/>
            <a:ext cx="1366838" cy="304800"/>
          </a:xfrm>
          <a:prstGeom prst="rect">
            <a:avLst/>
          </a:prstGeom>
          <a:noFill/>
          <a:ln w="9525">
            <a:noFill/>
            <a:miter lim="800000"/>
            <a:headEnd/>
            <a:tailEnd/>
          </a:ln>
        </p:spPr>
        <p:txBody>
          <a:bodyPr wrap="none">
            <a:spAutoFit/>
          </a:bodyPr>
          <a:lstStyle/>
          <a:p>
            <a:r>
              <a:rPr lang="en-US"/>
              <a:t>Volume control</a:t>
            </a:r>
          </a:p>
        </p:txBody>
      </p:sp>
      <p:sp>
        <p:nvSpPr>
          <p:cNvPr id="66566" name="Text Box 16"/>
          <p:cNvSpPr txBox="1">
            <a:spLocks noChangeArrowheads="1"/>
          </p:cNvSpPr>
          <p:nvPr/>
        </p:nvSpPr>
        <p:spPr bwMode="auto">
          <a:xfrm>
            <a:off x="533400" y="5029200"/>
            <a:ext cx="1533525" cy="304800"/>
          </a:xfrm>
          <a:prstGeom prst="rect">
            <a:avLst/>
          </a:prstGeom>
          <a:noFill/>
          <a:ln w="9525">
            <a:noFill/>
            <a:miter lim="800000"/>
            <a:headEnd/>
            <a:tailEnd/>
          </a:ln>
        </p:spPr>
        <p:txBody>
          <a:bodyPr wrap="none">
            <a:spAutoFit/>
          </a:bodyPr>
          <a:lstStyle/>
          <a:p>
            <a:r>
              <a:rPr lang="en-US"/>
              <a:t>Frequency select</a:t>
            </a:r>
          </a:p>
        </p:txBody>
      </p:sp>
      <p:sp>
        <p:nvSpPr>
          <p:cNvPr id="66567" name="Text Box 17"/>
          <p:cNvSpPr txBox="1">
            <a:spLocks noChangeArrowheads="1"/>
          </p:cNvSpPr>
          <p:nvPr/>
        </p:nvSpPr>
        <p:spPr bwMode="auto">
          <a:xfrm>
            <a:off x="2895600" y="3733800"/>
            <a:ext cx="1111250" cy="304800"/>
          </a:xfrm>
          <a:prstGeom prst="rect">
            <a:avLst/>
          </a:prstGeom>
          <a:noFill/>
          <a:ln w="9525">
            <a:noFill/>
            <a:miter lim="800000"/>
            <a:headEnd/>
            <a:tailEnd/>
          </a:ln>
        </p:spPr>
        <p:txBody>
          <a:bodyPr wrap="none">
            <a:spAutoFit/>
          </a:bodyPr>
          <a:lstStyle/>
          <a:p>
            <a:r>
              <a:rPr lang="en-US"/>
              <a:t>Band select</a:t>
            </a:r>
          </a:p>
        </p:txBody>
      </p:sp>
      <p:sp>
        <p:nvSpPr>
          <p:cNvPr id="66568" name="Text Box 18"/>
          <p:cNvSpPr txBox="1">
            <a:spLocks noChangeArrowheads="1"/>
          </p:cNvSpPr>
          <p:nvPr/>
        </p:nvSpPr>
        <p:spPr bwMode="auto">
          <a:xfrm>
            <a:off x="1219200" y="3124200"/>
            <a:ext cx="1249363" cy="304800"/>
          </a:xfrm>
          <a:prstGeom prst="rect">
            <a:avLst/>
          </a:prstGeom>
          <a:noFill/>
          <a:ln w="9525">
            <a:noFill/>
            <a:miter lim="800000"/>
            <a:headEnd/>
            <a:tailEnd/>
          </a:ln>
        </p:spPr>
        <p:txBody>
          <a:bodyPr wrap="none">
            <a:spAutoFit/>
          </a:bodyPr>
          <a:lstStyle/>
          <a:p>
            <a:r>
              <a:rPr lang="en-US"/>
              <a:t>On/Off switch</a:t>
            </a:r>
          </a:p>
        </p:txBody>
      </p:sp>
      <p:sp>
        <p:nvSpPr>
          <p:cNvPr id="66569" name="Text Box 19"/>
          <p:cNvSpPr txBox="1">
            <a:spLocks noChangeArrowheads="1"/>
          </p:cNvSpPr>
          <p:nvPr/>
        </p:nvSpPr>
        <p:spPr bwMode="auto">
          <a:xfrm>
            <a:off x="533400" y="6172200"/>
            <a:ext cx="1435100" cy="304800"/>
          </a:xfrm>
          <a:prstGeom prst="rect">
            <a:avLst/>
          </a:prstGeom>
          <a:noFill/>
          <a:ln w="9525">
            <a:noFill/>
            <a:miter lim="800000"/>
            <a:headEnd/>
            <a:tailEnd/>
          </a:ln>
        </p:spPr>
        <p:txBody>
          <a:bodyPr wrap="none">
            <a:spAutoFit/>
          </a:bodyPr>
          <a:lstStyle/>
          <a:p>
            <a:r>
              <a:rPr lang="en-US"/>
              <a:t>RF gain  control</a:t>
            </a:r>
          </a:p>
        </p:txBody>
      </p:sp>
      <p:sp>
        <p:nvSpPr>
          <p:cNvPr id="66570" name="Text Box 20"/>
          <p:cNvSpPr txBox="1">
            <a:spLocks noChangeArrowheads="1"/>
          </p:cNvSpPr>
          <p:nvPr/>
        </p:nvSpPr>
        <p:spPr bwMode="auto">
          <a:xfrm>
            <a:off x="1143000" y="3810000"/>
            <a:ext cx="1001713" cy="304800"/>
          </a:xfrm>
          <a:prstGeom prst="rect">
            <a:avLst/>
          </a:prstGeom>
          <a:noFill/>
          <a:ln w="9525">
            <a:noFill/>
            <a:miter lim="800000"/>
            <a:headEnd/>
            <a:tailEnd/>
          </a:ln>
        </p:spPr>
        <p:txBody>
          <a:bodyPr wrap="none">
            <a:spAutoFit/>
          </a:bodyPr>
          <a:lstStyle/>
          <a:p>
            <a:r>
              <a:rPr lang="en-US"/>
              <a:t>Attenuator</a:t>
            </a:r>
          </a:p>
        </p:txBody>
      </p:sp>
      <p:sp>
        <p:nvSpPr>
          <p:cNvPr id="66571" name="Text Box 21"/>
          <p:cNvSpPr txBox="1">
            <a:spLocks noChangeArrowheads="1"/>
          </p:cNvSpPr>
          <p:nvPr/>
        </p:nvSpPr>
        <p:spPr bwMode="auto">
          <a:xfrm>
            <a:off x="3200400" y="3200400"/>
            <a:ext cx="666750" cy="304800"/>
          </a:xfrm>
          <a:prstGeom prst="rect">
            <a:avLst/>
          </a:prstGeom>
          <a:noFill/>
          <a:ln w="9525">
            <a:noFill/>
            <a:miter lim="800000"/>
            <a:headEnd/>
            <a:tailEnd/>
          </a:ln>
        </p:spPr>
        <p:txBody>
          <a:bodyPr wrap="none">
            <a:spAutoFit/>
          </a:bodyPr>
          <a:lstStyle/>
          <a:p>
            <a:r>
              <a:rPr lang="en-US"/>
              <a:t>Filters</a:t>
            </a:r>
          </a:p>
        </p:txBody>
      </p:sp>
      <p:sp>
        <p:nvSpPr>
          <p:cNvPr id="66572" name="Line 22"/>
          <p:cNvSpPr>
            <a:spLocks noChangeShapeType="1"/>
          </p:cNvSpPr>
          <p:nvPr/>
        </p:nvSpPr>
        <p:spPr bwMode="auto">
          <a:xfrm>
            <a:off x="2057400" y="3352800"/>
            <a:ext cx="533400" cy="1066800"/>
          </a:xfrm>
          <a:prstGeom prst="line">
            <a:avLst/>
          </a:prstGeom>
          <a:noFill/>
          <a:ln w="57150">
            <a:solidFill>
              <a:srgbClr val="CC0000"/>
            </a:solidFill>
            <a:round/>
            <a:headEnd/>
            <a:tailEnd type="triangle" w="med" len="med"/>
          </a:ln>
        </p:spPr>
        <p:txBody>
          <a:bodyPr/>
          <a:lstStyle/>
          <a:p>
            <a:endParaRPr lang="en-US"/>
          </a:p>
        </p:txBody>
      </p:sp>
      <p:sp>
        <p:nvSpPr>
          <p:cNvPr id="66573" name="Line 23"/>
          <p:cNvSpPr>
            <a:spLocks noChangeShapeType="1"/>
          </p:cNvSpPr>
          <p:nvPr/>
        </p:nvSpPr>
        <p:spPr bwMode="auto">
          <a:xfrm>
            <a:off x="3886200" y="3276600"/>
            <a:ext cx="3962400" cy="1981200"/>
          </a:xfrm>
          <a:prstGeom prst="line">
            <a:avLst/>
          </a:prstGeom>
          <a:noFill/>
          <a:ln w="57150">
            <a:solidFill>
              <a:srgbClr val="CC0000"/>
            </a:solidFill>
            <a:round/>
            <a:headEnd/>
            <a:tailEnd type="triangle" w="med" len="med"/>
          </a:ln>
        </p:spPr>
        <p:txBody>
          <a:bodyPr/>
          <a:lstStyle/>
          <a:p>
            <a:endParaRPr lang="en-US"/>
          </a:p>
        </p:txBody>
      </p:sp>
      <p:sp>
        <p:nvSpPr>
          <p:cNvPr id="66574" name="Line 24"/>
          <p:cNvSpPr>
            <a:spLocks noChangeShapeType="1"/>
          </p:cNvSpPr>
          <p:nvPr/>
        </p:nvSpPr>
        <p:spPr bwMode="auto">
          <a:xfrm>
            <a:off x="3810000" y="3962400"/>
            <a:ext cx="2286000" cy="1600200"/>
          </a:xfrm>
          <a:prstGeom prst="line">
            <a:avLst/>
          </a:prstGeom>
          <a:noFill/>
          <a:ln w="57150">
            <a:solidFill>
              <a:srgbClr val="CC0000"/>
            </a:solidFill>
            <a:round/>
            <a:headEnd/>
            <a:tailEnd type="triangle" w="med" len="med"/>
          </a:ln>
        </p:spPr>
        <p:txBody>
          <a:bodyPr/>
          <a:lstStyle/>
          <a:p>
            <a:endParaRPr lang="en-US"/>
          </a:p>
        </p:txBody>
      </p:sp>
      <p:sp>
        <p:nvSpPr>
          <p:cNvPr id="66575" name="Line 25"/>
          <p:cNvSpPr>
            <a:spLocks noChangeShapeType="1"/>
          </p:cNvSpPr>
          <p:nvPr/>
        </p:nvSpPr>
        <p:spPr bwMode="auto">
          <a:xfrm>
            <a:off x="1981200" y="5105400"/>
            <a:ext cx="2209800" cy="685800"/>
          </a:xfrm>
          <a:prstGeom prst="line">
            <a:avLst/>
          </a:prstGeom>
          <a:noFill/>
          <a:ln w="57150">
            <a:solidFill>
              <a:srgbClr val="CC0000"/>
            </a:solidFill>
            <a:round/>
            <a:headEnd/>
            <a:tailEnd type="triangle" w="med" len="med"/>
          </a:ln>
        </p:spPr>
        <p:txBody>
          <a:bodyPr/>
          <a:lstStyle/>
          <a:p>
            <a:endParaRPr lang="en-US"/>
          </a:p>
        </p:txBody>
      </p:sp>
      <p:sp>
        <p:nvSpPr>
          <p:cNvPr id="66576" name="Line 26"/>
          <p:cNvSpPr>
            <a:spLocks noChangeShapeType="1"/>
          </p:cNvSpPr>
          <p:nvPr/>
        </p:nvSpPr>
        <p:spPr bwMode="auto">
          <a:xfrm>
            <a:off x="1981200" y="5943600"/>
            <a:ext cx="1143000" cy="0"/>
          </a:xfrm>
          <a:prstGeom prst="line">
            <a:avLst/>
          </a:prstGeom>
          <a:noFill/>
          <a:ln w="57150">
            <a:solidFill>
              <a:srgbClr val="CC0000"/>
            </a:solidFill>
            <a:round/>
            <a:headEnd/>
            <a:tailEnd type="triangle" w="med" len="med"/>
          </a:ln>
        </p:spPr>
        <p:txBody>
          <a:bodyPr/>
          <a:lstStyle/>
          <a:p>
            <a:endParaRPr lang="en-US"/>
          </a:p>
        </p:txBody>
      </p:sp>
      <p:sp>
        <p:nvSpPr>
          <p:cNvPr id="66577" name="Line 27"/>
          <p:cNvSpPr>
            <a:spLocks noChangeShapeType="1"/>
          </p:cNvSpPr>
          <p:nvPr/>
        </p:nvSpPr>
        <p:spPr bwMode="auto">
          <a:xfrm flipV="1">
            <a:off x="1905000" y="6096000"/>
            <a:ext cx="1371600" cy="304800"/>
          </a:xfrm>
          <a:prstGeom prst="line">
            <a:avLst/>
          </a:prstGeom>
          <a:noFill/>
          <a:ln w="57150">
            <a:solidFill>
              <a:srgbClr val="CC0000"/>
            </a:solidFill>
            <a:round/>
            <a:headEnd/>
            <a:tailEnd type="triangle" w="med" len="med"/>
          </a:ln>
        </p:spPr>
        <p:txBody>
          <a:bodyPr/>
          <a:lstStyle/>
          <a:p>
            <a:endParaRPr lang="en-US"/>
          </a:p>
        </p:txBody>
      </p:sp>
      <p:sp>
        <p:nvSpPr>
          <p:cNvPr id="66578" name="Line 28"/>
          <p:cNvSpPr>
            <a:spLocks noChangeShapeType="1"/>
          </p:cNvSpPr>
          <p:nvPr/>
        </p:nvSpPr>
        <p:spPr bwMode="auto">
          <a:xfrm>
            <a:off x="1905000" y="4114800"/>
            <a:ext cx="1371600" cy="1143000"/>
          </a:xfrm>
          <a:prstGeom prst="line">
            <a:avLst/>
          </a:prstGeom>
          <a:noFill/>
          <a:ln w="57150">
            <a:solidFill>
              <a:srgbClr val="CC0000"/>
            </a:solidFill>
            <a:round/>
            <a:headEnd/>
            <a:tailEnd type="triangle" w="med" len="med"/>
          </a:ln>
        </p:spPr>
        <p:txBody>
          <a:bodyPr/>
          <a:lstStyle/>
          <a:p>
            <a:endParaRPr lang="en-US"/>
          </a:p>
        </p:txBody>
      </p:sp>
      <p:sp>
        <p:nvSpPr>
          <p:cNvPr id="66579" name="Text Box 29"/>
          <p:cNvSpPr txBox="1">
            <a:spLocks noChangeArrowheads="1"/>
          </p:cNvSpPr>
          <p:nvPr/>
        </p:nvSpPr>
        <p:spPr bwMode="auto">
          <a:xfrm>
            <a:off x="3048000" y="2590800"/>
            <a:ext cx="1152525" cy="304800"/>
          </a:xfrm>
          <a:prstGeom prst="rect">
            <a:avLst/>
          </a:prstGeom>
          <a:noFill/>
          <a:ln w="9525">
            <a:noFill/>
            <a:miter lim="800000"/>
            <a:headEnd/>
            <a:tailEnd/>
          </a:ln>
        </p:spPr>
        <p:txBody>
          <a:bodyPr wrap="none">
            <a:spAutoFit/>
          </a:bodyPr>
          <a:lstStyle/>
          <a:p>
            <a:r>
              <a:rPr lang="en-US"/>
              <a:t>SWR Check</a:t>
            </a:r>
          </a:p>
        </p:txBody>
      </p:sp>
      <p:sp>
        <p:nvSpPr>
          <p:cNvPr id="66580" name="Line 30"/>
          <p:cNvSpPr>
            <a:spLocks noChangeShapeType="1"/>
          </p:cNvSpPr>
          <p:nvPr/>
        </p:nvSpPr>
        <p:spPr bwMode="auto">
          <a:xfrm flipV="1">
            <a:off x="3962400" y="990600"/>
            <a:ext cx="3352800" cy="1600200"/>
          </a:xfrm>
          <a:prstGeom prst="line">
            <a:avLst/>
          </a:prstGeom>
          <a:noFill/>
          <a:ln w="57150">
            <a:solidFill>
              <a:srgbClr val="CC0000"/>
            </a:solidFill>
            <a:round/>
            <a:headEnd/>
            <a:tailEnd type="triangle" w="med" len="med"/>
          </a:ln>
        </p:spPr>
        <p:txBody>
          <a:bodyPr/>
          <a:lstStyle/>
          <a:p>
            <a:endParaRPr lang="en-US"/>
          </a:p>
        </p:txBody>
      </p:sp>
      <p:sp>
        <p:nvSpPr>
          <p:cNvPr id="66581" name="Text Box 31"/>
          <p:cNvSpPr txBox="1">
            <a:spLocks noChangeArrowheads="1"/>
          </p:cNvSpPr>
          <p:nvPr/>
        </p:nvSpPr>
        <p:spPr bwMode="auto">
          <a:xfrm>
            <a:off x="2667000" y="2895600"/>
            <a:ext cx="1355725" cy="304800"/>
          </a:xfrm>
          <a:prstGeom prst="rect">
            <a:avLst/>
          </a:prstGeom>
          <a:noFill/>
          <a:ln w="9525">
            <a:noFill/>
            <a:miter lim="800000"/>
            <a:headEnd/>
            <a:tailEnd/>
          </a:ln>
        </p:spPr>
        <p:txBody>
          <a:bodyPr wrap="none">
            <a:spAutoFit/>
          </a:bodyPr>
          <a:lstStyle/>
          <a:p>
            <a:r>
              <a:rPr lang="en-US"/>
              <a:t>Antenna Tuner</a:t>
            </a:r>
          </a:p>
        </p:txBody>
      </p:sp>
      <p:sp>
        <p:nvSpPr>
          <p:cNvPr id="66582" name="Line 32"/>
          <p:cNvSpPr>
            <a:spLocks noChangeShapeType="1"/>
          </p:cNvSpPr>
          <p:nvPr/>
        </p:nvSpPr>
        <p:spPr bwMode="auto">
          <a:xfrm>
            <a:off x="3962400" y="3048000"/>
            <a:ext cx="3962400" cy="1600200"/>
          </a:xfrm>
          <a:prstGeom prst="line">
            <a:avLst/>
          </a:prstGeom>
          <a:noFill/>
          <a:ln w="57150">
            <a:solidFill>
              <a:srgbClr val="CC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5"/>
          <p:cNvPicPr>
            <a:picLocks noChangeAspect="1" noChangeArrowheads="1"/>
          </p:cNvPicPr>
          <p:nvPr/>
        </p:nvPicPr>
        <p:blipFill>
          <a:blip r:embed="rId2"/>
          <a:srcRect/>
          <a:stretch>
            <a:fillRect/>
          </a:stretch>
        </p:blipFill>
        <p:spPr bwMode="auto">
          <a:xfrm>
            <a:off x="3014663" y="3733800"/>
            <a:ext cx="6129337" cy="2560638"/>
          </a:xfrm>
          <a:prstGeom prst="rect">
            <a:avLst/>
          </a:prstGeom>
          <a:noFill/>
          <a:ln w="9525">
            <a:noFill/>
            <a:miter lim="800000"/>
            <a:headEnd/>
            <a:tailEnd/>
          </a:ln>
        </p:spPr>
      </p:pic>
      <p:sp>
        <p:nvSpPr>
          <p:cNvPr id="67586" name="Rectangle 2"/>
          <p:cNvSpPr>
            <a:spLocks noGrp="1" noChangeArrowheads="1"/>
          </p:cNvSpPr>
          <p:nvPr>
            <p:ph type="title" idx="4294967295"/>
          </p:nvPr>
        </p:nvSpPr>
        <p:spPr>
          <a:xfrm>
            <a:off x="838200" y="76200"/>
            <a:ext cx="3200400" cy="609600"/>
          </a:xfrm>
        </p:spPr>
        <p:txBody>
          <a:bodyPr/>
          <a:lstStyle/>
          <a:p>
            <a:r>
              <a:rPr lang="en-US" smtClean="0"/>
              <a:t>ICOM 7300</a:t>
            </a:r>
          </a:p>
        </p:txBody>
      </p:sp>
      <p:sp>
        <p:nvSpPr>
          <p:cNvPr id="67587" name="Rectangle 3"/>
          <p:cNvSpPr>
            <a:spLocks noGrp="1" noChangeArrowheads="1"/>
          </p:cNvSpPr>
          <p:nvPr>
            <p:ph type="body" idx="4294967295"/>
          </p:nvPr>
        </p:nvSpPr>
        <p:spPr>
          <a:xfrm>
            <a:off x="228600" y="838200"/>
            <a:ext cx="4495800" cy="2133600"/>
          </a:xfrm>
        </p:spPr>
        <p:txBody>
          <a:bodyPr/>
          <a:lstStyle/>
          <a:p>
            <a:r>
              <a:rPr lang="en-US" sz="1800" smtClean="0"/>
              <a:t>Combination of button and menu plus touch screen with soft buttons</a:t>
            </a:r>
          </a:p>
          <a:p>
            <a:r>
              <a:rPr lang="en-US" sz="1800" smtClean="0"/>
              <a:t>Pan adaptor and waterfall display shows where signals are</a:t>
            </a:r>
          </a:p>
          <a:p>
            <a:endParaRPr lang="en-US" sz="1800" smtClean="0"/>
          </a:p>
        </p:txBody>
      </p:sp>
      <p:sp>
        <p:nvSpPr>
          <p:cNvPr id="67588" name="Text Box 6"/>
          <p:cNvSpPr txBox="1">
            <a:spLocks noChangeArrowheads="1"/>
          </p:cNvSpPr>
          <p:nvPr/>
        </p:nvSpPr>
        <p:spPr bwMode="auto">
          <a:xfrm>
            <a:off x="685800" y="5715000"/>
            <a:ext cx="1366838" cy="304800"/>
          </a:xfrm>
          <a:prstGeom prst="rect">
            <a:avLst/>
          </a:prstGeom>
          <a:noFill/>
          <a:ln w="9525">
            <a:noFill/>
            <a:miter lim="800000"/>
            <a:headEnd/>
            <a:tailEnd/>
          </a:ln>
        </p:spPr>
        <p:txBody>
          <a:bodyPr wrap="none">
            <a:spAutoFit/>
          </a:bodyPr>
          <a:lstStyle/>
          <a:p>
            <a:r>
              <a:rPr lang="en-US"/>
              <a:t>Volume control</a:t>
            </a:r>
          </a:p>
        </p:txBody>
      </p:sp>
      <p:sp>
        <p:nvSpPr>
          <p:cNvPr id="67589" name="Text Box 7"/>
          <p:cNvSpPr txBox="1">
            <a:spLocks noChangeArrowheads="1"/>
          </p:cNvSpPr>
          <p:nvPr/>
        </p:nvSpPr>
        <p:spPr bwMode="auto">
          <a:xfrm>
            <a:off x="7239000" y="3505200"/>
            <a:ext cx="1533525" cy="304800"/>
          </a:xfrm>
          <a:prstGeom prst="rect">
            <a:avLst/>
          </a:prstGeom>
          <a:noFill/>
          <a:ln w="9525">
            <a:noFill/>
            <a:miter lim="800000"/>
            <a:headEnd/>
            <a:tailEnd/>
          </a:ln>
        </p:spPr>
        <p:txBody>
          <a:bodyPr wrap="none">
            <a:spAutoFit/>
          </a:bodyPr>
          <a:lstStyle/>
          <a:p>
            <a:r>
              <a:rPr lang="en-US"/>
              <a:t>Frequency select</a:t>
            </a:r>
          </a:p>
        </p:txBody>
      </p:sp>
      <p:sp>
        <p:nvSpPr>
          <p:cNvPr id="67590" name="Text Box 8"/>
          <p:cNvSpPr txBox="1">
            <a:spLocks noChangeArrowheads="1"/>
          </p:cNvSpPr>
          <p:nvPr/>
        </p:nvSpPr>
        <p:spPr bwMode="auto">
          <a:xfrm>
            <a:off x="5029200" y="3124200"/>
            <a:ext cx="1198563" cy="517525"/>
          </a:xfrm>
          <a:prstGeom prst="rect">
            <a:avLst/>
          </a:prstGeom>
          <a:noFill/>
          <a:ln w="9525">
            <a:noFill/>
            <a:miter lim="800000"/>
            <a:headEnd/>
            <a:tailEnd/>
          </a:ln>
        </p:spPr>
        <p:txBody>
          <a:bodyPr wrap="none">
            <a:spAutoFit/>
          </a:bodyPr>
          <a:lstStyle/>
          <a:p>
            <a:r>
              <a:rPr lang="en-US"/>
              <a:t>Band select</a:t>
            </a:r>
            <a:br>
              <a:rPr lang="en-US"/>
            </a:br>
            <a:r>
              <a:rPr lang="en-US"/>
              <a:t>touch screen</a:t>
            </a:r>
          </a:p>
        </p:txBody>
      </p:sp>
      <p:sp>
        <p:nvSpPr>
          <p:cNvPr id="67591" name="Text Box 9"/>
          <p:cNvSpPr txBox="1">
            <a:spLocks noChangeArrowheads="1"/>
          </p:cNvSpPr>
          <p:nvPr/>
        </p:nvSpPr>
        <p:spPr bwMode="auto">
          <a:xfrm>
            <a:off x="1219200" y="3124200"/>
            <a:ext cx="1249363" cy="304800"/>
          </a:xfrm>
          <a:prstGeom prst="rect">
            <a:avLst/>
          </a:prstGeom>
          <a:noFill/>
          <a:ln w="9525">
            <a:noFill/>
            <a:miter lim="800000"/>
            <a:headEnd/>
            <a:tailEnd/>
          </a:ln>
        </p:spPr>
        <p:txBody>
          <a:bodyPr wrap="none">
            <a:spAutoFit/>
          </a:bodyPr>
          <a:lstStyle/>
          <a:p>
            <a:r>
              <a:rPr lang="en-US"/>
              <a:t>On/Off switch</a:t>
            </a:r>
          </a:p>
        </p:txBody>
      </p:sp>
      <p:sp>
        <p:nvSpPr>
          <p:cNvPr id="67592" name="Text Box 10"/>
          <p:cNvSpPr txBox="1">
            <a:spLocks noChangeArrowheads="1"/>
          </p:cNvSpPr>
          <p:nvPr/>
        </p:nvSpPr>
        <p:spPr bwMode="auto">
          <a:xfrm>
            <a:off x="533400" y="6172200"/>
            <a:ext cx="1435100" cy="304800"/>
          </a:xfrm>
          <a:prstGeom prst="rect">
            <a:avLst/>
          </a:prstGeom>
          <a:noFill/>
          <a:ln w="9525">
            <a:noFill/>
            <a:miter lim="800000"/>
            <a:headEnd/>
            <a:tailEnd/>
          </a:ln>
        </p:spPr>
        <p:txBody>
          <a:bodyPr wrap="none">
            <a:spAutoFit/>
          </a:bodyPr>
          <a:lstStyle/>
          <a:p>
            <a:r>
              <a:rPr lang="en-US"/>
              <a:t>RF gain  control</a:t>
            </a:r>
          </a:p>
        </p:txBody>
      </p:sp>
      <p:sp>
        <p:nvSpPr>
          <p:cNvPr id="67593" name="Text Box 11"/>
          <p:cNvSpPr txBox="1">
            <a:spLocks noChangeArrowheads="1"/>
          </p:cNvSpPr>
          <p:nvPr/>
        </p:nvSpPr>
        <p:spPr bwMode="auto">
          <a:xfrm>
            <a:off x="609600" y="4648200"/>
            <a:ext cx="1219200" cy="517525"/>
          </a:xfrm>
          <a:prstGeom prst="rect">
            <a:avLst/>
          </a:prstGeom>
          <a:noFill/>
          <a:ln w="9525">
            <a:noFill/>
            <a:miter lim="800000"/>
            <a:headEnd/>
            <a:tailEnd/>
          </a:ln>
        </p:spPr>
        <p:txBody>
          <a:bodyPr>
            <a:spAutoFit/>
          </a:bodyPr>
          <a:lstStyle/>
          <a:p>
            <a:r>
              <a:rPr lang="en-US"/>
              <a:t>Preamp &amp; Attenuator</a:t>
            </a:r>
          </a:p>
        </p:txBody>
      </p:sp>
      <p:sp>
        <p:nvSpPr>
          <p:cNvPr id="67594" name="Text Box 12"/>
          <p:cNvSpPr txBox="1">
            <a:spLocks noChangeArrowheads="1"/>
          </p:cNvSpPr>
          <p:nvPr/>
        </p:nvSpPr>
        <p:spPr bwMode="auto">
          <a:xfrm>
            <a:off x="3200400" y="3200400"/>
            <a:ext cx="666750" cy="304800"/>
          </a:xfrm>
          <a:prstGeom prst="rect">
            <a:avLst/>
          </a:prstGeom>
          <a:noFill/>
          <a:ln w="9525">
            <a:noFill/>
            <a:miter lim="800000"/>
            <a:headEnd/>
            <a:tailEnd/>
          </a:ln>
        </p:spPr>
        <p:txBody>
          <a:bodyPr wrap="none">
            <a:spAutoFit/>
          </a:bodyPr>
          <a:lstStyle/>
          <a:p>
            <a:r>
              <a:rPr lang="en-US"/>
              <a:t>Filters</a:t>
            </a:r>
          </a:p>
        </p:txBody>
      </p:sp>
      <p:sp>
        <p:nvSpPr>
          <p:cNvPr id="67595" name="Line 13"/>
          <p:cNvSpPr>
            <a:spLocks noChangeShapeType="1"/>
          </p:cNvSpPr>
          <p:nvPr/>
        </p:nvSpPr>
        <p:spPr bwMode="auto">
          <a:xfrm>
            <a:off x="2057400" y="3352800"/>
            <a:ext cx="1295400" cy="838200"/>
          </a:xfrm>
          <a:prstGeom prst="line">
            <a:avLst/>
          </a:prstGeom>
          <a:noFill/>
          <a:ln w="57150">
            <a:solidFill>
              <a:srgbClr val="CC0000"/>
            </a:solidFill>
            <a:round/>
            <a:headEnd/>
            <a:tailEnd type="triangle" w="med" len="med"/>
          </a:ln>
        </p:spPr>
        <p:txBody>
          <a:bodyPr/>
          <a:lstStyle/>
          <a:p>
            <a:endParaRPr lang="en-US"/>
          </a:p>
        </p:txBody>
      </p:sp>
      <p:sp>
        <p:nvSpPr>
          <p:cNvPr id="67596" name="Line 15"/>
          <p:cNvSpPr>
            <a:spLocks noChangeShapeType="1"/>
          </p:cNvSpPr>
          <p:nvPr/>
        </p:nvSpPr>
        <p:spPr bwMode="auto">
          <a:xfrm>
            <a:off x="5334000" y="3581400"/>
            <a:ext cx="304800" cy="914400"/>
          </a:xfrm>
          <a:prstGeom prst="line">
            <a:avLst/>
          </a:prstGeom>
          <a:noFill/>
          <a:ln w="57150">
            <a:solidFill>
              <a:srgbClr val="CC0000"/>
            </a:solidFill>
            <a:round/>
            <a:headEnd/>
            <a:tailEnd type="triangle" w="med" len="med"/>
          </a:ln>
        </p:spPr>
        <p:txBody>
          <a:bodyPr/>
          <a:lstStyle/>
          <a:p>
            <a:endParaRPr lang="en-US"/>
          </a:p>
        </p:txBody>
      </p:sp>
      <p:sp>
        <p:nvSpPr>
          <p:cNvPr id="67597" name="Line 16"/>
          <p:cNvSpPr>
            <a:spLocks noChangeShapeType="1"/>
          </p:cNvSpPr>
          <p:nvPr/>
        </p:nvSpPr>
        <p:spPr bwMode="auto">
          <a:xfrm>
            <a:off x="8001000" y="3733800"/>
            <a:ext cx="304800" cy="1295400"/>
          </a:xfrm>
          <a:prstGeom prst="line">
            <a:avLst/>
          </a:prstGeom>
          <a:noFill/>
          <a:ln w="57150">
            <a:solidFill>
              <a:srgbClr val="CC0000"/>
            </a:solidFill>
            <a:round/>
            <a:headEnd/>
            <a:tailEnd type="triangle" w="med" len="med"/>
          </a:ln>
        </p:spPr>
        <p:txBody>
          <a:bodyPr/>
          <a:lstStyle/>
          <a:p>
            <a:endParaRPr lang="en-US"/>
          </a:p>
        </p:txBody>
      </p:sp>
      <p:sp>
        <p:nvSpPr>
          <p:cNvPr id="67598" name="Line 17"/>
          <p:cNvSpPr>
            <a:spLocks noChangeShapeType="1"/>
          </p:cNvSpPr>
          <p:nvPr/>
        </p:nvSpPr>
        <p:spPr bwMode="auto">
          <a:xfrm flipV="1">
            <a:off x="2133600" y="5562600"/>
            <a:ext cx="1905000" cy="304800"/>
          </a:xfrm>
          <a:prstGeom prst="line">
            <a:avLst/>
          </a:prstGeom>
          <a:noFill/>
          <a:ln w="57150">
            <a:solidFill>
              <a:srgbClr val="CC0000"/>
            </a:solidFill>
            <a:round/>
            <a:headEnd/>
            <a:tailEnd type="triangle" w="med" len="med"/>
          </a:ln>
        </p:spPr>
        <p:txBody>
          <a:bodyPr/>
          <a:lstStyle/>
          <a:p>
            <a:endParaRPr lang="en-US"/>
          </a:p>
        </p:txBody>
      </p:sp>
      <p:sp>
        <p:nvSpPr>
          <p:cNvPr id="67599" name="Line 18"/>
          <p:cNvSpPr>
            <a:spLocks noChangeShapeType="1"/>
          </p:cNvSpPr>
          <p:nvPr/>
        </p:nvSpPr>
        <p:spPr bwMode="auto">
          <a:xfrm flipV="1">
            <a:off x="1905000" y="5791200"/>
            <a:ext cx="2133600" cy="609600"/>
          </a:xfrm>
          <a:prstGeom prst="line">
            <a:avLst/>
          </a:prstGeom>
          <a:noFill/>
          <a:ln w="57150">
            <a:solidFill>
              <a:srgbClr val="CC0000"/>
            </a:solidFill>
            <a:round/>
            <a:headEnd/>
            <a:tailEnd type="triangle" w="med" len="med"/>
          </a:ln>
        </p:spPr>
        <p:txBody>
          <a:bodyPr/>
          <a:lstStyle/>
          <a:p>
            <a:endParaRPr lang="en-US"/>
          </a:p>
        </p:txBody>
      </p:sp>
      <p:sp>
        <p:nvSpPr>
          <p:cNvPr id="67600" name="Line 19"/>
          <p:cNvSpPr>
            <a:spLocks noChangeShapeType="1"/>
          </p:cNvSpPr>
          <p:nvPr/>
        </p:nvSpPr>
        <p:spPr bwMode="auto">
          <a:xfrm flipV="1">
            <a:off x="1752600" y="4876800"/>
            <a:ext cx="2057400" cy="228600"/>
          </a:xfrm>
          <a:prstGeom prst="line">
            <a:avLst/>
          </a:prstGeom>
          <a:noFill/>
          <a:ln w="57150">
            <a:solidFill>
              <a:srgbClr val="CC0000"/>
            </a:solidFill>
            <a:round/>
            <a:headEnd/>
            <a:tailEnd type="triangle" w="med" len="med"/>
          </a:ln>
        </p:spPr>
        <p:txBody>
          <a:bodyPr/>
          <a:lstStyle/>
          <a:p>
            <a:endParaRPr lang="en-US"/>
          </a:p>
        </p:txBody>
      </p:sp>
      <p:sp>
        <p:nvSpPr>
          <p:cNvPr id="67601" name="Text Box 20"/>
          <p:cNvSpPr txBox="1">
            <a:spLocks noChangeArrowheads="1"/>
          </p:cNvSpPr>
          <p:nvPr/>
        </p:nvSpPr>
        <p:spPr bwMode="auto">
          <a:xfrm>
            <a:off x="4114800" y="6400800"/>
            <a:ext cx="1962150" cy="457200"/>
          </a:xfrm>
          <a:prstGeom prst="rect">
            <a:avLst/>
          </a:prstGeom>
          <a:noFill/>
          <a:ln w="9525">
            <a:noFill/>
            <a:miter lim="800000"/>
            <a:headEnd/>
            <a:tailEnd/>
          </a:ln>
        </p:spPr>
        <p:txBody>
          <a:bodyPr wrap="none">
            <a:spAutoFit/>
          </a:bodyPr>
          <a:lstStyle/>
          <a:p>
            <a:r>
              <a:rPr lang="en-US"/>
              <a:t>SWR Check</a:t>
            </a:r>
            <a:br>
              <a:rPr lang="en-US"/>
            </a:br>
            <a:r>
              <a:rPr lang="en-US" sz="1000"/>
              <a:t>touch screen select SWR meter</a:t>
            </a:r>
          </a:p>
        </p:txBody>
      </p:sp>
      <p:sp>
        <p:nvSpPr>
          <p:cNvPr id="67602" name="Line 21"/>
          <p:cNvSpPr>
            <a:spLocks noChangeShapeType="1"/>
          </p:cNvSpPr>
          <p:nvPr/>
        </p:nvSpPr>
        <p:spPr bwMode="auto">
          <a:xfrm>
            <a:off x="3733800" y="3505200"/>
            <a:ext cx="381000" cy="838200"/>
          </a:xfrm>
          <a:prstGeom prst="line">
            <a:avLst/>
          </a:prstGeom>
          <a:noFill/>
          <a:ln w="57150">
            <a:solidFill>
              <a:srgbClr val="CC0000"/>
            </a:solidFill>
            <a:round/>
            <a:headEnd/>
            <a:tailEnd type="triangle" w="med" len="med"/>
          </a:ln>
        </p:spPr>
        <p:txBody>
          <a:bodyPr/>
          <a:lstStyle/>
          <a:p>
            <a:endParaRPr lang="en-US"/>
          </a:p>
        </p:txBody>
      </p:sp>
      <p:sp>
        <p:nvSpPr>
          <p:cNvPr id="67603" name="Text Box 22"/>
          <p:cNvSpPr txBox="1">
            <a:spLocks noChangeArrowheads="1"/>
          </p:cNvSpPr>
          <p:nvPr/>
        </p:nvSpPr>
        <p:spPr bwMode="auto">
          <a:xfrm>
            <a:off x="685800" y="3505200"/>
            <a:ext cx="1355725" cy="304800"/>
          </a:xfrm>
          <a:prstGeom prst="rect">
            <a:avLst/>
          </a:prstGeom>
          <a:noFill/>
          <a:ln w="9525">
            <a:noFill/>
            <a:miter lim="800000"/>
            <a:headEnd/>
            <a:tailEnd/>
          </a:ln>
        </p:spPr>
        <p:txBody>
          <a:bodyPr wrap="none">
            <a:spAutoFit/>
          </a:bodyPr>
          <a:lstStyle/>
          <a:p>
            <a:r>
              <a:rPr lang="en-US"/>
              <a:t>Antenna Tuner</a:t>
            </a:r>
          </a:p>
        </p:txBody>
      </p:sp>
      <p:sp>
        <p:nvSpPr>
          <p:cNvPr id="67604" name="Line 23"/>
          <p:cNvSpPr>
            <a:spLocks noChangeShapeType="1"/>
          </p:cNvSpPr>
          <p:nvPr/>
        </p:nvSpPr>
        <p:spPr bwMode="auto">
          <a:xfrm>
            <a:off x="1981200" y="3657600"/>
            <a:ext cx="1295400" cy="1066800"/>
          </a:xfrm>
          <a:prstGeom prst="line">
            <a:avLst/>
          </a:prstGeom>
          <a:noFill/>
          <a:ln w="57150">
            <a:solidFill>
              <a:srgbClr val="CC0000"/>
            </a:solidFill>
            <a:round/>
            <a:headEnd/>
            <a:tailEnd type="triangle" w="med" len="med"/>
          </a:ln>
        </p:spPr>
        <p:txBody>
          <a:bodyPr/>
          <a:lstStyle/>
          <a:p>
            <a:endParaRPr lang="en-US"/>
          </a:p>
        </p:txBody>
      </p:sp>
      <p:sp>
        <p:nvSpPr>
          <p:cNvPr id="67605" name="Line 26"/>
          <p:cNvSpPr>
            <a:spLocks noChangeShapeType="1"/>
          </p:cNvSpPr>
          <p:nvPr/>
        </p:nvSpPr>
        <p:spPr bwMode="auto">
          <a:xfrm flipV="1">
            <a:off x="4495800" y="5334000"/>
            <a:ext cx="533400" cy="1143000"/>
          </a:xfrm>
          <a:prstGeom prst="line">
            <a:avLst/>
          </a:prstGeom>
          <a:noFill/>
          <a:ln w="57150">
            <a:solidFill>
              <a:srgbClr val="CC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4" descr="elecraft kx2 on"/>
          <p:cNvPicPr>
            <a:picLocks noChangeAspect="1" noChangeArrowheads="1"/>
          </p:cNvPicPr>
          <p:nvPr/>
        </p:nvPicPr>
        <p:blipFill>
          <a:blip r:embed="rId2"/>
          <a:srcRect/>
          <a:stretch>
            <a:fillRect/>
          </a:stretch>
        </p:blipFill>
        <p:spPr bwMode="auto">
          <a:xfrm>
            <a:off x="3659188" y="3357563"/>
            <a:ext cx="5484812" cy="2433637"/>
          </a:xfrm>
          <a:prstGeom prst="rect">
            <a:avLst/>
          </a:prstGeom>
          <a:noFill/>
          <a:ln w="9525">
            <a:noFill/>
            <a:miter lim="800000"/>
            <a:headEnd/>
            <a:tailEnd/>
          </a:ln>
        </p:spPr>
      </p:pic>
      <p:sp>
        <p:nvSpPr>
          <p:cNvPr id="68610" name="Rectangle 2"/>
          <p:cNvSpPr>
            <a:spLocks noGrp="1" noChangeArrowheads="1"/>
          </p:cNvSpPr>
          <p:nvPr>
            <p:ph type="title" idx="4294967295"/>
          </p:nvPr>
        </p:nvSpPr>
        <p:spPr>
          <a:xfrm>
            <a:off x="838200" y="76200"/>
            <a:ext cx="4572000" cy="1066800"/>
          </a:xfrm>
        </p:spPr>
        <p:txBody>
          <a:bodyPr/>
          <a:lstStyle/>
          <a:p>
            <a:r>
              <a:rPr lang="en-US" sz="2400" smtClean="0"/>
              <a:t>Elecraft KX-2</a:t>
            </a:r>
            <a:br>
              <a:rPr lang="en-US" sz="2400" smtClean="0"/>
            </a:br>
            <a:r>
              <a:rPr lang="en-US" sz="2400" smtClean="0"/>
              <a:t>KX-3 similar but with more buttons for filter control</a:t>
            </a:r>
          </a:p>
        </p:txBody>
      </p:sp>
      <p:sp>
        <p:nvSpPr>
          <p:cNvPr id="68611" name="Rectangle 3"/>
          <p:cNvSpPr>
            <a:spLocks noGrp="1" noChangeArrowheads="1"/>
          </p:cNvSpPr>
          <p:nvPr>
            <p:ph type="body" idx="4294967295"/>
          </p:nvPr>
        </p:nvSpPr>
        <p:spPr>
          <a:xfrm>
            <a:off x="0" y="1447800"/>
            <a:ext cx="5181600" cy="2133600"/>
          </a:xfrm>
        </p:spPr>
        <p:txBody>
          <a:bodyPr/>
          <a:lstStyle/>
          <a:p>
            <a:r>
              <a:rPr lang="en-US" sz="1800" smtClean="0"/>
              <a:t>Few buttons &amp; each has multiple functions</a:t>
            </a:r>
          </a:p>
          <a:p>
            <a:pPr lvl="1"/>
            <a:r>
              <a:rPr lang="en-US" sz="1600" smtClean="0"/>
              <a:t>Tap for the white function</a:t>
            </a:r>
          </a:p>
          <a:p>
            <a:pPr lvl="1"/>
            <a:r>
              <a:rPr lang="en-US" sz="1600" smtClean="0"/>
              <a:t>Hold for 1s for the yellow function</a:t>
            </a:r>
          </a:p>
          <a:p>
            <a:r>
              <a:rPr lang="en-US" sz="1800" smtClean="0"/>
              <a:t>Swapping between A and B VFOs easy</a:t>
            </a:r>
          </a:p>
          <a:p>
            <a:pPr lvl="1"/>
            <a:r>
              <a:rPr lang="en-US" sz="1600" smtClean="0"/>
              <a:t>Return to a frequency for search and pounce</a:t>
            </a:r>
          </a:p>
          <a:p>
            <a:endParaRPr lang="en-US" sz="1800" smtClean="0"/>
          </a:p>
        </p:txBody>
      </p:sp>
      <p:sp>
        <p:nvSpPr>
          <p:cNvPr id="68612" name="Text Box 6"/>
          <p:cNvSpPr txBox="1">
            <a:spLocks noChangeArrowheads="1"/>
          </p:cNvSpPr>
          <p:nvPr/>
        </p:nvSpPr>
        <p:spPr bwMode="auto">
          <a:xfrm>
            <a:off x="838200" y="4114800"/>
            <a:ext cx="1366838" cy="304800"/>
          </a:xfrm>
          <a:prstGeom prst="rect">
            <a:avLst/>
          </a:prstGeom>
          <a:noFill/>
          <a:ln w="9525">
            <a:noFill/>
            <a:miter lim="800000"/>
            <a:headEnd/>
            <a:tailEnd/>
          </a:ln>
        </p:spPr>
        <p:txBody>
          <a:bodyPr wrap="none">
            <a:spAutoFit/>
          </a:bodyPr>
          <a:lstStyle/>
          <a:p>
            <a:r>
              <a:rPr lang="en-US"/>
              <a:t>Volume control</a:t>
            </a:r>
          </a:p>
        </p:txBody>
      </p:sp>
      <p:sp>
        <p:nvSpPr>
          <p:cNvPr id="68613" name="Text Box 7"/>
          <p:cNvSpPr txBox="1">
            <a:spLocks noChangeArrowheads="1"/>
          </p:cNvSpPr>
          <p:nvPr/>
        </p:nvSpPr>
        <p:spPr bwMode="auto">
          <a:xfrm>
            <a:off x="3810000" y="6172200"/>
            <a:ext cx="1533525" cy="304800"/>
          </a:xfrm>
          <a:prstGeom prst="rect">
            <a:avLst/>
          </a:prstGeom>
          <a:noFill/>
          <a:ln w="9525">
            <a:noFill/>
            <a:miter lim="800000"/>
            <a:headEnd/>
            <a:tailEnd/>
          </a:ln>
        </p:spPr>
        <p:txBody>
          <a:bodyPr wrap="none">
            <a:spAutoFit/>
          </a:bodyPr>
          <a:lstStyle/>
          <a:p>
            <a:r>
              <a:rPr lang="en-US"/>
              <a:t>Frequency select</a:t>
            </a:r>
          </a:p>
        </p:txBody>
      </p:sp>
      <p:sp>
        <p:nvSpPr>
          <p:cNvPr id="68614" name="Text Box 8"/>
          <p:cNvSpPr txBox="1">
            <a:spLocks noChangeArrowheads="1"/>
          </p:cNvSpPr>
          <p:nvPr/>
        </p:nvSpPr>
        <p:spPr bwMode="auto">
          <a:xfrm>
            <a:off x="7543800" y="2667000"/>
            <a:ext cx="1111250" cy="304800"/>
          </a:xfrm>
          <a:prstGeom prst="rect">
            <a:avLst/>
          </a:prstGeom>
          <a:noFill/>
          <a:ln w="9525">
            <a:noFill/>
            <a:miter lim="800000"/>
            <a:headEnd/>
            <a:tailEnd/>
          </a:ln>
        </p:spPr>
        <p:txBody>
          <a:bodyPr wrap="none">
            <a:spAutoFit/>
          </a:bodyPr>
          <a:lstStyle/>
          <a:p>
            <a:r>
              <a:rPr lang="en-US"/>
              <a:t>Band select</a:t>
            </a:r>
          </a:p>
        </p:txBody>
      </p:sp>
      <p:sp>
        <p:nvSpPr>
          <p:cNvPr id="68615" name="Text Box 9"/>
          <p:cNvSpPr txBox="1">
            <a:spLocks noChangeArrowheads="1"/>
          </p:cNvSpPr>
          <p:nvPr/>
        </p:nvSpPr>
        <p:spPr bwMode="auto">
          <a:xfrm>
            <a:off x="6019800" y="6324600"/>
            <a:ext cx="1641475" cy="517525"/>
          </a:xfrm>
          <a:prstGeom prst="rect">
            <a:avLst/>
          </a:prstGeom>
          <a:noFill/>
          <a:ln w="9525">
            <a:noFill/>
            <a:miter lim="800000"/>
            <a:headEnd/>
            <a:tailEnd/>
          </a:ln>
        </p:spPr>
        <p:txBody>
          <a:bodyPr wrap="none">
            <a:spAutoFit/>
          </a:bodyPr>
          <a:lstStyle/>
          <a:p>
            <a:r>
              <a:rPr lang="en-US"/>
              <a:t>On/Off switch</a:t>
            </a:r>
            <a:br>
              <a:rPr lang="en-US"/>
            </a:br>
            <a:r>
              <a:rPr lang="en-US"/>
              <a:t>press both at once</a:t>
            </a:r>
          </a:p>
        </p:txBody>
      </p:sp>
      <p:sp>
        <p:nvSpPr>
          <p:cNvPr id="68616" name="Text Box 10"/>
          <p:cNvSpPr txBox="1">
            <a:spLocks noChangeArrowheads="1"/>
          </p:cNvSpPr>
          <p:nvPr/>
        </p:nvSpPr>
        <p:spPr bwMode="auto">
          <a:xfrm>
            <a:off x="533400" y="6172200"/>
            <a:ext cx="1435100" cy="517525"/>
          </a:xfrm>
          <a:prstGeom prst="rect">
            <a:avLst/>
          </a:prstGeom>
          <a:noFill/>
          <a:ln w="9525">
            <a:noFill/>
            <a:miter lim="800000"/>
            <a:headEnd/>
            <a:tailEnd/>
          </a:ln>
        </p:spPr>
        <p:txBody>
          <a:bodyPr wrap="none">
            <a:spAutoFit/>
          </a:bodyPr>
          <a:lstStyle/>
          <a:p>
            <a:r>
              <a:rPr lang="en-US"/>
              <a:t>RF gain  control</a:t>
            </a:r>
          </a:p>
          <a:p>
            <a:r>
              <a:rPr lang="en-US"/>
              <a:t>Menu item</a:t>
            </a:r>
          </a:p>
        </p:txBody>
      </p:sp>
      <p:sp>
        <p:nvSpPr>
          <p:cNvPr id="68617" name="Text Box 11"/>
          <p:cNvSpPr txBox="1">
            <a:spLocks noChangeArrowheads="1"/>
          </p:cNvSpPr>
          <p:nvPr/>
        </p:nvSpPr>
        <p:spPr bwMode="auto">
          <a:xfrm>
            <a:off x="1905000" y="5105400"/>
            <a:ext cx="1071563" cy="517525"/>
          </a:xfrm>
          <a:prstGeom prst="rect">
            <a:avLst/>
          </a:prstGeom>
          <a:noFill/>
          <a:ln w="9525">
            <a:noFill/>
            <a:miter lim="800000"/>
            <a:headEnd/>
            <a:tailEnd/>
          </a:ln>
        </p:spPr>
        <p:txBody>
          <a:bodyPr wrap="none">
            <a:spAutoFit/>
          </a:bodyPr>
          <a:lstStyle/>
          <a:p>
            <a:r>
              <a:rPr lang="en-US"/>
              <a:t>Pre amp &amp; </a:t>
            </a:r>
            <a:br>
              <a:rPr lang="en-US"/>
            </a:br>
            <a:r>
              <a:rPr lang="en-US"/>
              <a:t>Attenuator</a:t>
            </a:r>
          </a:p>
        </p:txBody>
      </p:sp>
      <p:sp>
        <p:nvSpPr>
          <p:cNvPr id="68618" name="Text Box 12"/>
          <p:cNvSpPr txBox="1">
            <a:spLocks noChangeArrowheads="1"/>
          </p:cNvSpPr>
          <p:nvPr/>
        </p:nvSpPr>
        <p:spPr bwMode="auto">
          <a:xfrm>
            <a:off x="2133600" y="5791200"/>
            <a:ext cx="1143000" cy="577850"/>
          </a:xfrm>
          <a:prstGeom prst="rect">
            <a:avLst/>
          </a:prstGeom>
          <a:noFill/>
          <a:ln w="9525">
            <a:noFill/>
            <a:miter lim="800000"/>
            <a:headEnd/>
            <a:tailEnd/>
          </a:ln>
        </p:spPr>
        <p:txBody>
          <a:bodyPr>
            <a:spAutoFit/>
          </a:bodyPr>
          <a:lstStyle/>
          <a:p>
            <a:r>
              <a:rPr lang="en-US"/>
              <a:t>Filters</a:t>
            </a:r>
          </a:p>
          <a:p>
            <a:r>
              <a:rPr lang="en-US" sz="900"/>
              <a:t>Tap and then use knobs</a:t>
            </a:r>
          </a:p>
        </p:txBody>
      </p:sp>
      <p:sp>
        <p:nvSpPr>
          <p:cNvPr id="68619" name="Line 13"/>
          <p:cNvSpPr>
            <a:spLocks noChangeShapeType="1"/>
          </p:cNvSpPr>
          <p:nvPr/>
        </p:nvSpPr>
        <p:spPr bwMode="auto">
          <a:xfrm flipV="1">
            <a:off x="6934200" y="5638800"/>
            <a:ext cx="304800" cy="762000"/>
          </a:xfrm>
          <a:prstGeom prst="line">
            <a:avLst/>
          </a:prstGeom>
          <a:noFill/>
          <a:ln w="57150">
            <a:solidFill>
              <a:srgbClr val="CC0000"/>
            </a:solidFill>
            <a:round/>
            <a:headEnd/>
            <a:tailEnd type="triangle" w="med" len="med"/>
          </a:ln>
        </p:spPr>
        <p:txBody>
          <a:bodyPr/>
          <a:lstStyle/>
          <a:p>
            <a:endParaRPr lang="en-US"/>
          </a:p>
        </p:txBody>
      </p:sp>
      <p:sp>
        <p:nvSpPr>
          <p:cNvPr id="68620" name="Line 14"/>
          <p:cNvSpPr>
            <a:spLocks noChangeShapeType="1"/>
          </p:cNvSpPr>
          <p:nvPr/>
        </p:nvSpPr>
        <p:spPr bwMode="auto">
          <a:xfrm flipV="1">
            <a:off x="2743200" y="5638800"/>
            <a:ext cx="1981200" cy="228600"/>
          </a:xfrm>
          <a:prstGeom prst="line">
            <a:avLst/>
          </a:prstGeom>
          <a:noFill/>
          <a:ln w="57150">
            <a:solidFill>
              <a:srgbClr val="CC0000"/>
            </a:solidFill>
            <a:round/>
            <a:headEnd/>
            <a:tailEnd type="triangle" w="med" len="med"/>
          </a:ln>
        </p:spPr>
        <p:txBody>
          <a:bodyPr/>
          <a:lstStyle/>
          <a:p>
            <a:endParaRPr lang="en-US"/>
          </a:p>
        </p:txBody>
      </p:sp>
      <p:sp>
        <p:nvSpPr>
          <p:cNvPr id="68621" name="Line 15"/>
          <p:cNvSpPr>
            <a:spLocks noChangeShapeType="1"/>
          </p:cNvSpPr>
          <p:nvPr/>
        </p:nvSpPr>
        <p:spPr bwMode="auto">
          <a:xfrm flipH="1">
            <a:off x="7239000" y="2971800"/>
            <a:ext cx="609600" cy="2286000"/>
          </a:xfrm>
          <a:prstGeom prst="line">
            <a:avLst/>
          </a:prstGeom>
          <a:noFill/>
          <a:ln w="57150">
            <a:solidFill>
              <a:srgbClr val="CC0000"/>
            </a:solidFill>
            <a:round/>
            <a:headEnd/>
            <a:tailEnd type="triangle" w="med" len="med"/>
          </a:ln>
        </p:spPr>
        <p:txBody>
          <a:bodyPr/>
          <a:lstStyle/>
          <a:p>
            <a:endParaRPr lang="en-US"/>
          </a:p>
        </p:txBody>
      </p:sp>
      <p:sp>
        <p:nvSpPr>
          <p:cNvPr id="68622" name="Line 16"/>
          <p:cNvSpPr>
            <a:spLocks noChangeShapeType="1"/>
          </p:cNvSpPr>
          <p:nvPr/>
        </p:nvSpPr>
        <p:spPr bwMode="auto">
          <a:xfrm flipV="1">
            <a:off x="4572000" y="5257800"/>
            <a:ext cx="1828800" cy="990600"/>
          </a:xfrm>
          <a:prstGeom prst="line">
            <a:avLst/>
          </a:prstGeom>
          <a:noFill/>
          <a:ln w="57150">
            <a:solidFill>
              <a:srgbClr val="CC0000"/>
            </a:solidFill>
            <a:round/>
            <a:headEnd/>
            <a:tailEnd type="triangle" w="med" len="med"/>
          </a:ln>
        </p:spPr>
        <p:txBody>
          <a:bodyPr/>
          <a:lstStyle/>
          <a:p>
            <a:endParaRPr lang="en-US"/>
          </a:p>
        </p:txBody>
      </p:sp>
      <p:sp>
        <p:nvSpPr>
          <p:cNvPr id="68623" name="Line 17"/>
          <p:cNvSpPr>
            <a:spLocks noChangeShapeType="1"/>
          </p:cNvSpPr>
          <p:nvPr/>
        </p:nvSpPr>
        <p:spPr bwMode="auto">
          <a:xfrm>
            <a:off x="2057400" y="4419600"/>
            <a:ext cx="2286000" cy="609600"/>
          </a:xfrm>
          <a:prstGeom prst="line">
            <a:avLst/>
          </a:prstGeom>
          <a:noFill/>
          <a:ln w="57150">
            <a:solidFill>
              <a:srgbClr val="CC0000"/>
            </a:solidFill>
            <a:round/>
            <a:headEnd/>
            <a:tailEnd type="triangle" w="med" len="med"/>
          </a:ln>
        </p:spPr>
        <p:txBody>
          <a:bodyPr/>
          <a:lstStyle/>
          <a:p>
            <a:endParaRPr lang="en-US"/>
          </a:p>
        </p:txBody>
      </p:sp>
      <p:sp>
        <p:nvSpPr>
          <p:cNvPr id="68624" name="Line 19"/>
          <p:cNvSpPr>
            <a:spLocks noChangeShapeType="1"/>
          </p:cNvSpPr>
          <p:nvPr/>
        </p:nvSpPr>
        <p:spPr bwMode="auto">
          <a:xfrm flipV="1">
            <a:off x="3810000" y="5638800"/>
            <a:ext cx="1295400" cy="304800"/>
          </a:xfrm>
          <a:prstGeom prst="line">
            <a:avLst/>
          </a:prstGeom>
          <a:noFill/>
          <a:ln w="57150">
            <a:solidFill>
              <a:srgbClr val="CC0000"/>
            </a:solidFill>
            <a:round/>
            <a:headEnd/>
            <a:tailEnd type="triangle" w="med" len="med"/>
          </a:ln>
        </p:spPr>
        <p:txBody>
          <a:bodyPr/>
          <a:lstStyle/>
          <a:p>
            <a:endParaRPr lang="en-US"/>
          </a:p>
        </p:txBody>
      </p:sp>
      <p:sp>
        <p:nvSpPr>
          <p:cNvPr id="68625" name="Text Box 20"/>
          <p:cNvSpPr txBox="1">
            <a:spLocks noChangeArrowheads="1"/>
          </p:cNvSpPr>
          <p:nvPr/>
        </p:nvSpPr>
        <p:spPr bwMode="auto">
          <a:xfrm>
            <a:off x="2057400" y="3505200"/>
            <a:ext cx="1152525" cy="304800"/>
          </a:xfrm>
          <a:prstGeom prst="rect">
            <a:avLst/>
          </a:prstGeom>
          <a:noFill/>
          <a:ln w="9525">
            <a:noFill/>
            <a:miter lim="800000"/>
            <a:headEnd/>
            <a:tailEnd/>
          </a:ln>
        </p:spPr>
        <p:txBody>
          <a:bodyPr wrap="none">
            <a:spAutoFit/>
          </a:bodyPr>
          <a:lstStyle/>
          <a:p>
            <a:r>
              <a:rPr lang="en-US"/>
              <a:t>SWR Check</a:t>
            </a:r>
          </a:p>
        </p:txBody>
      </p:sp>
      <p:sp>
        <p:nvSpPr>
          <p:cNvPr id="68626" name="Line 21"/>
          <p:cNvSpPr>
            <a:spLocks noChangeShapeType="1"/>
          </p:cNvSpPr>
          <p:nvPr/>
        </p:nvSpPr>
        <p:spPr bwMode="auto">
          <a:xfrm>
            <a:off x="2819400" y="5257800"/>
            <a:ext cx="1447800" cy="304800"/>
          </a:xfrm>
          <a:prstGeom prst="line">
            <a:avLst/>
          </a:prstGeom>
          <a:noFill/>
          <a:ln w="57150">
            <a:solidFill>
              <a:srgbClr val="CC0000"/>
            </a:solidFill>
            <a:round/>
            <a:headEnd/>
            <a:tailEnd type="triangle" w="med" len="med"/>
          </a:ln>
        </p:spPr>
        <p:txBody>
          <a:bodyPr/>
          <a:lstStyle/>
          <a:p>
            <a:endParaRPr lang="en-US"/>
          </a:p>
        </p:txBody>
      </p:sp>
      <p:sp>
        <p:nvSpPr>
          <p:cNvPr id="68627" name="Text Box 22"/>
          <p:cNvSpPr txBox="1">
            <a:spLocks noChangeArrowheads="1"/>
          </p:cNvSpPr>
          <p:nvPr/>
        </p:nvSpPr>
        <p:spPr bwMode="auto">
          <a:xfrm>
            <a:off x="3276600" y="5867400"/>
            <a:ext cx="1355725" cy="304800"/>
          </a:xfrm>
          <a:prstGeom prst="rect">
            <a:avLst/>
          </a:prstGeom>
          <a:noFill/>
          <a:ln w="9525">
            <a:noFill/>
            <a:miter lim="800000"/>
            <a:headEnd/>
            <a:tailEnd/>
          </a:ln>
        </p:spPr>
        <p:txBody>
          <a:bodyPr wrap="none">
            <a:spAutoFit/>
          </a:bodyPr>
          <a:lstStyle/>
          <a:p>
            <a:r>
              <a:rPr lang="en-US"/>
              <a:t>Antenna Tuner</a:t>
            </a:r>
          </a:p>
        </p:txBody>
      </p:sp>
      <p:sp>
        <p:nvSpPr>
          <p:cNvPr id="68628" name="Line 23"/>
          <p:cNvSpPr>
            <a:spLocks noChangeShapeType="1"/>
          </p:cNvSpPr>
          <p:nvPr/>
        </p:nvSpPr>
        <p:spPr bwMode="auto">
          <a:xfrm>
            <a:off x="3124200" y="3657600"/>
            <a:ext cx="1447800" cy="533400"/>
          </a:xfrm>
          <a:prstGeom prst="line">
            <a:avLst/>
          </a:prstGeom>
          <a:noFill/>
          <a:ln w="57150">
            <a:solidFill>
              <a:srgbClr val="CC0000"/>
            </a:solidFill>
            <a:round/>
            <a:headEnd/>
            <a:tailEnd type="triangle" w="med" len="med"/>
          </a:ln>
        </p:spPr>
        <p:txBody>
          <a:bodyPr/>
          <a:lstStyle/>
          <a:p>
            <a:endParaRPr lang="en-US"/>
          </a:p>
        </p:txBody>
      </p:sp>
      <p:sp>
        <p:nvSpPr>
          <p:cNvPr id="68629" name="Line 25"/>
          <p:cNvSpPr>
            <a:spLocks noChangeShapeType="1"/>
          </p:cNvSpPr>
          <p:nvPr/>
        </p:nvSpPr>
        <p:spPr bwMode="auto">
          <a:xfrm flipH="1" flipV="1">
            <a:off x="6019800" y="5638800"/>
            <a:ext cx="838200" cy="762000"/>
          </a:xfrm>
          <a:prstGeom prst="line">
            <a:avLst/>
          </a:prstGeom>
          <a:noFill/>
          <a:ln w="57150">
            <a:solidFill>
              <a:srgbClr val="CC0000"/>
            </a:solidFill>
            <a:round/>
            <a:headEnd/>
            <a:tailEnd type="triangle" w="med" len="med"/>
          </a:ln>
        </p:spPr>
        <p:txBody>
          <a:bodyPr/>
          <a:lstStyle/>
          <a:p>
            <a:endParaRPr lang="en-US"/>
          </a:p>
        </p:txBody>
      </p:sp>
      <p:sp>
        <p:nvSpPr>
          <p:cNvPr id="68630" name="Line 26"/>
          <p:cNvSpPr>
            <a:spLocks noChangeShapeType="1"/>
          </p:cNvSpPr>
          <p:nvPr/>
        </p:nvSpPr>
        <p:spPr bwMode="auto">
          <a:xfrm flipV="1">
            <a:off x="4572000" y="5257800"/>
            <a:ext cx="3429000" cy="990600"/>
          </a:xfrm>
          <a:prstGeom prst="line">
            <a:avLst/>
          </a:prstGeom>
          <a:noFill/>
          <a:ln w="57150">
            <a:solidFill>
              <a:srgbClr val="CC0000"/>
            </a:solidFill>
            <a:round/>
            <a:headEnd/>
            <a:tailEnd type="triangle" w="med" len="med"/>
          </a:ln>
        </p:spPr>
        <p:txBody>
          <a:bodyPr/>
          <a:lstStyle/>
          <a:p>
            <a:endParaRPr lang="en-US"/>
          </a:p>
        </p:txBody>
      </p:sp>
      <p:sp>
        <p:nvSpPr>
          <p:cNvPr id="68631" name="Text Box 27"/>
          <p:cNvSpPr txBox="1">
            <a:spLocks noChangeArrowheads="1"/>
          </p:cNvSpPr>
          <p:nvPr/>
        </p:nvSpPr>
        <p:spPr bwMode="auto">
          <a:xfrm rot="-957070">
            <a:off x="5410200" y="5867400"/>
            <a:ext cx="563563" cy="244475"/>
          </a:xfrm>
          <a:prstGeom prst="rect">
            <a:avLst/>
          </a:prstGeom>
          <a:noFill/>
          <a:ln w="9525">
            <a:noFill/>
            <a:miter lim="800000"/>
            <a:headEnd/>
            <a:tailEnd/>
          </a:ln>
        </p:spPr>
        <p:txBody>
          <a:bodyPr wrap="none">
            <a:spAutoFit/>
          </a:bodyPr>
          <a:lstStyle/>
          <a:p>
            <a:r>
              <a:rPr lang="en-US" sz="1000"/>
              <a:t>coarse</a:t>
            </a:r>
          </a:p>
        </p:txBody>
      </p:sp>
      <p:sp>
        <p:nvSpPr>
          <p:cNvPr id="68632" name="Text Box 28"/>
          <p:cNvSpPr txBox="1">
            <a:spLocks noChangeArrowheads="1"/>
          </p:cNvSpPr>
          <p:nvPr/>
        </p:nvSpPr>
        <p:spPr bwMode="auto">
          <a:xfrm>
            <a:off x="7777163" y="6096000"/>
            <a:ext cx="1366837" cy="517525"/>
          </a:xfrm>
          <a:prstGeom prst="rect">
            <a:avLst/>
          </a:prstGeom>
          <a:noFill/>
          <a:ln w="9525">
            <a:noFill/>
            <a:miter lim="800000"/>
            <a:headEnd/>
            <a:tailEnd/>
          </a:ln>
        </p:spPr>
        <p:txBody>
          <a:bodyPr>
            <a:spAutoFit/>
          </a:bodyPr>
          <a:lstStyle/>
          <a:p>
            <a:r>
              <a:rPr lang="en-US"/>
              <a:t>VFO A/B save and swap</a:t>
            </a:r>
          </a:p>
        </p:txBody>
      </p:sp>
      <p:sp>
        <p:nvSpPr>
          <p:cNvPr id="68633" name="Line 29"/>
          <p:cNvSpPr>
            <a:spLocks noChangeShapeType="1"/>
          </p:cNvSpPr>
          <p:nvPr/>
        </p:nvSpPr>
        <p:spPr bwMode="auto">
          <a:xfrm flipH="1" flipV="1">
            <a:off x="7467600" y="5638800"/>
            <a:ext cx="609600" cy="457200"/>
          </a:xfrm>
          <a:prstGeom prst="line">
            <a:avLst/>
          </a:prstGeom>
          <a:noFill/>
          <a:ln w="57150">
            <a:solidFill>
              <a:srgbClr val="CC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r>
              <a:rPr lang="en-US" smtClean="0"/>
              <a:t>Safe Operating</a:t>
            </a:r>
          </a:p>
        </p:txBody>
      </p:sp>
      <p:sp>
        <p:nvSpPr>
          <p:cNvPr id="69634" name="Rectangle 3"/>
          <p:cNvSpPr>
            <a:spLocks noGrp="1" noChangeArrowheads="1"/>
          </p:cNvSpPr>
          <p:nvPr>
            <p:ph type="body" idx="4294967295"/>
          </p:nvPr>
        </p:nvSpPr>
        <p:spPr/>
        <p:txBody>
          <a:bodyPr/>
          <a:lstStyle/>
          <a:p>
            <a:r>
              <a:rPr lang="en-US" smtClean="0"/>
              <a:t>If SWR is too high (&gt;2)</a:t>
            </a:r>
          </a:p>
          <a:p>
            <a:pPr lvl="1"/>
            <a:r>
              <a:rPr lang="en-US" smtClean="0"/>
              <a:t>Check proper band pass filter for this frequency band</a:t>
            </a:r>
          </a:p>
          <a:p>
            <a:pPr lvl="1"/>
            <a:r>
              <a:rPr lang="en-US" smtClean="0"/>
              <a:t>Check antenna is attached</a:t>
            </a:r>
          </a:p>
          <a:p>
            <a:pPr lvl="2"/>
            <a:r>
              <a:rPr lang="en-US" smtClean="0"/>
              <a:t>Check all coax connectors – be sure fully engaged</a:t>
            </a:r>
          </a:p>
          <a:p>
            <a:pPr lvl="3"/>
            <a:r>
              <a:rPr lang="en-US" smtClean="0"/>
              <a:t>Some have been bent in past</a:t>
            </a:r>
          </a:p>
          <a:p>
            <a:pPr lvl="2"/>
            <a:r>
              <a:rPr lang="en-US" smtClean="0"/>
              <a:t>Check cable with dummy load and analyzer</a:t>
            </a:r>
          </a:p>
          <a:p>
            <a:pPr lvl="1"/>
            <a:r>
              <a:rPr lang="en-US" smtClean="0"/>
              <a:t>Check tuner is engaged and set correctly</a:t>
            </a:r>
          </a:p>
          <a:p>
            <a:r>
              <a:rPr lang="en-US" smtClean="0"/>
              <a:t>Ensure no one is in your antenna area: RF exposure</a:t>
            </a:r>
          </a:p>
          <a:p>
            <a:r>
              <a:rPr lang="en-US" smtClean="0"/>
              <a:t>Be sure radio is set to appropriate frequency</a:t>
            </a:r>
          </a:p>
          <a:p>
            <a:pPr lvl="1"/>
            <a:r>
              <a:rPr lang="en-US" smtClean="0"/>
              <a:t>Band plan mode restrictions</a:t>
            </a:r>
          </a:p>
          <a:p>
            <a:pPr lvl="1"/>
            <a:r>
              <a:rPr lang="en-US" smtClean="0"/>
              <a:t>Within your license privileges</a:t>
            </a:r>
          </a:p>
          <a:p>
            <a:pPr lvl="1"/>
            <a:r>
              <a:rPr lang="en-US" smtClean="0"/>
              <a:t>Not too close to band edges or “special frequencies”</a:t>
            </a:r>
          </a:p>
          <a:p>
            <a:pPr lvl="2"/>
            <a:r>
              <a:rPr lang="en-US" smtClean="0"/>
              <a:t>Such as 14.230 slow scan TV</a:t>
            </a:r>
          </a:p>
          <a:p>
            <a:pPr lvl="2"/>
            <a:r>
              <a:rPr lang="en-US" smtClean="0"/>
              <a:t>&lt;50.1 for weak signal ops</a:t>
            </a:r>
          </a:p>
          <a:p>
            <a:pPr lvl="2"/>
            <a:r>
              <a:rPr lang="en-US" smtClean="0"/>
              <a:t>Not on 2 meter call 146.520 – QSY up once initial contact or announce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685800" y="1143000"/>
            <a:ext cx="7772400" cy="2457450"/>
          </a:xfrm>
        </p:spPr>
        <p:txBody>
          <a:bodyPr/>
          <a:lstStyle/>
          <a:p>
            <a:r>
              <a:rPr lang="en-US" sz="3600" smtClean="0"/>
              <a:t>Field Day Safety</a:t>
            </a:r>
            <a:br>
              <a:rPr lang="en-US" sz="3600" smtClean="0"/>
            </a:br>
            <a:r>
              <a:rPr lang="en-US" sz="2400" smtClean="0"/>
              <a:t>Antennas</a:t>
            </a:r>
            <a:br>
              <a:rPr lang="en-US" sz="2400" smtClean="0"/>
            </a:br>
            <a:r>
              <a:rPr lang="en-US" sz="2400" smtClean="0"/>
              <a:t>Power</a:t>
            </a:r>
            <a:br>
              <a:rPr lang="en-US" sz="2400" smtClean="0"/>
            </a:br>
            <a:r>
              <a:rPr lang="en-US" sz="2400" smtClean="0"/>
              <a:t>Personal</a:t>
            </a:r>
          </a:p>
        </p:txBody>
      </p:sp>
      <p:sp>
        <p:nvSpPr>
          <p:cNvPr id="70658"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en-US" smtClean="0"/>
              <a:t>AD6RW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1077913" y="212725"/>
            <a:ext cx="7050087" cy="958850"/>
          </a:xfrm>
        </p:spPr>
        <p:txBody>
          <a:bodyPr lIns="90000" tIns="45000" rIns="90000" bIns="45000"/>
          <a:lstStyle/>
          <a:p>
            <a:pPr defTabSz="457200"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solidFill>
                  <a:srgbClr val="000000"/>
                </a:solidFill>
              </a:rPr>
              <a:t>Field Day Safety Considerations</a:t>
            </a:r>
          </a:p>
        </p:txBody>
      </p:sp>
      <p:sp>
        <p:nvSpPr>
          <p:cNvPr id="71682" name="Text Box 3"/>
          <p:cNvSpPr txBox="1">
            <a:spLocks noChangeArrowheads="1"/>
          </p:cNvSpPr>
          <p:nvPr/>
        </p:nvSpPr>
        <p:spPr bwMode="auto">
          <a:xfrm>
            <a:off x="804863" y="1600200"/>
            <a:ext cx="7524750" cy="3503613"/>
          </a:xfrm>
          <a:prstGeom prst="rect">
            <a:avLst/>
          </a:prstGeom>
          <a:noFill/>
          <a:ln w="9525">
            <a:noFill/>
            <a:round/>
            <a:headEnd/>
            <a:tailEnd/>
          </a:ln>
        </p:spPr>
        <p:txBody>
          <a:bodyPr wrap="none" lIns="90000" tIns="45000" rIns="90000" bIns="45000"/>
          <a:lstStyle/>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rPr>
              <a:t> ARRL Requirements for Safety Officer (SO)</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rPr>
              <a:t> RF Safety Considerations</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rPr>
              <a:t> Environmental/Venue Concerns</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rPr>
              <a:t> Common Sense Safety Considerations</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rPr>
              <a:t> Field Day is to be fun - Injuries are prohibited!</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rPr>
              <a:t> All participants are deputized as SO's</a:t>
            </a:r>
          </a:p>
          <a:p>
            <a:pPr defTabSz="457200">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a:solidFill>
                <a:srgbClr val="000000"/>
              </a:solidFill>
            </a:endParaRPr>
          </a:p>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rPr>
              <a:t>Stay Safe - Have fun!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r>
              <a:rPr lang="en-US" smtClean="0"/>
              <a:t>What is  Field Day</a:t>
            </a:r>
          </a:p>
        </p:txBody>
      </p:sp>
      <p:sp>
        <p:nvSpPr>
          <p:cNvPr id="45058" name="Rectangle 4"/>
          <p:cNvSpPr>
            <a:spLocks noGrp="1" noChangeArrowheads="1"/>
          </p:cNvSpPr>
          <p:nvPr>
            <p:ph type="body" sz="half" idx="4294967295"/>
          </p:nvPr>
        </p:nvSpPr>
        <p:spPr>
          <a:xfrm>
            <a:off x="228600" y="838200"/>
            <a:ext cx="4305300" cy="5791200"/>
          </a:xfrm>
          <a:ln>
            <a:solidFill>
              <a:schemeClr val="tx1"/>
            </a:solidFill>
          </a:ln>
        </p:spPr>
        <p:txBody>
          <a:bodyPr/>
          <a:lstStyle/>
          <a:p>
            <a:pPr marL="173038" indent="-173038"/>
            <a:r>
              <a:rPr lang="en-US" sz="2000" smtClean="0"/>
              <a:t>Hams setting up radio stations to develop skills to meet the challenges of emergency preparedness</a:t>
            </a:r>
          </a:p>
          <a:p>
            <a:pPr marL="173038" indent="-173038"/>
            <a:r>
              <a:rPr lang="en-US" sz="2000" smtClean="0"/>
              <a:t>Acquaint the general public with the capabilities of Amateur Radio</a:t>
            </a:r>
          </a:p>
          <a:p>
            <a:pPr marL="173038" indent="-173038"/>
            <a:r>
              <a:rPr lang="en-US" sz="2000" b="1" smtClean="0"/>
              <a:t>W6HA  Goals:</a:t>
            </a:r>
          </a:p>
          <a:p>
            <a:pPr marL="344488" lvl="1" indent="-169863"/>
            <a:r>
              <a:rPr lang="en-US" sz="1800" b="1" i="1" smtClean="0">
                <a:solidFill>
                  <a:schemeClr val="accent2"/>
                </a:solidFill>
              </a:rPr>
              <a:t>To have fun</a:t>
            </a:r>
            <a:r>
              <a:rPr lang="en-US" sz="1800" smtClean="0"/>
              <a:t> - keep it light and enjoyable for all </a:t>
            </a:r>
          </a:p>
          <a:p>
            <a:pPr marL="344488" lvl="1" indent="-169863"/>
            <a:r>
              <a:rPr lang="en-US" sz="1800" smtClean="0"/>
              <a:t>Train, learn, share knowledge</a:t>
            </a:r>
          </a:p>
          <a:p>
            <a:pPr marL="344488" lvl="1" indent="-169863"/>
            <a:r>
              <a:rPr lang="en-US" sz="1800" smtClean="0"/>
              <a:t>To make many radio contacts - more each year </a:t>
            </a:r>
          </a:p>
          <a:p>
            <a:pPr marL="344488" lvl="1" indent="-169863"/>
            <a:r>
              <a:rPr lang="en-US" sz="1800" smtClean="0"/>
              <a:t>To test new equipment, antennas, and methods </a:t>
            </a:r>
          </a:p>
          <a:p>
            <a:pPr marL="344488" lvl="1" indent="-169863"/>
            <a:r>
              <a:rPr lang="en-US" sz="1800" smtClean="0"/>
              <a:t>To engage with the public and explain how we are preparing for emergency communication operations </a:t>
            </a:r>
          </a:p>
        </p:txBody>
      </p:sp>
      <p:sp>
        <p:nvSpPr>
          <p:cNvPr id="45059" name="Rectangle 5"/>
          <p:cNvSpPr>
            <a:spLocks noGrp="1" noChangeArrowheads="1"/>
          </p:cNvSpPr>
          <p:nvPr>
            <p:ph type="body" sz="half" idx="4294967295"/>
          </p:nvPr>
        </p:nvSpPr>
        <p:spPr>
          <a:xfrm>
            <a:off x="4686300" y="838200"/>
            <a:ext cx="4305300" cy="5791200"/>
          </a:xfrm>
          <a:ln>
            <a:solidFill>
              <a:schemeClr val="tx1"/>
            </a:solidFill>
          </a:ln>
        </p:spPr>
        <p:txBody>
          <a:bodyPr/>
          <a:lstStyle/>
          <a:p>
            <a:pPr marL="173038" indent="-173038">
              <a:lnSpc>
                <a:spcPct val="90000"/>
              </a:lnSpc>
            </a:pPr>
            <a:r>
              <a:rPr lang="en-US" sz="2000" smtClean="0"/>
              <a:t>Method:</a:t>
            </a:r>
          </a:p>
          <a:p>
            <a:pPr marL="347663" lvl="1" indent="-173038">
              <a:lnSpc>
                <a:spcPct val="90000"/>
              </a:lnSpc>
            </a:pPr>
            <a:r>
              <a:rPr lang="en-US" sz="1800" smtClean="0"/>
              <a:t>Set up temporary radio stations</a:t>
            </a:r>
          </a:p>
          <a:p>
            <a:pPr marL="706438" lvl="2">
              <a:lnSpc>
                <a:spcPct val="90000"/>
              </a:lnSpc>
            </a:pPr>
            <a:r>
              <a:rPr lang="en-US" sz="1600" smtClean="0"/>
              <a:t>Transceivers</a:t>
            </a:r>
          </a:p>
          <a:p>
            <a:pPr marL="706438" lvl="2">
              <a:lnSpc>
                <a:spcPct val="90000"/>
              </a:lnSpc>
            </a:pPr>
            <a:r>
              <a:rPr lang="en-US" sz="1600" smtClean="0"/>
              <a:t>Antennas</a:t>
            </a:r>
          </a:p>
          <a:p>
            <a:pPr marL="706438" lvl="2">
              <a:lnSpc>
                <a:spcPct val="90000"/>
              </a:lnSpc>
            </a:pPr>
            <a:r>
              <a:rPr lang="en-US" sz="1600" smtClean="0"/>
              <a:t>Emergency power</a:t>
            </a:r>
          </a:p>
          <a:p>
            <a:pPr marL="347663" lvl="1" indent="-173038">
              <a:lnSpc>
                <a:spcPct val="90000"/>
              </a:lnSpc>
            </a:pPr>
            <a:r>
              <a:rPr lang="en-US" sz="1800" smtClean="0"/>
              <a:t>Work as many stations as possible on the 160, 80, 40, 20,15 and 10 Meter HF bands, as well as all bands 50 MHz and above</a:t>
            </a:r>
          </a:p>
          <a:p>
            <a:pPr marL="347663" lvl="1" indent="-173038">
              <a:lnSpc>
                <a:spcPct val="90000"/>
              </a:lnSpc>
            </a:pPr>
            <a:r>
              <a:rPr lang="en-US" sz="1800" smtClean="0"/>
              <a:t>Learn to operate in abnormal situations in less than optimal conditions.</a:t>
            </a:r>
          </a:p>
          <a:p>
            <a:pPr marL="173038" indent="-173038">
              <a:lnSpc>
                <a:spcPct val="90000"/>
              </a:lnSpc>
            </a:pPr>
            <a:r>
              <a:rPr lang="en-US" sz="2000" b="1" smtClean="0"/>
              <a:t>W6HA Approach:</a:t>
            </a:r>
          </a:p>
          <a:p>
            <a:pPr marL="347663" lvl="1" indent="-173038">
              <a:lnSpc>
                <a:spcPct val="90000"/>
              </a:lnSpc>
            </a:pPr>
            <a:r>
              <a:rPr lang="en-US" sz="1800" smtClean="0"/>
              <a:t>Wilderness Park – Redondo Beach</a:t>
            </a:r>
          </a:p>
          <a:p>
            <a:pPr marL="706438" lvl="2">
              <a:lnSpc>
                <a:spcPct val="90000"/>
              </a:lnSpc>
            </a:pPr>
            <a:r>
              <a:rPr lang="en-US" sz="1600" smtClean="0"/>
              <a:t>Family camping weekend</a:t>
            </a:r>
          </a:p>
          <a:p>
            <a:pPr marL="706438" lvl="2">
              <a:lnSpc>
                <a:spcPct val="90000"/>
              </a:lnSpc>
            </a:pPr>
            <a:r>
              <a:rPr lang="en-US" sz="1600" smtClean="0"/>
              <a:t>Setup on Friday</a:t>
            </a:r>
          </a:p>
          <a:p>
            <a:pPr marL="706438" lvl="2">
              <a:lnSpc>
                <a:spcPct val="90000"/>
              </a:lnSpc>
            </a:pPr>
            <a:r>
              <a:rPr lang="en-US" sz="1600" smtClean="0"/>
              <a:t>Around the clock operation</a:t>
            </a:r>
          </a:p>
          <a:p>
            <a:pPr marL="347663" lvl="1" indent="-173038">
              <a:lnSpc>
                <a:spcPct val="90000"/>
              </a:lnSpc>
            </a:pPr>
            <a:r>
              <a:rPr lang="en-US" sz="1800" smtClean="0"/>
              <a:t>3 to 4 HF stations</a:t>
            </a:r>
          </a:p>
          <a:p>
            <a:pPr marL="347663" lvl="1" indent="-173038">
              <a:lnSpc>
                <a:spcPct val="90000"/>
              </a:lnSpc>
            </a:pPr>
            <a:r>
              <a:rPr lang="en-US" sz="1800" smtClean="0"/>
              <a:t>1 Get On The Air (GOTA) station</a:t>
            </a:r>
          </a:p>
          <a:p>
            <a:pPr marL="347663" lvl="1" indent="-173038">
              <a:lnSpc>
                <a:spcPct val="90000"/>
              </a:lnSpc>
            </a:pPr>
            <a:r>
              <a:rPr lang="en-US" sz="1800" smtClean="0"/>
              <a:t>1 VHF station</a:t>
            </a:r>
            <a:endParaRPr 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a:srcRect/>
          <a:stretch>
            <a:fillRect/>
          </a:stretch>
        </p:blipFill>
        <p:spPr bwMode="auto">
          <a:xfrm>
            <a:off x="671513" y="868363"/>
            <a:ext cx="7880350" cy="51752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a:stretch>
            <a:fillRect/>
          </a:stretch>
        </p:blipFill>
        <p:spPr bwMode="auto">
          <a:xfrm>
            <a:off x="884238" y="1395413"/>
            <a:ext cx="7456487" cy="41211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2"/>
          <p:cNvSpPr txBox="1">
            <a:spLocks noChangeArrowheads="1"/>
          </p:cNvSpPr>
          <p:nvPr/>
        </p:nvSpPr>
        <p:spPr bwMode="auto">
          <a:xfrm>
            <a:off x="1055688" y="76200"/>
            <a:ext cx="7050087" cy="887413"/>
          </a:xfrm>
          <a:prstGeom prst="rect">
            <a:avLst/>
          </a:prstGeom>
          <a:noFill/>
          <a:ln w="9525">
            <a:noFill/>
            <a:round/>
            <a:headEnd/>
            <a:tailEnd/>
          </a:ln>
        </p:spPr>
        <p:txBody>
          <a:bodyPr lIns="90000" tIns="45000" rIns="90000" bIns="45000" anchor="ctr"/>
          <a:lstStyle/>
          <a:p>
            <a:pPr algn="ctr" defTabSz="457200" hangingPunct="0">
              <a:lnSpc>
                <a:spcPct val="90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000000"/>
                </a:solidFill>
              </a:rPr>
              <a:t>Other Safety Considerations</a:t>
            </a:r>
          </a:p>
        </p:txBody>
      </p:sp>
      <p:sp>
        <p:nvSpPr>
          <p:cNvPr id="77826" name="Text Box 3"/>
          <p:cNvSpPr txBox="1">
            <a:spLocks noChangeArrowheads="1"/>
          </p:cNvSpPr>
          <p:nvPr/>
        </p:nvSpPr>
        <p:spPr bwMode="auto">
          <a:xfrm>
            <a:off x="457200" y="952500"/>
            <a:ext cx="8458200" cy="5905500"/>
          </a:xfrm>
          <a:prstGeom prst="rect">
            <a:avLst/>
          </a:prstGeom>
          <a:noFill/>
          <a:ln w="9525">
            <a:noFill/>
            <a:round/>
            <a:headEnd/>
            <a:tailEnd/>
          </a:ln>
        </p:spPr>
        <p:txBody>
          <a:bodyPr lIns="90000" tIns="45000" rIns="90000" bIns="45000"/>
          <a:lstStyle/>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 Antenna installation - dangers here!</a:t>
            </a:r>
          </a:p>
          <a:p>
            <a:pPr lvl="1"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Ladder safety (team effort)</a:t>
            </a:r>
          </a:p>
          <a:p>
            <a:pPr lvl="1"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Proper Tools for the job (gloves, spin tights)</a:t>
            </a:r>
          </a:p>
          <a:p>
            <a:pPr lvl="1"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Know your limitations (none of us are getting younger)</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Wire/Coax routing - overhead, out of reach </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RF Safety Considerations - exposure limits, overloads</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 Environmental/Venue Concerns - Civilians, Fire, Bees!</a:t>
            </a:r>
          </a:p>
          <a:p>
            <a:pPr lvl="1" defTabSz="457200">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Liberal use of safety/barrier tape</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 Common Sense Safety Considerations</a:t>
            </a:r>
          </a:p>
          <a:p>
            <a:pPr lvl="1"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Walk, don't run. Think before you act</a:t>
            </a:r>
          </a:p>
          <a:p>
            <a:pPr lvl="1"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Sunscreen – sun hat</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 Field Day is to be fun - Injuries are prohibited!</a:t>
            </a:r>
          </a:p>
          <a:p>
            <a:pPr lvl="1"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(and might get us uninvited next year)</a:t>
            </a:r>
          </a:p>
          <a:p>
            <a:pPr defTabSz="457200">
              <a:buClr>
                <a:srgbClr val="000000"/>
              </a:buClr>
              <a:buSzPct val="45000"/>
              <a:buFont typeface="Symbol"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 All participants are deputized as SO's</a:t>
            </a:r>
          </a:p>
          <a:p>
            <a:pPr algn="ctr" defTabSz="457200">
              <a:spcBef>
                <a:spcPct val="4000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Stay Safe - Have fun!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p:cNvSpPr txBox="1">
            <a:spLocks noChangeArrowheads="1"/>
          </p:cNvSpPr>
          <p:nvPr/>
        </p:nvSpPr>
        <p:spPr bwMode="auto">
          <a:xfrm>
            <a:off x="1079500" y="2017713"/>
            <a:ext cx="7050088" cy="2260600"/>
          </a:xfrm>
          <a:prstGeom prst="rect">
            <a:avLst/>
          </a:prstGeom>
          <a:noFill/>
          <a:ln w="9525">
            <a:noFill/>
            <a:round/>
            <a:headEnd/>
            <a:tailEnd/>
          </a:ln>
        </p:spPr>
        <p:txBody>
          <a:bodyPr lIns="90000" tIns="45000" rIns="90000" bIns="45000" anchor="ctr"/>
          <a:lstStyle/>
          <a:p>
            <a:pPr algn="ctr" defTabSz="457200" hangingPunct="0">
              <a:lnSpc>
                <a:spcPct val="90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000000"/>
                </a:solidFill>
              </a:rPr>
              <a:t>Supporting Documentation</a:t>
            </a:r>
          </a:p>
          <a:p>
            <a:pPr algn="ctr" defTabSz="457200" hangingPunct="0">
              <a:lnSpc>
                <a:spcPct val="90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000000"/>
                </a:solidFill>
              </a:rPr>
              <a:t>and</a:t>
            </a:r>
          </a:p>
          <a:p>
            <a:pPr algn="ctr" defTabSz="457200" hangingPunct="0">
              <a:lnSpc>
                <a:spcPct val="90000"/>
              </a:lnSpc>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000000"/>
                </a:solidFill>
              </a:rPr>
              <a:t>Signage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srcRect/>
          <a:stretch>
            <a:fillRect/>
          </a:stretch>
        </p:blipFill>
        <p:spPr bwMode="auto">
          <a:xfrm>
            <a:off x="412750" y="142875"/>
            <a:ext cx="8502650" cy="66357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2"/>
          <p:cNvSpPr txBox="1">
            <a:spLocks noChangeArrowheads="1"/>
          </p:cNvSpPr>
          <p:nvPr/>
        </p:nvSpPr>
        <p:spPr bwMode="auto">
          <a:xfrm>
            <a:off x="369888" y="1447800"/>
            <a:ext cx="8412162" cy="2289175"/>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200" b="1">
                <a:solidFill>
                  <a:srgbClr val="000000"/>
                </a:solidFill>
              </a:rPr>
              <a:t>NO SMOKING /</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200" b="1">
                <a:solidFill>
                  <a:srgbClr val="000000"/>
                </a:solidFill>
              </a:rPr>
              <a:t>NO OPEN FLAMES</a:t>
            </a:r>
          </a:p>
        </p:txBody>
      </p:sp>
      <p:sp>
        <p:nvSpPr>
          <p:cNvPr id="83970" name="Text Box 3"/>
          <p:cNvSpPr txBox="1">
            <a:spLocks noChangeArrowheads="1"/>
          </p:cNvSpPr>
          <p:nvPr/>
        </p:nvSpPr>
        <p:spPr bwMode="auto">
          <a:xfrm>
            <a:off x="1233488" y="4637088"/>
            <a:ext cx="6681787" cy="520700"/>
          </a:xfrm>
          <a:prstGeom prst="rect">
            <a:avLst/>
          </a:prstGeom>
          <a:noFill/>
          <a:ln w="9525">
            <a:noFill/>
            <a:round/>
            <a:headEnd/>
            <a:tailEnd/>
          </a:ln>
        </p:spPr>
        <p:txBody>
          <a:bodyPr wrap="none" lIns="90000" tIns="46800" rIns="90000" bIns="46800">
            <a:spAutoFit/>
          </a:bodyP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GASOLINE STORAGE AND USE AREA</a:t>
            </a:r>
          </a:p>
        </p:txBody>
      </p:sp>
      <p:sp>
        <p:nvSpPr>
          <p:cNvPr id="83971" name="Text Box 4"/>
          <p:cNvSpPr txBox="1">
            <a:spLocks noChangeArrowheads="1"/>
          </p:cNvSpPr>
          <p:nvPr/>
        </p:nvSpPr>
        <p:spPr bwMode="auto">
          <a:xfrm>
            <a:off x="609600" y="6324600"/>
            <a:ext cx="3602038" cy="304800"/>
          </a:xfrm>
          <a:prstGeom prst="rect">
            <a:avLst/>
          </a:prstGeom>
          <a:solidFill>
            <a:srgbClr val="FFFF00"/>
          </a:solidFill>
          <a:ln w="9525">
            <a:noFill/>
            <a:miter lim="800000"/>
            <a:headEnd/>
            <a:tailEnd/>
          </a:ln>
        </p:spPr>
        <p:txBody>
          <a:bodyPr wrap="none">
            <a:spAutoFit/>
          </a:bodyPr>
          <a:lstStyle/>
          <a:p>
            <a:r>
              <a:rPr lang="en-US"/>
              <a:t>Make as many copies as need to be posted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1754188" y="304800"/>
            <a:ext cx="5616575" cy="3386138"/>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200" b="1">
                <a:solidFill>
                  <a:srgbClr val="000000"/>
                </a:solidFill>
              </a:rPr>
              <a:t>SAFETY</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200" b="1">
                <a:solidFill>
                  <a:srgbClr val="000000"/>
                </a:solidFill>
              </a:rPr>
              <a:t>EQUIPMENT</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200" b="1">
                <a:solidFill>
                  <a:srgbClr val="000000"/>
                </a:solidFill>
              </a:rPr>
              <a:t>HERE</a:t>
            </a:r>
          </a:p>
        </p:txBody>
      </p:sp>
      <p:sp>
        <p:nvSpPr>
          <p:cNvPr id="86018" name="Text Box 3"/>
          <p:cNvSpPr txBox="1">
            <a:spLocks noChangeArrowheads="1"/>
          </p:cNvSpPr>
          <p:nvPr/>
        </p:nvSpPr>
        <p:spPr bwMode="auto">
          <a:xfrm>
            <a:off x="1914525" y="6172200"/>
            <a:ext cx="5281613" cy="520700"/>
          </a:xfrm>
          <a:prstGeom prst="rect">
            <a:avLst/>
          </a:prstGeom>
          <a:noFill/>
          <a:ln w="9525">
            <a:noFill/>
            <a:round/>
            <a:headEnd/>
            <a:tailEnd/>
          </a:ln>
        </p:spPr>
        <p:txBody>
          <a:bodyPr wrap="none" lIns="90000" tIns="46800" rIns="90000" bIns="46800">
            <a:spAutoFit/>
          </a:bodyP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PLEASE RETURN AFTER USE</a:t>
            </a:r>
          </a:p>
        </p:txBody>
      </p:sp>
      <p:sp>
        <p:nvSpPr>
          <p:cNvPr id="86019" name="Text Box 4"/>
          <p:cNvSpPr txBox="1">
            <a:spLocks noChangeArrowheads="1"/>
          </p:cNvSpPr>
          <p:nvPr/>
        </p:nvSpPr>
        <p:spPr bwMode="auto">
          <a:xfrm>
            <a:off x="3276600" y="3886200"/>
            <a:ext cx="2584450" cy="2014538"/>
          </a:xfrm>
          <a:prstGeom prst="rect">
            <a:avLst/>
          </a:prstGeom>
          <a:noFill/>
          <a:ln w="9525">
            <a:noFill/>
            <a:round/>
            <a:headEnd/>
            <a:tailEnd/>
          </a:ln>
        </p:spPr>
        <p:txBody>
          <a:bodyPr wrap="none" lIns="90000" tIns="46800" rIns="90000" bIns="46800">
            <a:spAutoFit/>
          </a:bodyP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HARD HATS</a:t>
            </a:r>
          </a:p>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WORK GLOVES</a:t>
            </a:r>
          </a:p>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SAFETY GOGGLES</a:t>
            </a:r>
          </a:p>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CAUTION TAPE</a:t>
            </a:r>
          </a:p>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SUN SCREEN</a:t>
            </a:r>
          </a:p>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FLASH LIGHTS</a:t>
            </a:r>
          </a:p>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SIGNAGE MATERIALS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1008063" y="2133600"/>
            <a:ext cx="7067550" cy="2532063"/>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0" b="1">
                <a:solidFill>
                  <a:srgbClr val="000000"/>
                </a:solidFill>
              </a:rPr>
              <a:t>FIRST AID KIT</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0" b="1">
                <a:solidFill>
                  <a:srgbClr val="000000"/>
                </a:solidFill>
              </a:rPr>
              <a:t>HERE</a:t>
            </a:r>
          </a:p>
        </p:txBody>
      </p:sp>
      <p:sp>
        <p:nvSpPr>
          <p:cNvPr id="88066" name="Text Box 3"/>
          <p:cNvSpPr txBox="1">
            <a:spLocks noChangeArrowheads="1"/>
          </p:cNvSpPr>
          <p:nvPr/>
        </p:nvSpPr>
        <p:spPr bwMode="auto">
          <a:xfrm>
            <a:off x="2527300" y="5345113"/>
            <a:ext cx="4025900" cy="398462"/>
          </a:xfrm>
          <a:prstGeom prst="rect">
            <a:avLst/>
          </a:prstGeom>
          <a:noFill/>
          <a:ln w="9525">
            <a:noFill/>
            <a:round/>
            <a:headEnd/>
            <a:tailEnd/>
          </a:ln>
        </p:spPr>
        <p:txBody>
          <a:bodyPr wrap="none" lIns="90000" tIns="46800" rIns="90000" bIns="46800">
            <a:spAutoFit/>
          </a:bodyP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rPr>
              <a:t>SERIOUS INJURIES – CALL 911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652463" y="1524000"/>
            <a:ext cx="7807325" cy="3751263"/>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0" b="1">
                <a:solidFill>
                  <a:srgbClr val="000000"/>
                </a:solidFill>
              </a:rPr>
              <a:t>FIRE</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0" b="1">
                <a:solidFill>
                  <a:srgbClr val="000000"/>
                </a:solidFill>
              </a:rPr>
              <a:t>EXTINGUISHER</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0" b="1">
                <a:solidFill>
                  <a:srgbClr val="000000"/>
                </a:solidFill>
              </a:rPr>
              <a:t>HERE</a:t>
            </a:r>
          </a:p>
        </p:txBody>
      </p:sp>
      <p:sp>
        <p:nvSpPr>
          <p:cNvPr id="90114" name="Text Box 3"/>
          <p:cNvSpPr txBox="1">
            <a:spLocks noChangeArrowheads="1"/>
          </p:cNvSpPr>
          <p:nvPr/>
        </p:nvSpPr>
        <p:spPr bwMode="auto">
          <a:xfrm>
            <a:off x="609600" y="6324600"/>
            <a:ext cx="3602038" cy="304800"/>
          </a:xfrm>
          <a:prstGeom prst="rect">
            <a:avLst/>
          </a:prstGeom>
          <a:solidFill>
            <a:srgbClr val="FFFF00"/>
          </a:solidFill>
          <a:ln w="9525">
            <a:noFill/>
            <a:miter lim="800000"/>
            <a:headEnd/>
            <a:tailEnd/>
          </a:ln>
        </p:spPr>
        <p:txBody>
          <a:bodyPr wrap="none">
            <a:spAutoFit/>
          </a:bodyPr>
          <a:lstStyle/>
          <a:p>
            <a:r>
              <a:rPr lang="en-US"/>
              <a:t>Make as many copies as need to be posted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1238250" y="403225"/>
            <a:ext cx="6629400" cy="5245100"/>
          </a:xfrm>
          <a:prstGeom prst="rect">
            <a:avLst/>
          </a:prstGeom>
          <a:noFill/>
          <a:ln w="9525">
            <a:noFill/>
            <a:round/>
            <a:headEnd/>
            <a:tailEnd/>
          </a:ln>
        </p:spPr>
        <p:txBody>
          <a:bodyPr lIns="90000" tIns="46800" rIns="90000" bIns="46800">
            <a:spAutoFit/>
          </a:bodyP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solidFill>
                  <a:srgbClr val="000000"/>
                </a:solidFill>
              </a:rPr>
              <a:t>HOT WEATHER SAFETY</a:t>
            </a:r>
          </a:p>
          <a:p>
            <a:pPr defTabSz="457200">
              <a:spcBef>
                <a:spcPts val="175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STAY HYDRATED - DRINK WATER</a:t>
            </a:r>
          </a:p>
          <a:p>
            <a:pPr defTabSz="457200">
              <a:spcBef>
                <a:spcPts val="175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AVOID SUN - STAY IN SHADE</a:t>
            </a:r>
          </a:p>
          <a:p>
            <a:pPr defTabSz="457200">
              <a:spcBef>
                <a:spcPts val="175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WEAR APPROPRIATE CLOTHING</a:t>
            </a:r>
          </a:p>
          <a:p>
            <a:pPr defTabSz="457200">
              <a:spcBef>
                <a:spcPts val="175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AVOID WORK DURING HIGH HEAT</a:t>
            </a:r>
          </a:p>
          <a:p>
            <a:pPr defTabSz="457200">
              <a:spcBef>
                <a:spcPts val="175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USE SUNSCREEN</a:t>
            </a:r>
          </a:p>
          <a:p>
            <a:pPr defTabSz="457200">
              <a:spcBef>
                <a:spcPts val="1750"/>
              </a:spcBef>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MONITOR YOURSELF AND OTHERS</a:t>
            </a:r>
          </a:p>
          <a:p>
            <a:pPr defTabSz="457200">
              <a:spcBef>
                <a:spcPts val="1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FOR HEAT RELATED SYMPTOMS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685800" y="-33338"/>
            <a:ext cx="8458200" cy="6891338"/>
          </a:xfrm>
          <a:prstGeom prst="rect">
            <a:avLst/>
          </a:prstGeom>
          <a:noFill/>
          <a:ln w="9525">
            <a:noFill/>
            <a:miter lim="800000"/>
            <a:headEnd/>
            <a:tailEnd/>
          </a:ln>
        </p:spPr>
      </p:pic>
      <p:grpSp>
        <p:nvGrpSpPr>
          <p:cNvPr id="46082" name="Group 3"/>
          <p:cNvGrpSpPr>
            <a:grpSpLocks/>
          </p:cNvGrpSpPr>
          <p:nvPr/>
        </p:nvGrpSpPr>
        <p:grpSpPr bwMode="auto">
          <a:xfrm>
            <a:off x="1098550" y="685800"/>
            <a:ext cx="349250" cy="914400"/>
            <a:chOff x="816" y="3168"/>
            <a:chExt cx="220" cy="576"/>
          </a:xfrm>
        </p:grpSpPr>
        <p:sp>
          <p:nvSpPr>
            <p:cNvPr id="46139" name="Line 4"/>
            <p:cNvSpPr>
              <a:spLocks noChangeShapeType="1"/>
            </p:cNvSpPr>
            <p:nvPr/>
          </p:nvSpPr>
          <p:spPr bwMode="auto">
            <a:xfrm flipV="1">
              <a:off x="912" y="3360"/>
              <a:ext cx="0" cy="384"/>
            </a:xfrm>
            <a:prstGeom prst="line">
              <a:avLst/>
            </a:prstGeom>
            <a:noFill/>
            <a:ln w="28575">
              <a:solidFill>
                <a:srgbClr val="FF0000"/>
              </a:solidFill>
              <a:round/>
              <a:headEnd/>
              <a:tailEnd type="triangle" w="med" len="med"/>
            </a:ln>
          </p:spPr>
          <p:txBody>
            <a:bodyPr/>
            <a:lstStyle/>
            <a:p>
              <a:endParaRPr lang="en-US"/>
            </a:p>
          </p:txBody>
        </p:sp>
        <p:sp>
          <p:nvSpPr>
            <p:cNvPr id="46140" name="Text Box 5"/>
            <p:cNvSpPr txBox="1">
              <a:spLocks noChangeArrowheads="1"/>
            </p:cNvSpPr>
            <p:nvPr/>
          </p:nvSpPr>
          <p:spPr bwMode="auto">
            <a:xfrm>
              <a:off x="816" y="3168"/>
              <a:ext cx="220" cy="231"/>
            </a:xfrm>
            <a:prstGeom prst="rect">
              <a:avLst/>
            </a:prstGeom>
            <a:noFill/>
            <a:ln w="9525">
              <a:noFill/>
              <a:miter lim="800000"/>
              <a:headEnd/>
              <a:tailEnd/>
            </a:ln>
          </p:spPr>
          <p:txBody>
            <a:bodyPr wrap="none">
              <a:spAutoFit/>
            </a:bodyPr>
            <a:lstStyle/>
            <a:p>
              <a:r>
                <a:rPr lang="en-US" sz="1800">
                  <a:solidFill>
                    <a:srgbClr val="FF0000"/>
                  </a:solidFill>
                </a:rPr>
                <a:t>N</a:t>
              </a:r>
            </a:p>
          </p:txBody>
        </p:sp>
      </p:grpSp>
      <p:sp>
        <p:nvSpPr>
          <p:cNvPr id="46083" name="Text Box 9"/>
          <p:cNvSpPr txBox="1">
            <a:spLocks noChangeArrowheads="1"/>
          </p:cNvSpPr>
          <p:nvPr/>
        </p:nvSpPr>
        <p:spPr bwMode="auto">
          <a:xfrm>
            <a:off x="6470650" y="1066800"/>
            <a:ext cx="152400" cy="152400"/>
          </a:xfrm>
          <a:prstGeom prst="rect">
            <a:avLst/>
          </a:prstGeom>
          <a:noFill/>
          <a:ln w="28575">
            <a:solidFill>
              <a:srgbClr val="FF0000"/>
            </a:solidFill>
            <a:miter lim="800000"/>
            <a:headEnd/>
            <a:tailEnd/>
          </a:ln>
        </p:spPr>
        <p:txBody>
          <a:bodyPr lIns="9144" tIns="9144" rIns="9144" bIns="9144"/>
          <a:lstStyle/>
          <a:p>
            <a:r>
              <a:rPr lang="en-US" sz="900" b="1">
                <a:solidFill>
                  <a:srgbClr val="FF0000"/>
                </a:solidFill>
              </a:rPr>
              <a:t>R</a:t>
            </a:r>
          </a:p>
        </p:txBody>
      </p:sp>
      <p:sp>
        <p:nvSpPr>
          <p:cNvPr id="46084" name="Text Box 10"/>
          <p:cNvSpPr txBox="1">
            <a:spLocks noChangeArrowheads="1"/>
          </p:cNvSpPr>
          <p:nvPr/>
        </p:nvSpPr>
        <p:spPr bwMode="auto">
          <a:xfrm>
            <a:off x="3429000" y="2495550"/>
            <a:ext cx="28575" cy="211138"/>
          </a:xfrm>
          <a:prstGeom prst="rect">
            <a:avLst/>
          </a:prstGeom>
          <a:noFill/>
          <a:ln w="28575">
            <a:solidFill>
              <a:srgbClr val="FF0000"/>
            </a:solidFill>
            <a:miter lim="800000"/>
            <a:headEnd/>
            <a:tailEnd/>
          </a:ln>
        </p:spPr>
        <p:txBody>
          <a:bodyPr wrap="none" lIns="0" tIns="0" rIns="0" bIns="0">
            <a:spAutoFit/>
          </a:bodyPr>
          <a:lstStyle/>
          <a:p>
            <a:endParaRPr lang="en-US" sz="1200" b="1">
              <a:solidFill>
                <a:srgbClr val="FF0000"/>
              </a:solidFill>
            </a:endParaRPr>
          </a:p>
        </p:txBody>
      </p:sp>
      <p:sp>
        <p:nvSpPr>
          <p:cNvPr id="46085" name="Text Box 11"/>
          <p:cNvSpPr txBox="1">
            <a:spLocks noChangeArrowheads="1"/>
          </p:cNvSpPr>
          <p:nvPr/>
        </p:nvSpPr>
        <p:spPr bwMode="auto">
          <a:xfrm>
            <a:off x="3962400" y="2874963"/>
            <a:ext cx="309563" cy="211137"/>
          </a:xfrm>
          <a:prstGeom prst="rect">
            <a:avLst/>
          </a:prstGeom>
          <a:solidFill>
            <a:srgbClr val="CAFFB9"/>
          </a:solidFill>
          <a:ln w="28575">
            <a:solidFill>
              <a:srgbClr val="FF0000"/>
            </a:solidFill>
            <a:miter lim="800000"/>
            <a:headEnd/>
            <a:tailEnd/>
          </a:ln>
        </p:spPr>
        <p:txBody>
          <a:bodyPr wrap="none" lIns="0" tIns="0" rIns="0" bIns="0">
            <a:spAutoFit/>
          </a:bodyPr>
          <a:lstStyle/>
          <a:p>
            <a:r>
              <a:rPr lang="en-US" sz="1200" b="1">
                <a:solidFill>
                  <a:srgbClr val="FF0000"/>
                </a:solidFill>
              </a:rPr>
              <a:t>info</a:t>
            </a:r>
          </a:p>
        </p:txBody>
      </p:sp>
      <p:sp>
        <p:nvSpPr>
          <p:cNvPr id="46086" name="Text Box 14"/>
          <p:cNvSpPr txBox="1">
            <a:spLocks noChangeArrowheads="1"/>
          </p:cNvSpPr>
          <p:nvPr/>
        </p:nvSpPr>
        <p:spPr bwMode="auto">
          <a:xfrm>
            <a:off x="5867400" y="6324600"/>
            <a:ext cx="1641475" cy="376238"/>
          </a:xfrm>
          <a:prstGeom prst="rect">
            <a:avLst/>
          </a:prstGeom>
          <a:solidFill>
            <a:schemeClr val="bg1"/>
          </a:solidFill>
          <a:ln w="9525">
            <a:solidFill>
              <a:srgbClr val="FF0000"/>
            </a:solidFill>
            <a:miter lim="800000"/>
            <a:headEnd/>
            <a:tailEnd/>
          </a:ln>
        </p:spPr>
        <p:txBody>
          <a:bodyPr wrap="none">
            <a:spAutoFit/>
          </a:bodyPr>
          <a:lstStyle/>
          <a:p>
            <a:r>
              <a:rPr lang="en-US" sz="1800">
                <a:solidFill>
                  <a:srgbClr val="FF0000"/>
                </a:solidFill>
              </a:rPr>
              <a:t>Park Entrance</a:t>
            </a:r>
          </a:p>
        </p:txBody>
      </p:sp>
      <p:sp>
        <p:nvSpPr>
          <p:cNvPr id="46087" name="Text Box 15"/>
          <p:cNvSpPr txBox="1">
            <a:spLocks noChangeArrowheads="1"/>
          </p:cNvSpPr>
          <p:nvPr/>
        </p:nvSpPr>
        <p:spPr bwMode="auto">
          <a:xfrm>
            <a:off x="5334000" y="4495800"/>
            <a:ext cx="701675" cy="376238"/>
          </a:xfrm>
          <a:prstGeom prst="rect">
            <a:avLst/>
          </a:prstGeom>
          <a:solidFill>
            <a:schemeClr val="bg1"/>
          </a:solidFill>
          <a:ln w="9525">
            <a:solidFill>
              <a:srgbClr val="FF0000"/>
            </a:solidFill>
            <a:miter lim="800000"/>
            <a:headEnd/>
            <a:tailEnd/>
          </a:ln>
        </p:spPr>
        <p:txBody>
          <a:bodyPr wrap="none">
            <a:spAutoFit/>
          </a:bodyPr>
          <a:lstStyle/>
          <a:p>
            <a:r>
              <a:rPr lang="en-US" sz="1800">
                <a:solidFill>
                  <a:srgbClr val="FF0000"/>
                </a:solidFill>
              </a:rPr>
              <a:t>pond</a:t>
            </a:r>
          </a:p>
        </p:txBody>
      </p:sp>
      <p:sp>
        <p:nvSpPr>
          <p:cNvPr id="46088" name="Freeform 16"/>
          <p:cNvSpPr>
            <a:spLocks/>
          </p:cNvSpPr>
          <p:nvPr/>
        </p:nvSpPr>
        <p:spPr bwMode="auto">
          <a:xfrm>
            <a:off x="1676400" y="2514600"/>
            <a:ext cx="685800" cy="647700"/>
          </a:xfrm>
          <a:custGeom>
            <a:avLst/>
            <a:gdLst>
              <a:gd name="T0" fmla="*/ 2147483647 w 800"/>
              <a:gd name="T1" fmla="*/ 2147483647 h 1320"/>
              <a:gd name="T2" fmla="*/ 2147483647 w 800"/>
              <a:gd name="T3" fmla="*/ 2147483647 h 1320"/>
              <a:gd name="T4" fmla="*/ 2147483647 w 800"/>
              <a:gd name="T5" fmla="*/ 2147483647 h 1320"/>
              <a:gd name="T6" fmla="*/ 0 w 800"/>
              <a:gd name="T7" fmla="*/ 2147483647 h 1320"/>
              <a:gd name="T8" fmla="*/ 2147483647 w 800"/>
              <a:gd name="T9" fmla="*/ 2147483647 h 1320"/>
              <a:gd name="T10" fmla="*/ 2147483647 w 800"/>
              <a:gd name="T11" fmla="*/ 2147483647 h 1320"/>
              <a:gd name="T12" fmla="*/ 2147483647 w 800"/>
              <a:gd name="T13" fmla="*/ 2147483647 h 1320"/>
              <a:gd name="T14" fmla="*/ 2147483647 w 800"/>
              <a:gd name="T15" fmla="*/ 2147483647 h 1320"/>
              <a:gd name="T16" fmla="*/ 2147483647 w 800"/>
              <a:gd name="T17" fmla="*/ 2147483647 h 1320"/>
              <a:gd name="T18" fmla="*/ 2147483647 w 800"/>
              <a:gd name="T19" fmla="*/ 2147483647 h 1320"/>
              <a:gd name="T20" fmla="*/ 2147483647 w 800"/>
              <a:gd name="T21" fmla="*/ 2147483647 h 1320"/>
              <a:gd name="T22" fmla="*/ 2147483647 w 800"/>
              <a:gd name="T23" fmla="*/ 2147483647 h 1320"/>
              <a:gd name="T24" fmla="*/ 2147483647 w 800"/>
              <a:gd name="T25" fmla="*/ 2147483647 h 1320"/>
              <a:gd name="T26" fmla="*/ 2147483647 w 800"/>
              <a:gd name="T27" fmla="*/ 2147483647 h 1320"/>
              <a:gd name="T28" fmla="*/ 2147483647 w 800"/>
              <a:gd name="T29" fmla="*/ 2147483647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46089" name="Freeform 17"/>
          <p:cNvSpPr>
            <a:spLocks/>
          </p:cNvSpPr>
          <p:nvPr/>
        </p:nvSpPr>
        <p:spPr bwMode="auto">
          <a:xfrm>
            <a:off x="6400800" y="762000"/>
            <a:ext cx="457200" cy="533400"/>
          </a:xfrm>
          <a:custGeom>
            <a:avLst/>
            <a:gdLst>
              <a:gd name="T0" fmla="*/ 2147483647 w 800"/>
              <a:gd name="T1" fmla="*/ 2147483647 h 1320"/>
              <a:gd name="T2" fmla="*/ 2147483647 w 800"/>
              <a:gd name="T3" fmla="*/ 2147483647 h 1320"/>
              <a:gd name="T4" fmla="*/ 2147483647 w 800"/>
              <a:gd name="T5" fmla="*/ 2147483647 h 1320"/>
              <a:gd name="T6" fmla="*/ 0 w 800"/>
              <a:gd name="T7" fmla="*/ 2147483647 h 1320"/>
              <a:gd name="T8" fmla="*/ 2147483647 w 800"/>
              <a:gd name="T9" fmla="*/ 2147483647 h 1320"/>
              <a:gd name="T10" fmla="*/ 2147483647 w 800"/>
              <a:gd name="T11" fmla="*/ 2147483647 h 1320"/>
              <a:gd name="T12" fmla="*/ 2147483647 w 800"/>
              <a:gd name="T13" fmla="*/ 2147483647 h 1320"/>
              <a:gd name="T14" fmla="*/ 2147483647 w 800"/>
              <a:gd name="T15" fmla="*/ 2147483647 h 1320"/>
              <a:gd name="T16" fmla="*/ 2147483647 w 800"/>
              <a:gd name="T17" fmla="*/ 2147483647 h 1320"/>
              <a:gd name="T18" fmla="*/ 2147483647 w 800"/>
              <a:gd name="T19" fmla="*/ 2147483647 h 1320"/>
              <a:gd name="T20" fmla="*/ 2147483647 w 800"/>
              <a:gd name="T21" fmla="*/ 2147483647 h 1320"/>
              <a:gd name="T22" fmla="*/ 2147483647 w 800"/>
              <a:gd name="T23" fmla="*/ 2147483647 h 1320"/>
              <a:gd name="T24" fmla="*/ 2147483647 w 800"/>
              <a:gd name="T25" fmla="*/ 2147483647 h 1320"/>
              <a:gd name="T26" fmla="*/ 2147483647 w 800"/>
              <a:gd name="T27" fmla="*/ 2147483647 h 1320"/>
              <a:gd name="T28" fmla="*/ 2147483647 w 800"/>
              <a:gd name="T29" fmla="*/ 2147483647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46090" name="Text Box 18"/>
          <p:cNvSpPr txBox="1">
            <a:spLocks noChangeArrowheads="1"/>
          </p:cNvSpPr>
          <p:nvPr/>
        </p:nvSpPr>
        <p:spPr bwMode="auto">
          <a:xfrm>
            <a:off x="6781800" y="2743200"/>
            <a:ext cx="2246313" cy="1004888"/>
          </a:xfrm>
          <a:prstGeom prst="rect">
            <a:avLst/>
          </a:prstGeom>
          <a:solidFill>
            <a:srgbClr val="CFCFCF"/>
          </a:solidFill>
          <a:ln w="9525">
            <a:noFill/>
            <a:miter lim="800000"/>
            <a:headEnd/>
            <a:tailEnd/>
          </a:ln>
        </p:spPr>
        <p:txBody>
          <a:bodyPr wrap="none">
            <a:spAutoFit/>
          </a:bodyPr>
          <a:lstStyle/>
          <a:p>
            <a:r>
              <a:rPr lang="en-US" sz="1200"/>
              <a:t>A – Antenna</a:t>
            </a:r>
          </a:p>
          <a:p>
            <a:r>
              <a:rPr lang="en-US" sz="1200"/>
              <a:t>R – Radio</a:t>
            </a:r>
          </a:p>
          <a:p>
            <a:r>
              <a:rPr lang="en-US" sz="1200"/>
              <a:t>g - generator</a:t>
            </a:r>
          </a:p>
          <a:p>
            <a:r>
              <a:rPr lang="en-US" sz="1200"/>
              <a:t>Info – Public Information Table</a:t>
            </a:r>
          </a:p>
          <a:p>
            <a:r>
              <a:rPr lang="en-US" sz="1200"/>
              <a:t>GOTA – Get on the Air Station</a:t>
            </a:r>
          </a:p>
        </p:txBody>
      </p:sp>
      <p:sp>
        <p:nvSpPr>
          <p:cNvPr id="46091" name="Text Box 19"/>
          <p:cNvSpPr txBox="1">
            <a:spLocks noChangeArrowheads="1"/>
          </p:cNvSpPr>
          <p:nvPr/>
        </p:nvSpPr>
        <p:spPr bwMode="auto">
          <a:xfrm>
            <a:off x="7604125" y="304800"/>
            <a:ext cx="1527175" cy="376238"/>
          </a:xfrm>
          <a:prstGeom prst="rect">
            <a:avLst/>
          </a:prstGeom>
          <a:solidFill>
            <a:schemeClr val="bg1"/>
          </a:solidFill>
          <a:ln w="9525">
            <a:solidFill>
              <a:srgbClr val="FF0000"/>
            </a:solidFill>
            <a:miter lim="800000"/>
            <a:headEnd/>
            <a:tailEnd/>
          </a:ln>
        </p:spPr>
        <p:txBody>
          <a:bodyPr wrap="none">
            <a:spAutoFit/>
          </a:bodyPr>
          <a:lstStyle/>
          <a:p>
            <a:r>
              <a:rPr lang="en-US" sz="1800">
                <a:solidFill>
                  <a:srgbClr val="FF0000"/>
                </a:solidFill>
              </a:rPr>
              <a:t>amphitheater</a:t>
            </a:r>
          </a:p>
        </p:txBody>
      </p:sp>
      <p:sp>
        <p:nvSpPr>
          <p:cNvPr id="46092" name="Text Box 20"/>
          <p:cNvSpPr txBox="1">
            <a:spLocks noChangeArrowheads="1"/>
          </p:cNvSpPr>
          <p:nvPr/>
        </p:nvSpPr>
        <p:spPr bwMode="auto">
          <a:xfrm>
            <a:off x="1371600" y="2147888"/>
            <a:ext cx="895350" cy="366712"/>
          </a:xfrm>
          <a:prstGeom prst="rect">
            <a:avLst/>
          </a:prstGeom>
          <a:noFill/>
          <a:ln w="9525">
            <a:noFill/>
            <a:miter lim="800000"/>
            <a:headEnd/>
            <a:tailEnd/>
          </a:ln>
        </p:spPr>
        <p:txBody>
          <a:bodyPr wrap="none">
            <a:spAutoFit/>
          </a:bodyPr>
          <a:lstStyle/>
          <a:p>
            <a:r>
              <a:rPr lang="en-US" sz="1800">
                <a:solidFill>
                  <a:srgbClr val="FF0000"/>
                </a:solidFill>
              </a:rPr>
              <a:t>TH3JR</a:t>
            </a:r>
          </a:p>
        </p:txBody>
      </p:sp>
      <p:sp>
        <p:nvSpPr>
          <p:cNvPr id="46093" name="Text Box 21"/>
          <p:cNvSpPr txBox="1">
            <a:spLocks noChangeArrowheads="1"/>
          </p:cNvSpPr>
          <p:nvPr/>
        </p:nvSpPr>
        <p:spPr bwMode="auto">
          <a:xfrm>
            <a:off x="6775450" y="762000"/>
            <a:ext cx="1377950" cy="366713"/>
          </a:xfrm>
          <a:prstGeom prst="rect">
            <a:avLst/>
          </a:prstGeom>
          <a:noFill/>
          <a:ln w="9525">
            <a:noFill/>
            <a:miter lim="800000"/>
            <a:headEnd/>
            <a:tailEnd/>
          </a:ln>
        </p:spPr>
        <p:txBody>
          <a:bodyPr wrap="none">
            <a:spAutoFit/>
          </a:bodyPr>
          <a:lstStyle/>
          <a:p>
            <a:r>
              <a:rPr lang="en-US" sz="1800">
                <a:solidFill>
                  <a:srgbClr val="FF0000"/>
                </a:solidFill>
              </a:rPr>
              <a:t>VHF cluster</a:t>
            </a:r>
          </a:p>
        </p:txBody>
      </p:sp>
      <p:sp>
        <p:nvSpPr>
          <p:cNvPr id="46094" name="Text Box 22"/>
          <p:cNvSpPr txBox="1">
            <a:spLocks noChangeArrowheads="1"/>
          </p:cNvSpPr>
          <p:nvPr/>
        </p:nvSpPr>
        <p:spPr bwMode="auto">
          <a:xfrm>
            <a:off x="2286000" y="685800"/>
            <a:ext cx="1409700" cy="641350"/>
          </a:xfrm>
          <a:prstGeom prst="rect">
            <a:avLst/>
          </a:prstGeom>
          <a:noFill/>
          <a:ln w="9525">
            <a:noFill/>
            <a:miter lim="800000"/>
            <a:headEnd/>
            <a:tailEnd/>
          </a:ln>
        </p:spPr>
        <p:txBody>
          <a:bodyPr wrap="none">
            <a:spAutoFit/>
          </a:bodyPr>
          <a:lstStyle/>
          <a:p>
            <a:r>
              <a:rPr lang="en-US" sz="1800">
                <a:solidFill>
                  <a:srgbClr val="FF0000"/>
                </a:solidFill>
              </a:rPr>
              <a:t>TH3MK4</a:t>
            </a:r>
          </a:p>
          <a:p>
            <a:r>
              <a:rPr lang="en-US" sz="1800">
                <a:solidFill>
                  <a:srgbClr val="FF0000"/>
                </a:solidFill>
              </a:rPr>
              <a:t>+ inverted V</a:t>
            </a:r>
          </a:p>
        </p:txBody>
      </p:sp>
      <p:sp>
        <p:nvSpPr>
          <p:cNvPr id="46095" name="Text Box 24"/>
          <p:cNvSpPr txBox="1">
            <a:spLocks noChangeArrowheads="1"/>
          </p:cNvSpPr>
          <p:nvPr/>
        </p:nvSpPr>
        <p:spPr bwMode="auto">
          <a:xfrm>
            <a:off x="6553200" y="914400"/>
            <a:ext cx="152400" cy="152400"/>
          </a:xfrm>
          <a:prstGeom prst="rect">
            <a:avLst/>
          </a:prstGeom>
          <a:noFill/>
          <a:ln w="28575">
            <a:solidFill>
              <a:srgbClr val="FF0000"/>
            </a:solidFill>
            <a:miter lim="800000"/>
            <a:headEnd/>
            <a:tailEnd/>
          </a:ln>
        </p:spPr>
        <p:txBody>
          <a:bodyPr lIns="9144" tIns="9144" rIns="9144" bIns="9144"/>
          <a:lstStyle/>
          <a:p>
            <a:r>
              <a:rPr lang="en-US" sz="900" b="1">
                <a:solidFill>
                  <a:srgbClr val="FF0000"/>
                </a:solidFill>
              </a:rPr>
              <a:t>A</a:t>
            </a:r>
          </a:p>
        </p:txBody>
      </p:sp>
      <p:sp>
        <p:nvSpPr>
          <p:cNvPr id="46096" name="Text Box 25"/>
          <p:cNvSpPr txBox="1">
            <a:spLocks noChangeArrowheads="1"/>
          </p:cNvSpPr>
          <p:nvPr/>
        </p:nvSpPr>
        <p:spPr bwMode="auto">
          <a:xfrm>
            <a:off x="2209800" y="2590800"/>
            <a:ext cx="152400" cy="152400"/>
          </a:xfrm>
          <a:prstGeom prst="rect">
            <a:avLst/>
          </a:prstGeom>
          <a:noFill/>
          <a:ln w="28575">
            <a:solidFill>
              <a:srgbClr val="FF0000"/>
            </a:solidFill>
            <a:miter lim="800000"/>
            <a:headEnd/>
            <a:tailEnd/>
          </a:ln>
        </p:spPr>
        <p:txBody>
          <a:bodyPr lIns="9144" tIns="9144" rIns="9144" bIns="9144"/>
          <a:lstStyle/>
          <a:p>
            <a:r>
              <a:rPr lang="en-US" sz="900" b="1">
                <a:solidFill>
                  <a:srgbClr val="FF0000"/>
                </a:solidFill>
              </a:rPr>
              <a:t>R</a:t>
            </a:r>
          </a:p>
        </p:txBody>
      </p:sp>
      <p:sp>
        <p:nvSpPr>
          <p:cNvPr id="46097" name="Text Box 26"/>
          <p:cNvSpPr txBox="1">
            <a:spLocks noChangeArrowheads="1"/>
          </p:cNvSpPr>
          <p:nvPr/>
        </p:nvSpPr>
        <p:spPr bwMode="auto">
          <a:xfrm>
            <a:off x="1905000" y="2743200"/>
            <a:ext cx="152400" cy="152400"/>
          </a:xfrm>
          <a:prstGeom prst="rect">
            <a:avLst/>
          </a:prstGeom>
          <a:noFill/>
          <a:ln w="28575">
            <a:solidFill>
              <a:srgbClr val="FF0000"/>
            </a:solidFill>
            <a:miter lim="800000"/>
            <a:headEnd/>
            <a:tailEnd/>
          </a:ln>
        </p:spPr>
        <p:txBody>
          <a:bodyPr lIns="9144" tIns="9144" rIns="9144" bIns="9144"/>
          <a:lstStyle/>
          <a:p>
            <a:r>
              <a:rPr lang="en-US" sz="900" b="1">
                <a:solidFill>
                  <a:srgbClr val="FF0000"/>
                </a:solidFill>
              </a:rPr>
              <a:t>A</a:t>
            </a:r>
          </a:p>
        </p:txBody>
      </p:sp>
      <p:sp>
        <p:nvSpPr>
          <p:cNvPr id="46098" name="Text Box 27"/>
          <p:cNvSpPr txBox="1">
            <a:spLocks noChangeArrowheads="1"/>
          </p:cNvSpPr>
          <p:nvPr/>
        </p:nvSpPr>
        <p:spPr bwMode="auto">
          <a:xfrm>
            <a:off x="3276600" y="1295400"/>
            <a:ext cx="152400" cy="152400"/>
          </a:xfrm>
          <a:prstGeom prst="rect">
            <a:avLst/>
          </a:prstGeom>
          <a:noFill/>
          <a:ln w="28575">
            <a:solidFill>
              <a:srgbClr val="FF0000"/>
            </a:solidFill>
            <a:miter lim="800000"/>
            <a:headEnd/>
            <a:tailEnd/>
          </a:ln>
        </p:spPr>
        <p:txBody>
          <a:bodyPr lIns="9144" tIns="9144" rIns="9144" bIns="9144"/>
          <a:lstStyle/>
          <a:p>
            <a:r>
              <a:rPr lang="en-US" sz="900" b="1">
                <a:solidFill>
                  <a:srgbClr val="FF0000"/>
                </a:solidFill>
              </a:rPr>
              <a:t>A</a:t>
            </a:r>
          </a:p>
        </p:txBody>
      </p:sp>
      <p:sp>
        <p:nvSpPr>
          <p:cNvPr id="46099" name="Line 28"/>
          <p:cNvSpPr>
            <a:spLocks noChangeShapeType="1"/>
          </p:cNvSpPr>
          <p:nvPr/>
        </p:nvSpPr>
        <p:spPr bwMode="auto">
          <a:xfrm flipV="1">
            <a:off x="1981200" y="1447800"/>
            <a:ext cx="1371600" cy="1295400"/>
          </a:xfrm>
          <a:prstGeom prst="line">
            <a:avLst/>
          </a:prstGeom>
          <a:noFill/>
          <a:ln w="76200">
            <a:solidFill>
              <a:srgbClr val="66FF33"/>
            </a:solidFill>
            <a:round/>
            <a:headEnd/>
            <a:tailEnd type="triangle" w="med" len="med"/>
          </a:ln>
        </p:spPr>
        <p:txBody>
          <a:bodyPr/>
          <a:lstStyle/>
          <a:p>
            <a:endParaRPr lang="en-US"/>
          </a:p>
        </p:txBody>
      </p:sp>
      <p:sp>
        <p:nvSpPr>
          <p:cNvPr id="46100" name="Text Box 29"/>
          <p:cNvSpPr txBox="1">
            <a:spLocks noChangeArrowheads="1"/>
          </p:cNvSpPr>
          <p:nvPr/>
        </p:nvSpPr>
        <p:spPr bwMode="auto">
          <a:xfrm>
            <a:off x="2667000" y="1524000"/>
            <a:ext cx="320675" cy="347663"/>
          </a:xfrm>
          <a:prstGeom prst="rect">
            <a:avLst/>
          </a:prstGeom>
          <a:solidFill>
            <a:schemeClr val="bg1"/>
          </a:solidFill>
          <a:ln w="9525">
            <a:noFill/>
            <a:miter lim="800000"/>
            <a:headEnd/>
            <a:tailEnd/>
          </a:ln>
        </p:spPr>
        <p:txBody>
          <a:bodyPr wrap="none" lIns="0" tIns="0" rIns="0" bIns="0"/>
          <a:lstStyle/>
          <a:p>
            <a:r>
              <a:rPr lang="en-US" sz="1200"/>
              <a:t>25d</a:t>
            </a:r>
          </a:p>
          <a:p>
            <a:r>
              <a:rPr lang="en-US" sz="1200"/>
              <a:t>150’</a:t>
            </a:r>
          </a:p>
        </p:txBody>
      </p:sp>
      <p:sp>
        <p:nvSpPr>
          <p:cNvPr id="46101" name="Text Box 32"/>
          <p:cNvSpPr txBox="1">
            <a:spLocks noChangeArrowheads="1"/>
          </p:cNvSpPr>
          <p:nvPr/>
        </p:nvSpPr>
        <p:spPr bwMode="auto">
          <a:xfrm>
            <a:off x="5334000" y="1600200"/>
            <a:ext cx="320675" cy="347663"/>
          </a:xfrm>
          <a:prstGeom prst="rect">
            <a:avLst/>
          </a:prstGeom>
          <a:solidFill>
            <a:schemeClr val="bg1"/>
          </a:solidFill>
          <a:ln w="9525">
            <a:noFill/>
            <a:miter lim="800000"/>
            <a:headEnd/>
            <a:tailEnd/>
          </a:ln>
        </p:spPr>
        <p:txBody>
          <a:bodyPr wrap="none" lIns="0" tIns="0" rIns="0" bIns="0"/>
          <a:lstStyle/>
          <a:p>
            <a:r>
              <a:rPr lang="en-US" sz="1200"/>
              <a:t>40d</a:t>
            </a:r>
          </a:p>
          <a:p>
            <a:r>
              <a:rPr lang="en-US" sz="1200"/>
              <a:t>175’</a:t>
            </a:r>
          </a:p>
        </p:txBody>
      </p:sp>
      <p:sp>
        <p:nvSpPr>
          <p:cNvPr id="46102" name="Line 34"/>
          <p:cNvSpPr>
            <a:spLocks noChangeShapeType="1"/>
          </p:cNvSpPr>
          <p:nvPr/>
        </p:nvSpPr>
        <p:spPr bwMode="auto">
          <a:xfrm flipH="1" flipV="1">
            <a:off x="3429000" y="1447800"/>
            <a:ext cx="381000" cy="914400"/>
          </a:xfrm>
          <a:prstGeom prst="line">
            <a:avLst/>
          </a:prstGeom>
          <a:noFill/>
          <a:ln w="76200">
            <a:solidFill>
              <a:srgbClr val="66FF33"/>
            </a:solidFill>
            <a:round/>
            <a:headEnd/>
            <a:tailEnd type="triangle" w="med" len="med"/>
          </a:ln>
        </p:spPr>
        <p:txBody>
          <a:bodyPr/>
          <a:lstStyle/>
          <a:p>
            <a:endParaRPr lang="en-US"/>
          </a:p>
        </p:txBody>
      </p:sp>
      <p:sp>
        <p:nvSpPr>
          <p:cNvPr id="46103" name="Line 35"/>
          <p:cNvSpPr>
            <a:spLocks noChangeShapeType="1"/>
          </p:cNvSpPr>
          <p:nvPr/>
        </p:nvSpPr>
        <p:spPr bwMode="auto">
          <a:xfrm flipV="1">
            <a:off x="3810000" y="990600"/>
            <a:ext cx="2743200" cy="1371600"/>
          </a:xfrm>
          <a:prstGeom prst="line">
            <a:avLst/>
          </a:prstGeom>
          <a:noFill/>
          <a:ln w="76200">
            <a:solidFill>
              <a:srgbClr val="66FF33"/>
            </a:solidFill>
            <a:round/>
            <a:headEnd/>
            <a:tailEnd type="triangle" w="med" len="med"/>
          </a:ln>
        </p:spPr>
        <p:txBody>
          <a:bodyPr/>
          <a:lstStyle/>
          <a:p>
            <a:endParaRPr lang="en-US"/>
          </a:p>
        </p:txBody>
      </p:sp>
      <p:sp>
        <p:nvSpPr>
          <p:cNvPr id="46104" name="Line 36"/>
          <p:cNvSpPr>
            <a:spLocks noChangeShapeType="1"/>
          </p:cNvSpPr>
          <p:nvPr/>
        </p:nvSpPr>
        <p:spPr bwMode="auto">
          <a:xfrm flipV="1">
            <a:off x="3429000" y="990600"/>
            <a:ext cx="3048000" cy="381000"/>
          </a:xfrm>
          <a:prstGeom prst="line">
            <a:avLst/>
          </a:prstGeom>
          <a:noFill/>
          <a:ln w="76200">
            <a:solidFill>
              <a:srgbClr val="66FF33"/>
            </a:solidFill>
            <a:round/>
            <a:headEnd/>
            <a:tailEnd type="triangle" w="med" len="med"/>
          </a:ln>
        </p:spPr>
        <p:txBody>
          <a:bodyPr/>
          <a:lstStyle/>
          <a:p>
            <a:endParaRPr lang="en-US"/>
          </a:p>
        </p:txBody>
      </p:sp>
      <p:sp>
        <p:nvSpPr>
          <p:cNvPr id="46105" name="Text Box 37"/>
          <p:cNvSpPr txBox="1">
            <a:spLocks noChangeArrowheads="1"/>
          </p:cNvSpPr>
          <p:nvPr/>
        </p:nvSpPr>
        <p:spPr bwMode="auto">
          <a:xfrm>
            <a:off x="6172200" y="381000"/>
            <a:ext cx="320675" cy="347663"/>
          </a:xfrm>
          <a:prstGeom prst="rect">
            <a:avLst/>
          </a:prstGeom>
          <a:solidFill>
            <a:schemeClr val="bg1"/>
          </a:solidFill>
          <a:ln w="9525">
            <a:noFill/>
            <a:miter lim="800000"/>
            <a:headEnd/>
            <a:tailEnd/>
          </a:ln>
        </p:spPr>
        <p:txBody>
          <a:bodyPr wrap="none" lIns="0" tIns="0" rIns="0" bIns="0"/>
          <a:lstStyle/>
          <a:p>
            <a:r>
              <a:rPr lang="en-US" sz="1200"/>
              <a:t>308d</a:t>
            </a:r>
          </a:p>
          <a:p>
            <a:r>
              <a:rPr lang="en-US" sz="1200"/>
              <a:t>100’</a:t>
            </a:r>
          </a:p>
        </p:txBody>
      </p:sp>
      <p:sp>
        <p:nvSpPr>
          <p:cNvPr id="46106" name="Text Box 39"/>
          <p:cNvSpPr txBox="1">
            <a:spLocks noChangeArrowheads="1"/>
          </p:cNvSpPr>
          <p:nvPr/>
        </p:nvSpPr>
        <p:spPr bwMode="auto">
          <a:xfrm>
            <a:off x="5486400" y="228600"/>
            <a:ext cx="152400" cy="152400"/>
          </a:xfrm>
          <a:prstGeom prst="rect">
            <a:avLst/>
          </a:prstGeom>
          <a:noFill/>
          <a:ln w="28575">
            <a:solidFill>
              <a:srgbClr val="FF0000"/>
            </a:solidFill>
            <a:miter lim="800000"/>
            <a:headEnd/>
            <a:tailEnd/>
          </a:ln>
        </p:spPr>
        <p:txBody>
          <a:bodyPr lIns="9144" tIns="9144" rIns="9144" bIns="9144"/>
          <a:lstStyle/>
          <a:p>
            <a:r>
              <a:rPr lang="en-US" sz="900" b="1">
                <a:solidFill>
                  <a:srgbClr val="FF0000"/>
                </a:solidFill>
              </a:rPr>
              <a:t>A</a:t>
            </a:r>
          </a:p>
        </p:txBody>
      </p:sp>
      <p:sp>
        <p:nvSpPr>
          <p:cNvPr id="46107" name="Line 40"/>
          <p:cNvSpPr>
            <a:spLocks noChangeShapeType="1"/>
          </p:cNvSpPr>
          <p:nvPr/>
        </p:nvSpPr>
        <p:spPr bwMode="auto">
          <a:xfrm flipH="1" flipV="1">
            <a:off x="5638800" y="381000"/>
            <a:ext cx="914400" cy="533400"/>
          </a:xfrm>
          <a:prstGeom prst="line">
            <a:avLst/>
          </a:prstGeom>
          <a:noFill/>
          <a:ln w="76200">
            <a:solidFill>
              <a:srgbClr val="66FF33"/>
            </a:solidFill>
            <a:round/>
            <a:headEnd/>
            <a:tailEnd type="triangle" w="med" len="med"/>
          </a:ln>
        </p:spPr>
        <p:txBody>
          <a:bodyPr/>
          <a:lstStyle/>
          <a:p>
            <a:endParaRPr lang="en-US"/>
          </a:p>
        </p:txBody>
      </p:sp>
      <p:sp>
        <p:nvSpPr>
          <p:cNvPr id="46108" name="Line 41"/>
          <p:cNvSpPr>
            <a:spLocks noChangeShapeType="1"/>
          </p:cNvSpPr>
          <p:nvPr/>
        </p:nvSpPr>
        <p:spPr bwMode="auto">
          <a:xfrm flipV="1">
            <a:off x="3810000" y="381000"/>
            <a:ext cx="1676400" cy="1905000"/>
          </a:xfrm>
          <a:prstGeom prst="line">
            <a:avLst/>
          </a:prstGeom>
          <a:noFill/>
          <a:ln w="76200">
            <a:solidFill>
              <a:srgbClr val="66FF33"/>
            </a:solidFill>
            <a:round/>
            <a:headEnd/>
            <a:tailEnd type="triangle" w="med" len="med"/>
          </a:ln>
        </p:spPr>
        <p:txBody>
          <a:bodyPr/>
          <a:lstStyle/>
          <a:p>
            <a:endParaRPr lang="en-US"/>
          </a:p>
        </p:txBody>
      </p:sp>
      <p:sp>
        <p:nvSpPr>
          <p:cNvPr id="46109" name="Text Box 42"/>
          <p:cNvSpPr txBox="1">
            <a:spLocks noChangeArrowheads="1"/>
          </p:cNvSpPr>
          <p:nvPr/>
        </p:nvSpPr>
        <p:spPr bwMode="auto">
          <a:xfrm>
            <a:off x="4876800" y="533400"/>
            <a:ext cx="320675" cy="347663"/>
          </a:xfrm>
          <a:prstGeom prst="rect">
            <a:avLst/>
          </a:prstGeom>
          <a:solidFill>
            <a:schemeClr val="bg1"/>
          </a:solidFill>
          <a:ln w="9525">
            <a:noFill/>
            <a:miter lim="800000"/>
            <a:headEnd/>
            <a:tailEnd/>
          </a:ln>
        </p:spPr>
        <p:txBody>
          <a:bodyPr wrap="none" lIns="0" tIns="0" rIns="0" bIns="0"/>
          <a:lstStyle/>
          <a:p>
            <a:r>
              <a:rPr lang="en-US" sz="1200"/>
              <a:t>22d</a:t>
            </a:r>
          </a:p>
          <a:p>
            <a:r>
              <a:rPr lang="en-US" sz="1200"/>
              <a:t>185’</a:t>
            </a:r>
          </a:p>
        </p:txBody>
      </p:sp>
      <p:sp>
        <p:nvSpPr>
          <p:cNvPr id="46110" name="Text Box 43"/>
          <p:cNvSpPr txBox="1">
            <a:spLocks noChangeArrowheads="1"/>
          </p:cNvSpPr>
          <p:nvPr/>
        </p:nvSpPr>
        <p:spPr bwMode="auto">
          <a:xfrm>
            <a:off x="5410200" y="838200"/>
            <a:ext cx="320675" cy="347663"/>
          </a:xfrm>
          <a:prstGeom prst="rect">
            <a:avLst/>
          </a:prstGeom>
          <a:solidFill>
            <a:schemeClr val="bg1"/>
          </a:solidFill>
          <a:ln w="9525">
            <a:noFill/>
            <a:miter lim="800000"/>
            <a:headEnd/>
            <a:tailEnd/>
          </a:ln>
        </p:spPr>
        <p:txBody>
          <a:bodyPr wrap="none" lIns="0" tIns="0" rIns="0" bIns="0"/>
          <a:lstStyle/>
          <a:p>
            <a:r>
              <a:rPr lang="en-US" sz="1200"/>
              <a:t>64d</a:t>
            </a:r>
          </a:p>
          <a:p>
            <a:r>
              <a:rPr lang="en-US" sz="1200"/>
              <a:t>175’</a:t>
            </a:r>
          </a:p>
        </p:txBody>
      </p:sp>
      <p:sp>
        <p:nvSpPr>
          <p:cNvPr id="46111" name="Line 44"/>
          <p:cNvSpPr>
            <a:spLocks noChangeShapeType="1"/>
          </p:cNvSpPr>
          <p:nvPr/>
        </p:nvSpPr>
        <p:spPr bwMode="auto">
          <a:xfrm flipH="1">
            <a:off x="1981200" y="2362200"/>
            <a:ext cx="1828800" cy="457200"/>
          </a:xfrm>
          <a:prstGeom prst="line">
            <a:avLst/>
          </a:prstGeom>
          <a:noFill/>
          <a:ln w="76200">
            <a:solidFill>
              <a:srgbClr val="66FF33"/>
            </a:solidFill>
            <a:round/>
            <a:headEnd/>
            <a:tailEnd type="triangle" w="med" len="med"/>
          </a:ln>
        </p:spPr>
        <p:txBody>
          <a:bodyPr/>
          <a:lstStyle/>
          <a:p>
            <a:endParaRPr lang="en-US"/>
          </a:p>
        </p:txBody>
      </p:sp>
      <p:sp>
        <p:nvSpPr>
          <p:cNvPr id="46112" name="Text Box 45"/>
          <p:cNvSpPr txBox="1">
            <a:spLocks noChangeArrowheads="1"/>
          </p:cNvSpPr>
          <p:nvPr/>
        </p:nvSpPr>
        <p:spPr bwMode="auto">
          <a:xfrm>
            <a:off x="2895600" y="2319338"/>
            <a:ext cx="381000" cy="423862"/>
          </a:xfrm>
          <a:prstGeom prst="rect">
            <a:avLst/>
          </a:prstGeom>
          <a:solidFill>
            <a:schemeClr val="bg1"/>
          </a:solidFill>
          <a:ln w="9525">
            <a:noFill/>
            <a:miter lim="800000"/>
            <a:headEnd/>
            <a:tailEnd/>
          </a:ln>
        </p:spPr>
        <p:txBody>
          <a:bodyPr wrap="none" lIns="0" tIns="0" rIns="0" bIns="0"/>
          <a:lstStyle/>
          <a:p>
            <a:r>
              <a:rPr lang="en-US" sz="1200"/>
              <a:t>230d</a:t>
            </a:r>
          </a:p>
          <a:p>
            <a:r>
              <a:rPr lang="en-US" sz="1200"/>
              <a:t>130’</a:t>
            </a:r>
          </a:p>
        </p:txBody>
      </p:sp>
      <p:sp>
        <p:nvSpPr>
          <p:cNvPr id="46113" name="Text Box 46"/>
          <p:cNvSpPr txBox="1">
            <a:spLocks noChangeArrowheads="1"/>
          </p:cNvSpPr>
          <p:nvPr/>
        </p:nvSpPr>
        <p:spPr bwMode="auto">
          <a:xfrm>
            <a:off x="4953000" y="-15875"/>
            <a:ext cx="1214438" cy="244475"/>
          </a:xfrm>
          <a:prstGeom prst="rect">
            <a:avLst/>
          </a:prstGeom>
          <a:solidFill>
            <a:schemeClr val="bg1"/>
          </a:solidFill>
          <a:ln w="9525">
            <a:noFill/>
            <a:miter lim="800000"/>
            <a:headEnd/>
            <a:tailEnd/>
          </a:ln>
        </p:spPr>
        <p:txBody>
          <a:bodyPr wrap="none">
            <a:spAutoFit/>
          </a:bodyPr>
          <a:lstStyle/>
          <a:p>
            <a:r>
              <a:rPr lang="en-US" sz="1000"/>
              <a:t>15’ lower than pad</a:t>
            </a:r>
          </a:p>
        </p:txBody>
      </p:sp>
      <p:sp>
        <p:nvSpPr>
          <p:cNvPr id="46114" name="Rectangle 47"/>
          <p:cNvSpPr>
            <a:spLocks noChangeArrowheads="1"/>
          </p:cNvSpPr>
          <p:nvPr/>
        </p:nvSpPr>
        <p:spPr bwMode="auto">
          <a:xfrm rot="-427501">
            <a:off x="3733800" y="2362200"/>
            <a:ext cx="304800" cy="76200"/>
          </a:xfrm>
          <a:prstGeom prst="rect">
            <a:avLst/>
          </a:prstGeom>
          <a:solidFill>
            <a:schemeClr val="accent1"/>
          </a:solidFill>
          <a:ln w="9525">
            <a:solidFill>
              <a:schemeClr val="tx1"/>
            </a:solidFill>
            <a:miter lim="800000"/>
            <a:headEnd/>
            <a:tailEnd/>
          </a:ln>
        </p:spPr>
        <p:txBody>
          <a:bodyPr wrap="none" anchor="ctr"/>
          <a:lstStyle/>
          <a:p>
            <a:pPr algn="ctr"/>
            <a:r>
              <a:rPr lang="en-US" sz="500"/>
              <a:t>pine</a:t>
            </a:r>
          </a:p>
        </p:txBody>
      </p:sp>
      <p:sp>
        <p:nvSpPr>
          <p:cNvPr id="46115" name="Text Box 48"/>
          <p:cNvSpPr txBox="1">
            <a:spLocks noChangeArrowheads="1"/>
          </p:cNvSpPr>
          <p:nvPr/>
        </p:nvSpPr>
        <p:spPr bwMode="auto">
          <a:xfrm>
            <a:off x="3429000" y="1676400"/>
            <a:ext cx="457200" cy="381000"/>
          </a:xfrm>
          <a:prstGeom prst="rect">
            <a:avLst/>
          </a:prstGeom>
          <a:solidFill>
            <a:schemeClr val="bg1"/>
          </a:solidFill>
          <a:ln w="9525">
            <a:noFill/>
            <a:miter lim="800000"/>
            <a:headEnd/>
            <a:tailEnd/>
          </a:ln>
        </p:spPr>
        <p:txBody>
          <a:bodyPr wrap="none" lIns="0" tIns="0" rIns="0" bIns="0"/>
          <a:lstStyle/>
          <a:p>
            <a:r>
              <a:rPr lang="en-US" sz="1200"/>
              <a:t>326d</a:t>
            </a:r>
          </a:p>
          <a:p>
            <a:r>
              <a:rPr lang="en-US" sz="1200"/>
              <a:t>65’</a:t>
            </a:r>
          </a:p>
        </p:txBody>
      </p:sp>
      <p:sp>
        <p:nvSpPr>
          <p:cNvPr id="46116" name="Freeform 49"/>
          <p:cNvSpPr>
            <a:spLocks/>
          </p:cNvSpPr>
          <p:nvPr/>
        </p:nvSpPr>
        <p:spPr bwMode="auto">
          <a:xfrm>
            <a:off x="2971800" y="1104900"/>
            <a:ext cx="685800" cy="647700"/>
          </a:xfrm>
          <a:custGeom>
            <a:avLst/>
            <a:gdLst>
              <a:gd name="T0" fmla="*/ 2147483647 w 800"/>
              <a:gd name="T1" fmla="*/ 2147483647 h 1320"/>
              <a:gd name="T2" fmla="*/ 2147483647 w 800"/>
              <a:gd name="T3" fmla="*/ 2147483647 h 1320"/>
              <a:gd name="T4" fmla="*/ 2147483647 w 800"/>
              <a:gd name="T5" fmla="*/ 2147483647 h 1320"/>
              <a:gd name="T6" fmla="*/ 0 w 800"/>
              <a:gd name="T7" fmla="*/ 2147483647 h 1320"/>
              <a:gd name="T8" fmla="*/ 2147483647 w 800"/>
              <a:gd name="T9" fmla="*/ 2147483647 h 1320"/>
              <a:gd name="T10" fmla="*/ 2147483647 w 800"/>
              <a:gd name="T11" fmla="*/ 2147483647 h 1320"/>
              <a:gd name="T12" fmla="*/ 2147483647 w 800"/>
              <a:gd name="T13" fmla="*/ 2147483647 h 1320"/>
              <a:gd name="T14" fmla="*/ 2147483647 w 800"/>
              <a:gd name="T15" fmla="*/ 2147483647 h 1320"/>
              <a:gd name="T16" fmla="*/ 2147483647 w 800"/>
              <a:gd name="T17" fmla="*/ 2147483647 h 1320"/>
              <a:gd name="T18" fmla="*/ 2147483647 w 800"/>
              <a:gd name="T19" fmla="*/ 2147483647 h 1320"/>
              <a:gd name="T20" fmla="*/ 2147483647 w 800"/>
              <a:gd name="T21" fmla="*/ 2147483647 h 1320"/>
              <a:gd name="T22" fmla="*/ 2147483647 w 800"/>
              <a:gd name="T23" fmla="*/ 2147483647 h 1320"/>
              <a:gd name="T24" fmla="*/ 2147483647 w 800"/>
              <a:gd name="T25" fmla="*/ 2147483647 h 1320"/>
              <a:gd name="T26" fmla="*/ 2147483647 w 800"/>
              <a:gd name="T27" fmla="*/ 2147483647 h 1320"/>
              <a:gd name="T28" fmla="*/ 2147483647 w 800"/>
              <a:gd name="T29" fmla="*/ 2147483647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46117" name="Line 50"/>
          <p:cNvSpPr>
            <a:spLocks noChangeShapeType="1"/>
          </p:cNvSpPr>
          <p:nvPr/>
        </p:nvSpPr>
        <p:spPr bwMode="auto">
          <a:xfrm flipV="1">
            <a:off x="2133600" y="2971800"/>
            <a:ext cx="304800" cy="76200"/>
          </a:xfrm>
          <a:prstGeom prst="line">
            <a:avLst/>
          </a:prstGeom>
          <a:noFill/>
          <a:ln w="76200">
            <a:solidFill>
              <a:srgbClr val="66FF33"/>
            </a:solidFill>
            <a:round/>
            <a:headEnd/>
            <a:tailEnd type="triangle" w="med" len="med"/>
          </a:ln>
        </p:spPr>
        <p:txBody>
          <a:bodyPr/>
          <a:lstStyle/>
          <a:p>
            <a:endParaRPr lang="en-US"/>
          </a:p>
        </p:txBody>
      </p:sp>
      <p:sp>
        <p:nvSpPr>
          <p:cNvPr id="46118" name="Text Box 51"/>
          <p:cNvSpPr txBox="1">
            <a:spLocks noChangeArrowheads="1"/>
          </p:cNvSpPr>
          <p:nvPr/>
        </p:nvSpPr>
        <p:spPr bwMode="auto">
          <a:xfrm>
            <a:off x="2133600" y="3124200"/>
            <a:ext cx="228600" cy="228600"/>
          </a:xfrm>
          <a:prstGeom prst="rect">
            <a:avLst/>
          </a:prstGeom>
          <a:solidFill>
            <a:schemeClr val="bg1"/>
          </a:solidFill>
          <a:ln w="9525">
            <a:noFill/>
            <a:miter lim="800000"/>
            <a:headEnd/>
            <a:tailEnd/>
          </a:ln>
        </p:spPr>
        <p:txBody>
          <a:bodyPr wrap="none" lIns="0" tIns="0" rIns="0" bIns="0"/>
          <a:lstStyle/>
          <a:p>
            <a:r>
              <a:rPr lang="en-US" sz="1200"/>
              <a:t>30’</a:t>
            </a:r>
          </a:p>
        </p:txBody>
      </p:sp>
      <p:sp>
        <p:nvSpPr>
          <p:cNvPr id="46119" name="Line 54"/>
          <p:cNvSpPr>
            <a:spLocks noChangeShapeType="1"/>
          </p:cNvSpPr>
          <p:nvPr/>
        </p:nvSpPr>
        <p:spPr bwMode="auto">
          <a:xfrm flipV="1">
            <a:off x="3352800" y="1066800"/>
            <a:ext cx="5029200" cy="304800"/>
          </a:xfrm>
          <a:prstGeom prst="line">
            <a:avLst/>
          </a:prstGeom>
          <a:noFill/>
          <a:ln w="76200" cmpd="tri">
            <a:solidFill>
              <a:srgbClr val="FF9900"/>
            </a:solidFill>
            <a:round/>
            <a:headEnd/>
            <a:tailEnd type="triangle" w="med" len="med"/>
          </a:ln>
        </p:spPr>
        <p:txBody>
          <a:bodyPr/>
          <a:lstStyle/>
          <a:p>
            <a:endParaRPr lang="en-US"/>
          </a:p>
        </p:txBody>
      </p:sp>
      <p:sp>
        <p:nvSpPr>
          <p:cNvPr id="46120" name="Line 55"/>
          <p:cNvSpPr>
            <a:spLocks noChangeShapeType="1"/>
          </p:cNvSpPr>
          <p:nvPr/>
        </p:nvSpPr>
        <p:spPr bwMode="auto">
          <a:xfrm flipV="1">
            <a:off x="1981200" y="2514600"/>
            <a:ext cx="5029200" cy="304800"/>
          </a:xfrm>
          <a:prstGeom prst="line">
            <a:avLst/>
          </a:prstGeom>
          <a:noFill/>
          <a:ln w="76200" cmpd="tri">
            <a:solidFill>
              <a:srgbClr val="FF9900"/>
            </a:solidFill>
            <a:round/>
            <a:headEnd/>
            <a:tailEnd type="triangle" w="med" len="med"/>
          </a:ln>
        </p:spPr>
        <p:txBody>
          <a:bodyPr/>
          <a:lstStyle/>
          <a:p>
            <a:endParaRPr lang="en-US"/>
          </a:p>
        </p:txBody>
      </p:sp>
      <p:sp>
        <p:nvSpPr>
          <p:cNvPr id="46121" name="Line 57"/>
          <p:cNvSpPr>
            <a:spLocks noChangeShapeType="1"/>
          </p:cNvSpPr>
          <p:nvPr/>
        </p:nvSpPr>
        <p:spPr bwMode="auto">
          <a:xfrm flipV="1">
            <a:off x="5486400" y="381000"/>
            <a:ext cx="3048000" cy="152400"/>
          </a:xfrm>
          <a:prstGeom prst="line">
            <a:avLst/>
          </a:prstGeom>
          <a:noFill/>
          <a:ln w="76200" cmpd="tri">
            <a:solidFill>
              <a:srgbClr val="FF9900"/>
            </a:solidFill>
            <a:round/>
            <a:headEnd/>
            <a:tailEnd type="triangle" w="med" len="med"/>
          </a:ln>
        </p:spPr>
        <p:txBody>
          <a:bodyPr/>
          <a:lstStyle/>
          <a:p>
            <a:endParaRPr lang="en-US"/>
          </a:p>
        </p:txBody>
      </p:sp>
      <p:sp>
        <p:nvSpPr>
          <p:cNvPr id="88122" name="Freeform 58"/>
          <p:cNvSpPr>
            <a:spLocks/>
          </p:cNvSpPr>
          <p:nvPr/>
        </p:nvSpPr>
        <p:spPr bwMode="auto">
          <a:xfrm>
            <a:off x="3200400" y="914400"/>
            <a:ext cx="1047750" cy="877888"/>
          </a:xfrm>
          <a:custGeom>
            <a:avLst/>
            <a:gdLst/>
            <a:ahLst/>
            <a:cxnLst>
              <a:cxn ang="0">
                <a:pos x="44" y="244"/>
              </a:cxn>
              <a:cxn ang="0">
                <a:pos x="38" y="190"/>
              </a:cxn>
              <a:cxn ang="0">
                <a:pos x="26" y="172"/>
              </a:cxn>
              <a:cxn ang="0">
                <a:pos x="54" y="80"/>
              </a:cxn>
              <a:cxn ang="0">
                <a:pos x="98" y="56"/>
              </a:cxn>
              <a:cxn ang="0">
                <a:pos x="174" y="70"/>
              </a:cxn>
              <a:cxn ang="0">
                <a:pos x="224" y="58"/>
              </a:cxn>
              <a:cxn ang="0">
                <a:pos x="254" y="42"/>
              </a:cxn>
              <a:cxn ang="0">
                <a:pos x="272" y="36"/>
              </a:cxn>
              <a:cxn ang="0">
                <a:pos x="296" y="16"/>
              </a:cxn>
              <a:cxn ang="0">
                <a:pos x="358" y="8"/>
              </a:cxn>
              <a:cxn ang="0">
                <a:pos x="416" y="0"/>
              </a:cxn>
              <a:cxn ang="0">
                <a:pos x="494" y="26"/>
              </a:cxn>
              <a:cxn ang="0">
                <a:pos x="516" y="40"/>
              </a:cxn>
              <a:cxn ang="0">
                <a:pos x="534" y="46"/>
              </a:cxn>
              <a:cxn ang="0">
                <a:pos x="546" y="54"/>
              </a:cxn>
              <a:cxn ang="0">
                <a:pos x="560" y="70"/>
              </a:cxn>
              <a:cxn ang="0">
                <a:pos x="584" y="104"/>
              </a:cxn>
              <a:cxn ang="0">
                <a:pos x="592" y="116"/>
              </a:cxn>
              <a:cxn ang="0">
                <a:pos x="604" y="124"/>
              </a:cxn>
              <a:cxn ang="0">
                <a:pos x="618" y="154"/>
              </a:cxn>
              <a:cxn ang="0">
                <a:pos x="644" y="214"/>
              </a:cxn>
              <a:cxn ang="0">
                <a:pos x="654" y="238"/>
              </a:cxn>
              <a:cxn ang="0">
                <a:pos x="660" y="270"/>
              </a:cxn>
              <a:cxn ang="0">
                <a:pos x="640" y="322"/>
              </a:cxn>
              <a:cxn ang="0">
                <a:pos x="628" y="374"/>
              </a:cxn>
              <a:cxn ang="0">
                <a:pos x="604" y="438"/>
              </a:cxn>
              <a:cxn ang="0">
                <a:pos x="594" y="456"/>
              </a:cxn>
              <a:cxn ang="0">
                <a:pos x="570" y="464"/>
              </a:cxn>
              <a:cxn ang="0">
                <a:pos x="558" y="472"/>
              </a:cxn>
              <a:cxn ang="0">
                <a:pos x="542" y="486"/>
              </a:cxn>
              <a:cxn ang="0">
                <a:pos x="528" y="500"/>
              </a:cxn>
              <a:cxn ang="0">
                <a:pos x="510" y="512"/>
              </a:cxn>
              <a:cxn ang="0">
                <a:pos x="470" y="538"/>
              </a:cxn>
              <a:cxn ang="0">
                <a:pos x="416" y="540"/>
              </a:cxn>
              <a:cxn ang="0">
                <a:pos x="370" y="548"/>
              </a:cxn>
              <a:cxn ang="0">
                <a:pos x="278" y="530"/>
              </a:cxn>
              <a:cxn ang="0">
                <a:pos x="224" y="498"/>
              </a:cxn>
              <a:cxn ang="0">
                <a:pos x="196" y="482"/>
              </a:cxn>
              <a:cxn ang="0">
                <a:pos x="154" y="486"/>
              </a:cxn>
              <a:cxn ang="0">
                <a:pos x="132" y="492"/>
              </a:cxn>
              <a:cxn ang="0">
                <a:pos x="74" y="488"/>
              </a:cxn>
              <a:cxn ang="0">
                <a:pos x="50" y="474"/>
              </a:cxn>
              <a:cxn ang="0">
                <a:pos x="26" y="420"/>
              </a:cxn>
              <a:cxn ang="0">
                <a:pos x="40" y="374"/>
              </a:cxn>
              <a:cxn ang="0">
                <a:pos x="42" y="304"/>
              </a:cxn>
              <a:cxn ang="0">
                <a:pos x="30" y="296"/>
              </a:cxn>
              <a:cxn ang="0">
                <a:pos x="26" y="258"/>
              </a:cxn>
              <a:cxn ang="0">
                <a:pos x="46" y="256"/>
              </a:cxn>
              <a:cxn ang="0">
                <a:pos x="32" y="204"/>
              </a:cxn>
              <a:cxn ang="0">
                <a:pos x="10" y="178"/>
              </a:cxn>
              <a:cxn ang="0">
                <a:pos x="0" y="170"/>
              </a:cxn>
            </a:cxnLst>
            <a:rect l="0" t="0" r="r" b="b"/>
            <a:pathLst>
              <a:path w="660" h="553">
                <a:moveTo>
                  <a:pt x="44" y="244"/>
                </a:moveTo>
                <a:cubicBezTo>
                  <a:pt x="53" y="231"/>
                  <a:pt x="47" y="203"/>
                  <a:pt x="38" y="190"/>
                </a:cubicBezTo>
                <a:cubicBezTo>
                  <a:pt x="34" y="184"/>
                  <a:pt x="26" y="172"/>
                  <a:pt x="26" y="172"/>
                </a:cubicBezTo>
                <a:cubicBezTo>
                  <a:pt x="24" y="142"/>
                  <a:pt x="26" y="99"/>
                  <a:pt x="54" y="80"/>
                </a:cubicBezTo>
                <a:cubicBezTo>
                  <a:pt x="66" y="62"/>
                  <a:pt x="76" y="60"/>
                  <a:pt x="98" y="56"/>
                </a:cubicBezTo>
                <a:cubicBezTo>
                  <a:pt x="124" y="59"/>
                  <a:pt x="149" y="66"/>
                  <a:pt x="174" y="70"/>
                </a:cubicBezTo>
                <a:cubicBezTo>
                  <a:pt x="192" y="68"/>
                  <a:pt x="206" y="61"/>
                  <a:pt x="224" y="58"/>
                </a:cubicBezTo>
                <a:cubicBezTo>
                  <a:pt x="235" y="54"/>
                  <a:pt x="242" y="46"/>
                  <a:pt x="254" y="42"/>
                </a:cubicBezTo>
                <a:cubicBezTo>
                  <a:pt x="260" y="40"/>
                  <a:pt x="272" y="36"/>
                  <a:pt x="272" y="36"/>
                </a:cubicBezTo>
                <a:cubicBezTo>
                  <a:pt x="280" y="28"/>
                  <a:pt x="286" y="19"/>
                  <a:pt x="296" y="16"/>
                </a:cubicBezTo>
                <a:cubicBezTo>
                  <a:pt x="315" y="3"/>
                  <a:pt x="329" y="9"/>
                  <a:pt x="358" y="8"/>
                </a:cubicBezTo>
                <a:cubicBezTo>
                  <a:pt x="378" y="5"/>
                  <a:pt x="395" y="1"/>
                  <a:pt x="416" y="0"/>
                </a:cubicBezTo>
                <a:cubicBezTo>
                  <a:pt x="441" y="3"/>
                  <a:pt x="473" y="12"/>
                  <a:pt x="494" y="26"/>
                </a:cubicBezTo>
                <a:cubicBezTo>
                  <a:pt x="499" y="33"/>
                  <a:pt x="508" y="36"/>
                  <a:pt x="516" y="40"/>
                </a:cubicBezTo>
                <a:cubicBezTo>
                  <a:pt x="522" y="43"/>
                  <a:pt x="534" y="46"/>
                  <a:pt x="534" y="46"/>
                </a:cubicBezTo>
                <a:cubicBezTo>
                  <a:pt x="537" y="49"/>
                  <a:pt x="543" y="51"/>
                  <a:pt x="546" y="54"/>
                </a:cubicBezTo>
                <a:cubicBezTo>
                  <a:pt x="569" y="77"/>
                  <a:pt x="543" y="59"/>
                  <a:pt x="560" y="70"/>
                </a:cubicBezTo>
                <a:cubicBezTo>
                  <a:pt x="568" y="82"/>
                  <a:pt x="577" y="92"/>
                  <a:pt x="584" y="104"/>
                </a:cubicBezTo>
                <a:cubicBezTo>
                  <a:pt x="586" y="108"/>
                  <a:pt x="588" y="113"/>
                  <a:pt x="592" y="116"/>
                </a:cubicBezTo>
                <a:cubicBezTo>
                  <a:pt x="596" y="119"/>
                  <a:pt x="604" y="124"/>
                  <a:pt x="604" y="124"/>
                </a:cubicBezTo>
                <a:cubicBezTo>
                  <a:pt x="608" y="135"/>
                  <a:pt x="613" y="144"/>
                  <a:pt x="618" y="154"/>
                </a:cubicBezTo>
                <a:cubicBezTo>
                  <a:pt x="629" y="175"/>
                  <a:pt x="626" y="196"/>
                  <a:pt x="644" y="214"/>
                </a:cubicBezTo>
                <a:cubicBezTo>
                  <a:pt x="647" y="223"/>
                  <a:pt x="651" y="229"/>
                  <a:pt x="654" y="238"/>
                </a:cubicBezTo>
                <a:cubicBezTo>
                  <a:pt x="656" y="249"/>
                  <a:pt x="657" y="260"/>
                  <a:pt x="660" y="270"/>
                </a:cubicBezTo>
                <a:cubicBezTo>
                  <a:pt x="657" y="306"/>
                  <a:pt x="649" y="294"/>
                  <a:pt x="640" y="322"/>
                </a:cubicBezTo>
                <a:cubicBezTo>
                  <a:pt x="639" y="339"/>
                  <a:pt x="644" y="363"/>
                  <a:pt x="628" y="374"/>
                </a:cubicBezTo>
                <a:cubicBezTo>
                  <a:pt x="621" y="396"/>
                  <a:pt x="610" y="415"/>
                  <a:pt x="604" y="438"/>
                </a:cubicBezTo>
                <a:cubicBezTo>
                  <a:pt x="603" y="443"/>
                  <a:pt x="598" y="455"/>
                  <a:pt x="594" y="456"/>
                </a:cubicBezTo>
                <a:cubicBezTo>
                  <a:pt x="586" y="459"/>
                  <a:pt x="578" y="461"/>
                  <a:pt x="570" y="464"/>
                </a:cubicBezTo>
                <a:cubicBezTo>
                  <a:pt x="565" y="466"/>
                  <a:pt x="558" y="472"/>
                  <a:pt x="558" y="472"/>
                </a:cubicBezTo>
                <a:cubicBezTo>
                  <a:pt x="553" y="479"/>
                  <a:pt x="548" y="480"/>
                  <a:pt x="542" y="486"/>
                </a:cubicBezTo>
                <a:cubicBezTo>
                  <a:pt x="540" y="493"/>
                  <a:pt x="534" y="495"/>
                  <a:pt x="528" y="500"/>
                </a:cubicBezTo>
                <a:cubicBezTo>
                  <a:pt x="522" y="504"/>
                  <a:pt x="510" y="512"/>
                  <a:pt x="510" y="512"/>
                </a:cubicBezTo>
                <a:cubicBezTo>
                  <a:pt x="507" y="517"/>
                  <a:pt x="477" y="537"/>
                  <a:pt x="470" y="538"/>
                </a:cubicBezTo>
                <a:cubicBezTo>
                  <a:pt x="452" y="540"/>
                  <a:pt x="434" y="539"/>
                  <a:pt x="416" y="540"/>
                </a:cubicBezTo>
                <a:cubicBezTo>
                  <a:pt x="402" y="545"/>
                  <a:pt x="385" y="546"/>
                  <a:pt x="370" y="548"/>
                </a:cubicBezTo>
                <a:cubicBezTo>
                  <a:pt x="354" y="553"/>
                  <a:pt x="297" y="539"/>
                  <a:pt x="278" y="530"/>
                </a:cubicBezTo>
                <a:cubicBezTo>
                  <a:pt x="258" y="520"/>
                  <a:pt x="246" y="505"/>
                  <a:pt x="224" y="498"/>
                </a:cubicBezTo>
                <a:cubicBezTo>
                  <a:pt x="212" y="494"/>
                  <a:pt x="209" y="485"/>
                  <a:pt x="196" y="482"/>
                </a:cubicBezTo>
                <a:cubicBezTo>
                  <a:pt x="175" y="484"/>
                  <a:pt x="171" y="483"/>
                  <a:pt x="154" y="486"/>
                </a:cubicBezTo>
                <a:cubicBezTo>
                  <a:pt x="147" y="487"/>
                  <a:pt x="132" y="492"/>
                  <a:pt x="132" y="492"/>
                </a:cubicBezTo>
                <a:cubicBezTo>
                  <a:pt x="113" y="491"/>
                  <a:pt x="91" y="497"/>
                  <a:pt x="74" y="488"/>
                </a:cubicBezTo>
                <a:cubicBezTo>
                  <a:pt x="66" y="484"/>
                  <a:pt x="50" y="474"/>
                  <a:pt x="50" y="474"/>
                </a:cubicBezTo>
                <a:cubicBezTo>
                  <a:pt x="46" y="454"/>
                  <a:pt x="31" y="440"/>
                  <a:pt x="26" y="420"/>
                </a:cubicBezTo>
                <a:cubicBezTo>
                  <a:pt x="27" y="408"/>
                  <a:pt x="23" y="380"/>
                  <a:pt x="40" y="374"/>
                </a:cubicBezTo>
                <a:cubicBezTo>
                  <a:pt x="49" y="348"/>
                  <a:pt x="51" y="346"/>
                  <a:pt x="42" y="304"/>
                </a:cubicBezTo>
                <a:cubicBezTo>
                  <a:pt x="41" y="299"/>
                  <a:pt x="30" y="296"/>
                  <a:pt x="30" y="296"/>
                </a:cubicBezTo>
                <a:cubicBezTo>
                  <a:pt x="23" y="286"/>
                  <a:pt x="17" y="270"/>
                  <a:pt x="26" y="258"/>
                </a:cubicBezTo>
                <a:cubicBezTo>
                  <a:pt x="30" y="253"/>
                  <a:pt x="39" y="257"/>
                  <a:pt x="46" y="256"/>
                </a:cubicBezTo>
                <a:cubicBezTo>
                  <a:pt x="59" y="237"/>
                  <a:pt x="43" y="221"/>
                  <a:pt x="32" y="204"/>
                </a:cubicBezTo>
                <a:cubicBezTo>
                  <a:pt x="21" y="187"/>
                  <a:pt x="35" y="182"/>
                  <a:pt x="10" y="178"/>
                </a:cubicBezTo>
                <a:cubicBezTo>
                  <a:pt x="2" y="173"/>
                  <a:pt x="6" y="176"/>
                  <a:pt x="0" y="170"/>
                </a:cubicBezTo>
              </a:path>
            </a:pathLst>
          </a:custGeom>
          <a:gradFill rotWithShape="1">
            <a:gsLst>
              <a:gs pos="0">
                <a:schemeClr val="bg1">
                  <a:alpha val="41000"/>
                </a:schemeClr>
              </a:gs>
              <a:gs pos="100000">
                <a:schemeClr val="bg1">
                  <a:gamma/>
                  <a:shade val="46275"/>
                  <a:invGamma/>
                </a:schemeClr>
              </a:gs>
            </a:gsLst>
            <a:lin ang="5400000" scaled="1"/>
          </a:gradFill>
          <a:ln w="28575" cap="flat" cmpd="sng">
            <a:solidFill>
              <a:schemeClr val="accent2"/>
            </a:solidFill>
            <a:prstDash val="dash"/>
            <a:round/>
            <a:headEnd/>
            <a:tailEnd/>
          </a:ln>
          <a:effectLst/>
        </p:spPr>
        <p:txBody>
          <a:bodyPr/>
          <a:lstStyle/>
          <a:p>
            <a:pPr>
              <a:defRPr/>
            </a:pPr>
            <a:endParaRPr lang="en-US"/>
          </a:p>
        </p:txBody>
      </p:sp>
      <p:sp>
        <p:nvSpPr>
          <p:cNvPr id="88123" name="Freeform 59"/>
          <p:cNvSpPr>
            <a:spLocks/>
          </p:cNvSpPr>
          <p:nvPr/>
        </p:nvSpPr>
        <p:spPr bwMode="auto">
          <a:xfrm>
            <a:off x="1752600" y="2362200"/>
            <a:ext cx="1047750" cy="877888"/>
          </a:xfrm>
          <a:custGeom>
            <a:avLst/>
            <a:gdLst/>
            <a:ahLst/>
            <a:cxnLst>
              <a:cxn ang="0">
                <a:pos x="44" y="244"/>
              </a:cxn>
              <a:cxn ang="0">
                <a:pos x="38" y="190"/>
              </a:cxn>
              <a:cxn ang="0">
                <a:pos x="26" y="172"/>
              </a:cxn>
              <a:cxn ang="0">
                <a:pos x="54" y="80"/>
              </a:cxn>
              <a:cxn ang="0">
                <a:pos x="98" y="56"/>
              </a:cxn>
              <a:cxn ang="0">
                <a:pos x="174" y="70"/>
              </a:cxn>
              <a:cxn ang="0">
                <a:pos x="224" y="58"/>
              </a:cxn>
              <a:cxn ang="0">
                <a:pos x="254" y="42"/>
              </a:cxn>
              <a:cxn ang="0">
                <a:pos x="272" y="36"/>
              </a:cxn>
              <a:cxn ang="0">
                <a:pos x="296" y="16"/>
              </a:cxn>
              <a:cxn ang="0">
                <a:pos x="358" y="8"/>
              </a:cxn>
              <a:cxn ang="0">
                <a:pos x="416" y="0"/>
              </a:cxn>
              <a:cxn ang="0">
                <a:pos x="494" y="26"/>
              </a:cxn>
              <a:cxn ang="0">
                <a:pos x="516" y="40"/>
              </a:cxn>
              <a:cxn ang="0">
                <a:pos x="534" y="46"/>
              </a:cxn>
              <a:cxn ang="0">
                <a:pos x="546" y="54"/>
              </a:cxn>
              <a:cxn ang="0">
                <a:pos x="560" y="70"/>
              </a:cxn>
              <a:cxn ang="0">
                <a:pos x="584" y="104"/>
              </a:cxn>
              <a:cxn ang="0">
                <a:pos x="592" y="116"/>
              </a:cxn>
              <a:cxn ang="0">
                <a:pos x="604" y="124"/>
              </a:cxn>
              <a:cxn ang="0">
                <a:pos x="618" y="154"/>
              </a:cxn>
              <a:cxn ang="0">
                <a:pos x="644" y="214"/>
              </a:cxn>
              <a:cxn ang="0">
                <a:pos x="654" y="238"/>
              </a:cxn>
              <a:cxn ang="0">
                <a:pos x="660" y="270"/>
              </a:cxn>
              <a:cxn ang="0">
                <a:pos x="640" y="322"/>
              </a:cxn>
              <a:cxn ang="0">
                <a:pos x="628" y="374"/>
              </a:cxn>
              <a:cxn ang="0">
                <a:pos x="604" y="438"/>
              </a:cxn>
              <a:cxn ang="0">
                <a:pos x="594" y="456"/>
              </a:cxn>
              <a:cxn ang="0">
                <a:pos x="570" y="464"/>
              </a:cxn>
              <a:cxn ang="0">
                <a:pos x="558" y="472"/>
              </a:cxn>
              <a:cxn ang="0">
                <a:pos x="542" y="486"/>
              </a:cxn>
              <a:cxn ang="0">
                <a:pos x="528" y="500"/>
              </a:cxn>
              <a:cxn ang="0">
                <a:pos x="510" y="512"/>
              </a:cxn>
              <a:cxn ang="0">
                <a:pos x="470" y="538"/>
              </a:cxn>
              <a:cxn ang="0">
                <a:pos x="416" y="540"/>
              </a:cxn>
              <a:cxn ang="0">
                <a:pos x="370" y="548"/>
              </a:cxn>
              <a:cxn ang="0">
                <a:pos x="278" y="530"/>
              </a:cxn>
              <a:cxn ang="0">
                <a:pos x="224" y="498"/>
              </a:cxn>
              <a:cxn ang="0">
                <a:pos x="196" y="482"/>
              </a:cxn>
              <a:cxn ang="0">
                <a:pos x="154" y="486"/>
              </a:cxn>
              <a:cxn ang="0">
                <a:pos x="132" y="492"/>
              </a:cxn>
              <a:cxn ang="0">
                <a:pos x="74" y="488"/>
              </a:cxn>
              <a:cxn ang="0">
                <a:pos x="50" y="474"/>
              </a:cxn>
              <a:cxn ang="0">
                <a:pos x="26" y="420"/>
              </a:cxn>
              <a:cxn ang="0">
                <a:pos x="40" y="374"/>
              </a:cxn>
              <a:cxn ang="0">
                <a:pos x="42" y="304"/>
              </a:cxn>
              <a:cxn ang="0">
                <a:pos x="30" y="296"/>
              </a:cxn>
              <a:cxn ang="0">
                <a:pos x="26" y="258"/>
              </a:cxn>
              <a:cxn ang="0">
                <a:pos x="46" y="256"/>
              </a:cxn>
              <a:cxn ang="0">
                <a:pos x="32" y="204"/>
              </a:cxn>
              <a:cxn ang="0">
                <a:pos x="10" y="178"/>
              </a:cxn>
              <a:cxn ang="0">
                <a:pos x="0" y="170"/>
              </a:cxn>
            </a:cxnLst>
            <a:rect l="0" t="0" r="r" b="b"/>
            <a:pathLst>
              <a:path w="660" h="553">
                <a:moveTo>
                  <a:pt x="44" y="244"/>
                </a:moveTo>
                <a:cubicBezTo>
                  <a:pt x="53" y="231"/>
                  <a:pt x="47" y="203"/>
                  <a:pt x="38" y="190"/>
                </a:cubicBezTo>
                <a:cubicBezTo>
                  <a:pt x="34" y="184"/>
                  <a:pt x="26" y="172"/>
                  <a:pt x="26" y="172"/>
                </a:cubicBezTo>
                <a:cubicBezTo>
                  <a:pt x="24" y="142"/>
                  <a:pt x="26" y="99"/>
                  <a:pt x="54" y="80"/>
                </a:cubicBezTo>
                <a:cubicBezTo>
                  <a:pt x="66" y="62"/>
                  <a:pt x="76" y="60"/>
                  <a:pt x="98" y="56"/>
                </a:cubicBezTo>
                <a:cubicBezTo>
                  <a:pt x="124" y="59"/>
                  <a:pt x="149" y="66"/>
                  <a:pt x="174" y="70"/>
                </a:cubicBezTo>
                <a:cubicBezTo>
                  <a:pt x="192" y="68"/>
                  <a:pt x="206" y="61"/>
                  <a:pt x="224" y="58"/>
                </a:cubicBezTo>
                <a:cubicBezTo>
                  <a:pt x="235" y="54"/>
                  <a:pt x="242" y="46"/>
                  <a:pt x="254" y="42"/>
                </a:cubicBezTo>
                <a:cubicBezTo>
                  <a:pt x="260" y="40"/>
                  <a:pt x="272" y="36"/>
                  <a:pt x="272" y="36"/>
                </a:cubicBezTo>
                <a:cubicBezTo>
                  <a:pt x="280" y="28"/>
                  <a:pt x="286" y="19"/>
                  <a:pt x="296" y="16"/>
                </a:cubicBezTo>
                <a:cubicBezTo>
                  <a:pt x="315" y="3"/>
                  <a:pt x="329" y="9"/>
                  <a:pt x="358" y="8"/>
                </a:cubicBezTo>
                <a:cubicBezTo>
                  <a:pt x="378" y="5"/>
                  <a:pt x="395" y="1"/>
                  <a:pt x="416" y="0"/>
                </a:cubicBezTo>
                <a:cubicBezTo>
                  <a:pt x="441" y="3"/>
                  <a:pt x="473" y="12"/>
                  <a:pt x="494" y="26"/>
                </a:cubicBezTo>
                <a:cubicBezTo>
                  <a:pt x="499" y="33"/>
                  <a:pt x="508" y="36"/>
                  <a:pt x="516" y="40"/>
                </a:cubicBezTo>
                <a:cubicBezTo>
                  <a:pt x="522" y="43"/>
                  <a:pt x="534" y="46"/>
                  <a:pt x="534" y="46"/>
                </a:cubicBezTo>
                <a:cubicBezTo>
                  <a:pt x="537" y="49"/>
                  <a:pt x="543" y="51"/>
                  <a:pt x="546" y="54"/>
                </a:cubicBezTo>
                <a:cubicBezTo>
                  <a:pt x="569" y="77"/>
                  <a:pt x="543" y="59"/>
                  <a:pt x="560" y="70"/>
                </a:cubicBezTo>
                <a:cubicBezTo>
                  <a:pt x="568" y="82"/>
                  <a:pt x="577" y="92"/>
                  <a:pt x="584" y="104"/>
                </a:cubicBezTo>
                <a:cubicBezTo>
                  <a:pt x="586" y="108"/>
                  <a:pt x="588" y="113"/>
                  <a:pt x="592" y="116"/>
                </a:cubicBezTo>
                <a:cubicBezTo>
                  <a:pt x="596" y="119"/>
                  <a:pt x="604" y="124"/>
                  <a:pt x="604" y="124"/>
                </a:cubicBezTo>
                <a:cubicBezTo>
                  <a:pt x="608" y="135"/>
                  <a:pt x="613" y="144"/>
                  <a:pt x="618" y="154"/>
                </a:cubicBezTo>
                <a:cubicBezTo>
                  <a:pt x="629" y="175"/>
                  <a:pt x="626" y="196"/>
                  <a:pt x="644" y="214"/>
                </a:cubicBezTo>
                <a:cubicBezTo>
                  <a:pt x="647" y="223"/>
                  <a:pt x="651" y="229"/>
                  <a:pt x="654" y="238"/>
                </a:cubicBezTo>
                <a:cubicBezTo>
                  <a:pt x="656" y="249"/>
                  <a:pt x="657" y="260"/>
                  <a:pt x="660" y="270"/>
                </a:cubicBezTo>
                <a:cubicBezTo>
                  <a:pt x="657" y="306"/>
                  <a:pt x="649" y="294"/>
                  <a:pt x="640" y="322"/>
                </a:cubicBezTo>
                <a:cubicBezTo>
                  <a:pt x="639" y="339"/>
                  <a:pt x="644" y="363"/>
                  <a:pt x="628" y="374"/>
                </a:cubicBezTo>
                <a:cubicBezTo>
                  <a:pt x="621" y="396"/>
                  <a:pt x="610" y="415"/>
                  <a:pt x="604" y="438"/>
                </a:cubicBezTo>
                <a:cubicBezTo>
                  <a:pt x="603" y="443"/>
                  <a:pt x="598" y="455"/>
                  <a:pt x="594" y="456"/>
                </a:cubicBezTo>
                <a:cubicBezTo>
                  <a:pt x="586" y="459"/>
                  <a:pt x="578" y="461"/>
                  <a:pt x="570" y="464"/>
                </a:cubicBezTo>
                <a:cubicBezTo>
                  <a:pt x="565" y="466"/>
                  <a:pt x="558" y="472"/>
                  <a:pt x="558" y="472"/>
                </a:cubicBezTo>
                <a:cubicBezTo>
                  <a:pt x="553" y="479"/>
                  <a:pt x="548" y="480"/>
                  <a:pt x="542" y="486"/>
                </a:cubicBezTo>
                <a:cubicBezTo>
                  <a:pt x="540" y="493"/>
                  <a:pt x="534" y="495"/>
                  <a:pt x="528" y="500"/>
                </a:cubicBezTo>
                <a:cubicBezTo>
                  <a:pt x="522" y="504"/>
                  <a:pt x="510" y="512"/>
                  <a:pt x="510" y="512"/>
                </a:cubicBezTo>
                <a:cubicBezTo>
                  <a:pt x="507" y="517"/>
                  <a:pt x="477" y="537"/>
                  <a:pt x="470" y="538"/>
                </a:cubicBezTo>
                <a:cubicBezTo>
                  <a:pt x="452" y="540"/>
                  <a:pt x="434" y="539"/>
                  <a:pt x="416" y="540"/>
                </a:cubicBezTo>
                <a:cubicBezTo>
                  <a:pt x="402" y="545"/>
                  <a:pt x="385" y="546"/>
                  <a:pt x="370" y="548"/>
                </a:cubicBezTo>
                <a:cubicBezTo>
                  <a:pt x="354" y="553"/>
                  <a:pt x="297" y="539"/>
                  <a:pt x="278" y="530"/>
                </a:cubicBezTo>
                <a:cubicBezTo>
                  <a:pt x="258" y="520"/>
                  <a:pt x="246" y="505"/>
                  <a:pt x="224" y="498"/>
                </a:cubicBezTo>
                <a:cubicBezTo>
                  <a:pt x="212" y="494"/>
                  <a:pt x="209" y="485"/>
                  <a:pt x="196" y="482"/>
                </a:cubicBezTo>
                <a:cubicBezTo>
                  <a:pt x="175" y="484"/>
                  <a:pt x="171" y="483"/>
                  <a:pt x="154" y="486"/>
                </a:cubicBezTo>
                <a:cubicBezTo>
                  <a:pt x="147" y="487"/>
                  <a:pt x="132" y="492"/>
                  <a:pt x="132" y="492"/>
                </a:cubicBezTo>
                <a:cubicBezTo>
                  <a:pt x="113" y="491"/>
                  <a:pt x="91" y="497"/>
                  <a:pt x="74" y="488"/>
                </a:cubicBezTo>
                <a:cubicBezTo>
                  <a:pt x="66" y="484"/>
                  <a:pt x="50" y="474"/>
                  <a:pt x="50" y="474"/>
                </a:cubicBezTo>
                <a:cubicBezTo>
                  <a:pt x="46" y="454"/>
                  <a:pt x="31" y="440"/>
                  <a:pt x="26" y="420"/>
                </a:cubicBezTo>
                <a:cubicBezTo>
                  <a:pt x="27" y="408"/>
                  <a:pt x="23" y="380"/>
                  <a:pt x="40" y="374"/>
                </a:cubicBezTo>
                <a:cubicBezTo>
                  <a:pt x="49" y="348"/>
                  <a:pt x="51" y="346"/>
                  <a:pt x="42" y="304"/>
                </a:cubicBezTo>
                <a:cubicBezTo>
                  <a:pt x="41" y="299"/>
                  <a:pt x="30" y="296"/>
                  <a:pt x="30" y="296"/>
                </a:cubicBezTo>
                <a:cubicBezTo>
                  <a:pt x="23" y="286"/>
                  <a:pt x="17" y="270"/>
                  <a:pt x="26" y="258"/>
                </a:cubicBezTo>
                <a:cubicBezTo>
                  <a:pt x="30" y="253"/>
                  <a:pt x="39" y="257"/>
                  <a:pt x="46" y="256"/>
                </a:cubicBezTo>
                <a:cubicBezTo>
                  <a:pt x="59" y="237"/>
                  <a:pt x="43" y="221"/>
                  <a:pt x="32" y="204"/>
                </a:cubicBezTo>
                <a:cubicBezTo>
                  <a:pt x="21" y="187"/>
                  <a:pt x="35" y="182"/>
                  <a:pt x="10" y="178"/>
                </a:cubicBezTo>
                <a:cubicBezTo>
                  <a:pt x="2" y="173"/>
                  <a:pt x="6" y="176"/>
                  <a:pt x="0" y="170"/>
                </a:cubicBezTo>
              </a:path>
            </a:pathLst>
          </a:custGeom>
          <a:gradFill rotWithShape="1">
            <a:gsLst>
              <a:gs pos="0">
                <a:schemeClr val="bg1">
                  <a:alpha val="41000"/>
                </a:schemeClr>
              </a:gs>
              <a:gs pos="100000">
                <a:schemeClr val="bg1">
                  <a:gamma/>
                  <a:shade val="46275"/>
                  <a:invGamma/>
                </a:schemeClr>
              </a:gs>
            </a:gsLst>
            <a:lin ang="5400000" scaled="1"/>
          </a:gradFill>
          <a:ln w="28575" cap="flat" cmpd="sng">
            <a:solidFill>
              <a:schemeClr val="accent2"/>
            </a:solidFill>
            <a:prstDash val="dash"/>
            <a:round/>
            <a:headEnd/>
            <a:tailEnd/>
          </a:ln>
          <a:effectLst/>
        </p:spPr>
        <p:txBody>
          <a:bodyPr/>
          <a:lstStyle/>
          <a:p>
            <a:pPr>
              <a:defRPr/>
            </a:pPr>
            <a:endParaRPr lang="en-US"/>
          </a:p>
        </p:txBody>
      </p:sp>
      <p:sp>
        <p:nvSpPr>
          <p:cNvPr id="88124" name="Freeform 60"/>
          <p:cNvSpPr>
            <a:spLocks/>
          </p:cNvSpPr>
          <p:nvPr/>
        </p:nvSpPr>
        <p:spPr bwMode="auto">
          <a:xfrm>
            <a:off x="5429250" y="112713"/>
            <a:ext cx="1047750" cy="877887"/>
          </a:xfrm>
          <a:custGeom>
            <a:avLst/>
            <a:gdLst/>
            <a:ahLst/>
            <a:cxnLst>
              <a:cxn ang="0">
                <a:pos x="44" y="244"/>
              </a:cxn>
              <a:cxn ang="0">
                <a:pos x="38" y="190"/>
              </a:cxn>
              <a:cxn ang="0">
                <a:pos x="26" y="172"/>
              </a:cxn>
              <a:cxn ang="0">
                <a:pos x="54" y="80"/>
              </a:cxn>
              <a:cxn ang="0">
                <a:pos x="98" y="56"/>
              </a:cxn>
              <a:cxn ang="0">
                <a:pos x="174" y="70"/>
              </a:cxn>
              <a:cxn ang="0">
                <a:pos x="224" y="58"/>
              </a:cxn>
              <a:cxn ang="0">
                <a:pos x="254" y="42"/>
              </a:cxn>
              <a:cxn ang="0">
                <a:pos x="272" y="36"/>
              </a:cxn>
              <a:cxn ang="0">
                <a:pos x="296" y="16"/>
              </a:cxn>
              <a:cxn ang="0">
                <a:pos x="358" y="8"/>
              </a:cxn>
              <a:cxn ang="0">
                <a:pos x="416" y="0"/>
              </a:cxn>
              <a:cxn ang="0">
                <a:pos x="494" y="26"/>
              </a:cxn>
              <a:cxn ang="0">
                <a:pos x="516" y="40"/>
              </a:cxn>
              <a:cxn ang="0">
                <a:pos x="534" y="46"/>
              </a:cxn>
              <a:cxn ang="0">
                <a:pos x="546" y="54"/>
              </a:cxn>
              <a:cxn ang="0">
                <a:pos x="560" y="70"/>
              </a:cxn>
              <a:cxn ang="0">
                <a:pos x="584" y="104"/>
              </a:cxn>
              <a:cxn ang="0">
                <a:pos x="592" y="116"/>
              </a:cxn>
              <a:cxn ang="0">
                <a:pos x="604" y="124"/>
              </a:cxn>
              <a:cxn ang="0">
                <a:pos x="618" y="154"/>
              </a:cxn>
              <a:cxn ang="0">
                <a:pos x="644" y="214"/>
              </a:cxn>
              <a:cxn ang="0">
                <a:pos x="654" y="238"/>
              </a:cxn>
              <a:cxn ang="0">
                <a:pos x="660" y="270"/>
              </a:cxn>
              <a:cxn ang="0">
                <a:pos x="640" y="322"/>
              </a:cxn>
              <a:cxn ang="0">
                <a:pos x="628" y="374"/>
              </a:cxn>
              <a:cxn ang="0">
                <a:pos x="604" y="438"/>
              </a:cxn>
              <a:cxn ang="0">
                <a:pos x="594" y="456"/>
              </a:cxn>
              <a:cxn ang="0">
                <a:pos x="570" y="464"/>
              </a:cxn>
              <a:cxn ang="0">
                <a:pos x="558" y="472"/>
              </a:cxn>
              <a:cxn ang="0">
                <a:pos x="542" y="486"/>
              </a:cxn>
              <a:cxn ang="0">
                <a:pos x="528" y="500"/>
              </a:cxn>
              <a:cxn ang="0">
                <a:pos x="510" y="512"/>
              </a:cxn>
              <a:cxn ang="0">
                <a:pos x="470" y="538"/>
              </a:cxn>
              <a:cxn ang="0">
                <a:pos x="416" y="540"/>
              </a:cxn>
              <a:cxn ang="0">
                <a:pos x="370" y="548"/>
              </a:cxn>
              <a:cxn ang="0">
                <a:pos x="278" y="530"/>
              </a:cxn>
              <a:cxn ang="0">
                <a:pos x="224" y="498"/>
              </a:cxn>
              <a:cxn ang="0">
                <a:pos x="196" y="482"/>
              </a:cxn>
              <a:cxn ang="0">
                <a:pos x="154" y="486"/>
              </a:cxn>
              <a:cxn ang="0">
                <a:pos x="132" y="492"/>
              </a:cxn>
              <a:cxn ang="0">
                <a:pos x="74" y="488"/>
              </a:cxn>
              <a:cxn ang="0">
                <a:pos x="50" y="474"/>
              </a:cxn>
              <a:cxn ang="0">
                <a:pos x="26" y="420"/>
              </a:cxn>
              <a:cxn ang="0">
                <a:pos x="40" y="374"/>
              </a:cxn>
              <a:cxn ang="0">
                <a:pos x="42" y="304"/>
              </a:cxn>
              <a:cxn ang="0">
                <a:pos x="30" y="296"/>
              </a:cxn>
              <a:cxn ang="0">
                <a:pos x="26" y="258"/>
              </a:cxn>
              <a:cxn ang="0">
                <a:pos x="46" y="256"/>
              </a:cxn>
              <a:cxn ang="0">
                <a:pos x="32" y="204"/>
              </a:cxn>
              <a:cxn ang="0">
                <a:pos x="10" y="178"/>
              </a:cxn>
              <a:cxn ang="0">
                <a:pos x="0" y="170"/>
              </a:cxn>
            </a:cxnLst>
            <a:rect l="0" t="0" r="r" b="b"/>
            <a:pathLst>
              <a:path w="660" h="553">
                <a:moveTo>
                  <a:pt x="44" y="244"/>
                </a:moveTo>
                <a:cubicBezTo>
                  <a:pt x="53" y="231"/>
                  <a:pt x="47" y="203"/>
                  <a:pt x="38" y="190"/>
                </a:cubicBezTo>
                <a:cubicBezTo>
                  <a:pt x="34" y="184"/>
                  <a:pt x="26" y="172"/>
                  <a:pt x="26" y="172"/>
                </a:cubicBezTo>
                <a:cubicBezTo>
                  <a:pt x="24" y="142"/>
                  <a:pt x="26" y="99"/>
                  <a:pt x="54" y="80"/>
                </a:cubicBezTo>
                <a:cubicBezTo>
                  <a:pt x="66" y="62"/>
                  <a:pt x="76" y="60"/>
                  <a:pt x="98" y="56"/>
                </a:cubicBezTo>
                <a:cubicBezTo>
                  <a:pt x="124" y="59"/>
                  <a:pt x="149" y="66"/>
                  <a:pt x="174" y="70"/>
                </a:cubicBezTo>
                <a:cubicBezTo>
                  <a:pt x="192" y="68"/>
                  <a:pt x="206" y="61"/>
                  <a:pt x="224" y="58"/>
                </a:cubicBezTo>
                <a:cubicBezTo>
                  <a:pt x="235" y="54"/>
                  <a:pt x="242" y="46"/>
                  <a:pt x="254" y="42"/>
                </a:cubicBezTo>
                <a:cubicBezTo>
                  <a:pt x="260" y="40"/>
                  <a:pt x="272" y="36"/>
                  <a:pt x="272" y="36"/>
                </a:cubicBezTo>
                <a:cubicBezTo>
                  <a:pt x="280" y="28"/>
                  <a:pt x="286" y="19"/>
                  <a:pt x="296" y="16"/>
                </a:cubicBezTo>
                <a:cubicBezTo>
                  <a:pt x="315" y="3"/>
                  <a:pt x="329" y="9"/>
                  <a:pt x="358" y="8"/>
                </a:cubicBezTo>
                <a:cubicBezTo>
                  <a:pt x="378" y="5"/>
                  <a:pt x="395" y="1"/>
                  <a:pt x="416" y="0"/>
                </a:cubicBezTo>
                <a:cubicBezTo>
                  <a:pt x="441" y="3"/>
                  <a:pt x="473" y="12"/>
                  <a:pt x="494" y="26"/>
                </a:cubicBezTo>
                <a:cubicBezTo>
                  <a:pt x="499" y="33"/>
                  <a:pt x="508" y="36"/>
                  <a:pt x="516" y="40"/>
                </a:cubicBezTo>
                <a:cubicBezTo>
                  <a:pt x="522" y="43"/>
                  <a:pt x="534" y="46"/>
                  <a:pt x="534" y="46"/>
                </a:cubicBezTo>
                <a:cubicBezTo>
                  <a:pt x="537" y="49"/>
                  <a:pt x="543" y="51"/>
                  <a:pt x="546" y="54"/>
                </a:cubicBezTo>
                <a:cubicBezTo>
                  <a:pt x="569" y="77"/>
                  <a:pt x="543" y="59"/>
                  <a:pt x="560" y="70"/>
                </a:cubicBezTo>
                <a:cubicBezTo>
                  <a:pt x="568" y="82"/>
                  <a:pt x="577" y="92"/>
                  <a:pt x="584" y="104"/>
                </a:cubicBezTo>
                <a:cubicBezTo>
                  <a:pt x="586" y="108"/>
                  <a:pt x="588" y="113"/>
                  <a:pt x="592" y="116"/>
                </a:cubicBezTo>
                <a:cubicBezTo>
                  <a:pt x="596" y="119"/>
                  <a:pt x="604" y="124"/>
                  <a:pt x="604" y="124"/>
                </a:cubicBezTo>
                <a:cubicBezTo>
                  <a:pt x="608" y="135"/>
                  <a:pt x="613" y="144"/>
                  <a:pt x="618" y="154"/>
                </a:cubicBezTo>
                <a:cubicBezTo>
                  <a:pt x="629" y="175"/>
                  <a:pt x="626" y="196"/>
                  <a:pt x="644" y="214"/>
                </a:cubicBezTo>
                <a:cubicBezTo>
                  <a:pt x="647" y="223"/>
                  <a:pt x="651" y="229"/>
                  <a:pt x="654" y="238"/>
                </a:cubicBezTo>
                <a:cubicBezTo>
                  <a:pt x="656" y="249"/>
                  <a:pt x="657" y="260"/>
                  <a:pt x="660" y="270"/>
                </a:cubicBezTo>
                <a:cubicBezTo>
                  <a:pt x="657" y="306"/>
                  <a:pt x="649" y="294"/>
                  <a:pt x="640" y="322"/>
                </a:cubicBezTo>
                <a:cubicBezTo>
                  <a:pt x="639" y="339"/>
                  <a:pt x="644" y="363"/>
                  <a:pt x="628" y="374"/>
                </a:cubicBezTo>
                <a:cubicBezTo>
                  <a:pt x="621" y="396"/>
                  <a:pt x="610" y="415"/>
                  <a:pt x="604" y="438"/>
                </a:cubicBezTo>
                <a:cubicBezTo>
                  <a:pt x="603" y="443"/>
                  <a:pt x="598" y="455"/>
                  <a:pt x="594" y="456"/>
                </a:cubicBezTo>
                <a:cubicBezTo>
                  <a:pt x="586" y="459"/>
                  <a:pt x="578" y="461"/>
                  <a:pt x="570" y="464"/>
                </a:cubicBezTo>
                <a:cubicBezTo>
                  <a:pt x="565" y="466"/>
                  <a:pt x="558" y="472"/>
                  <a:pt x="558" y="472"/>
                </a:cubicBezTo>
                <a:cubicBezTo>
                  <a:pt x="553" y="479"/>
                  <a:pt x="548" y="480"/>
                  <a:pt x="542" y="486"/>
                </a:cubicBezTo>
                <a:cubicBezTo>
                  <a:pt x="540" y="493"/>
                  <a:pt x="534" y="495"/>
                  <a:pt x="528" y="500"/>
                </a:cubicBezTo>
                <a:cubicBezTo>
                  <a:pt x="522" y="504"/>
                  <a:pt x="510" y="512"/>
                  <a:pt x="510" y="512"/>
                </a:cubicBezTo>
                <a:cubicBezTo>
                  <a:pt x="507" y="517"/>
                  <a:pt x="477" y="537"/>
                  <a:pt x="470" y="538"/>
                </a:cubicBezTo>
                <a:cubicBezTo>
                  <a:pt x="452" y="540"/>
                  <a:pt x="434" y="539"/>
                  <a:pt x="416" y="540"/>
                </a:cubicBezTo>
                <a:cubicBezTo>
                  <a:pt x="402" y="545"/>
                  <a:pt x="385" y="546"/>
                  <a:pt x="370" y="548"/>
                </a:cubicBezTo>
                <a:cubicBezTo>
                  <a:pt x="354" y="553"/>
                  <a:pt x="297" y="539"/>
                  <a:pt x="278" y="530"/>
                </a:cubicBezTo>
                <a:cubicBezTo>
                  <a:pt x="258" y="520"/>
                  <a:pt x="246" y="505"/>
                  <a:pt x="224" y="498"/>
                </a:cubicBezTo>
                <a:cubicBezTo>
                  <a:pt x="212" y="494"/>
                  <a:pt x="209" y="485"/>
                  <a:pt x="196" y="482"/>
                </a:cubicBezTo>
                <a:cubicBezTo>
                  <a:pt x="175" y="484"/>
                  <a:pt x="171" y="483"/>
                  <a:pt x="154" y="486"/>
                </a:cubicBezTo>
                <a:cubicBezTo>
                  <a:pt x="147" y="487"/>
                  <a:pt x="132" y="492"/>
                  <a:pt x="132" y="492"/>
                </a:cubicBezTo>
                <a:cubicBezTo>
                  <a:pt x="113" y="491"/>
                  <a:pt x="91" y="497"/>
                  <a:pt x="74" y="488"/>
                </a:cubicBezTo>
                <a:cubicBezTo>
                  <a:pt x="66" y="484"/>
                  <a:pt x="50" y="474"/>
                  <a:pt x="50" y="474"/>
                </a:cubicBezTo>
                <a:cubicBezTo>
                  <a:pt x="46" y="454"/>
                  <a:pt x="31" y="440"/>
                  <a:pt x="26" y="420"/>
                </a:cubicBezTo>
                <a:cubicBezTo>
                  <a:pt x="27" y="408"/>
                  <a:pt x="23" y="380"/>
                  <a:pt x="40" y="374"/>
                </a:cubicBezTo>
                <a:cubicBezTo>
                  <a:pt x="49" y="348"/>
                  <a:pt x="51" y="346"/>
                  <a:pt x="42" y="304"/>
                </a:cubicBezTo>
                <a:cubicBezTo>
                  <a:pt x="41" y="299"/>
                  <a:pt x="30" y="296"/>
                  <a:pt x="30" y="296"/>
                </a:cubicBezTo>
                <a:cubicBezTo>
                  <a:pt x="23" y="286"/>
                  <a:pt x="17" y="270"/>
                  <a:pt x="26" y="258"/>
                </a:cubicBezTo>
                <a:cubicBezTo>
                  <a:pt x="30" y="253"/>
                  <a:pt x="39" y="257"/>
                  <a:pt x="46" y="256"/>
                </a:cubicBezTo>
                <a:cubicBezTo>
                  <a:pt x="59" y="237"/>
                  <a:pt x="43" y="221"/>
                  <a:pt x="32" y="204"/>
                </a:cubicBezTo>
                <a:cubicBezTo>
                  <a:pt x="21" y="187"/>
                  <a:pt x="35" y="182"/>
                  <a:pt x="10" y="178"/>
                </a:cubicBezTo>
                <a:cubicBezTo>
                  <a:pt x="2" y="173"/>
                  <a:pt x="6" y="176"/>
                  <a:pt x="0" y="170"/>
                </a:cubicBezTo>
              </a:path>
            </a:pathLst>
          </a:custGeom>
          <a:gradFill rotWithShape="1">
            <a:gsLst>
              <a:gs pos="0">
                <a:schemeClr val="bg1">
                  <a:alpha val="41000"/>
                </a:schemeClr>
              </a:gs>
              <a:gs pos="100000">
                <a:schemeClr val="bg1">
                  <a:gamma/>
                  <a:shade val="46275"/>
                  <a:invGamma/>
                </a:schemeClr>
              </a:gs>
            </a:gsLst>
            <a:lin ang="5400000" scaled="1"/>
          </a:gradFill>
          <a:ln w="28575" cap="flat" cmpd="sng">
            <a:solidFill>
              <a:schemeClr val="accent2"/>
            </a:solidFill>
            <a:prstDash val="dash"/>
            <a:round/>
            <a:headEnd/>
            <a:tailEnd/>
          </a:ln>
          <a:effectLst/>
        </p:spPr>
        <p:txBody>
          <a:bodyPr/>
          <a:lstStyle/>
          <a:p>
            <a:pPr>
              <a:defRPr/>
            </a:pPr>
            <a:endParaRPr lang="en-US"/>
          </a:p>
        </p:txBody>
      </p:sp>
      <p:sp>
        <p:nvSpPr>
          <p:cNvPr id="46125" name="Text Box 62"/>
          <p:cNvSpPr txBox="1">
            <a:spLocks noChangeArrowheads="1"/>
          </p:cNvSpPr>
          <p:nvPr/>
        </p:nvSpPr>
        <p:spPr bwMode="auto">
          <a:xfrm>
            <a:off x="1066800" y="0"/>
            <a:ext cx="3079750" cy="641350"/>
          </a:xfrm>
          <a:prstGeom prst="rect">
            <a:avLst/>
          </a:prstGeom>
          <a:solidFill>
            <a:srgbClr val="FFFF99"/>
          </a:solidFill>
          <a:ln w="9525">
            <a:noFill/>
            <a:miter lim="800000"/>
            <a:headEnd/>
            <a:tailEnd/>
          </a:ln>
        </p:spPr>
        <p:txBody>
          <a:bodyPr wrap="none">
            <a:spAutoFit/>
          </a:bodyPr>
          <a:lstStyle/>
          <a:p>
            <a:r>
              <a:rPr lang="en-US" sz="1800" b="1">
                <a:solidFill>
                  <a:srgbClr val="FF0000"/>
                </a:solidFill>
              </a:rPr>
              <a:t>Band Pass filters minimize</a:t>
            </a:r>
          </a:p>
          <a:p>
            <a:r>
              <a:rPr lang="en-US" sz="1800" b="1">
                <a:solidFill>
                  <a:srgbClr val="FF0000"/>
                </a:solidFill>
              </a:rPr>
              <a:t>Inter station interference</a:t>
            </a:r>
          </a:p>
        </p:txBody>
      </p:sp>
      <p:sp>
        <p:nvSpPr>
          <p:cNvPr id="46126" name="Text Box 20"/>
          <p:cNvSpPr txBox="1">
            <a:spLocks noChangeArrowheads="1"/>
          </p:cNvSpPr>
          <p:nvPr/>
        </p:nvSpPr>
        <p:spPr bwMode="auto">
          <a:xfrm>
            <a:off x="5562600" y="533400"/>
            <a:ext cx="895350" cy="366713"/>
          </a:xfrm>
          <a:prstGeom prst="rect">
            <a:avLst/>
          </a:prstGeom>
          <a:noFill/>
          <a:ln w="9525">
            <a:noFill/>
            <a:miter lim="800000"/>
            <a:headEnd/>
            <a:tailEnd/>
          </a:ln>
        </p:spPr>
        <p:txBody>
          <a:bodyPr wrap="none">
            <a:spAutoFit/>
          </a:bodyPr>
          <a:lstStyle/>
          <a:p>
            <a:r>
              <a:rPr lang="en-US" sz="1800">
                <a:solidFill>
                  <a:srgbClr val="FF0000"/>
                </a:solidFill>
              </a:rPr>
              <a:t>TH3JR</a:t>
            </a:r>
          </a:p>
        </p:txBody>
      </p:sp>
      <p:sp>
        <p:nvSpPr>
          <p:cNvPr id="46127" name="Line 56"/>
          <p:cNvSpPr>
            <a:spLocks noChangeShapeType="1"/>
          </p:cNvSpPr>
          <p:nvPr/>
        </p:nvSpPr>
        <p:spPr bwMode="auto">
          <a:xfrm flipV="1">
            <a:off x="4648200" y="2057400"/>
            <a:ext cx="4191000" cy="228600"/>
          </a:xfrm>
          <a:prstGeom prst="line">
            <a:avLst/>
          </a:prstGeom>
          <a:noFill/>
          <a:ln w="76200" cmpd="tri">
            <a:solidFill>
              <a:srgbClr val="FF9900"/>
            </a:solidFill>
            <a:round/>
            <a:headEnd/>
            <a:tailEnd type="triangle" w="med" len="med"/>
          </a:ln>
        </p:spPr>
        <p:txBody>
          <a:bodyPr/>
          <a:lstStyle/>
          <a:p>
            <a:endParaRPr lang="en-US"/>
          </a:p>
        </p:txBody>
      </p:sp>
      <p:sp>
        <p:nvSpPr>
          <p:cNvPr id="88125" name="Freeform 61"/>
          <p:cNvSpPr>
            <a:spLocks/>
          </p:cNvSpPr>
          <p:nvPr/>
        </p:nvSpPr>
        <p:spPr bwMode="auto">
          <a:xfrm>
            <a:off x="4495800" y="1828800"/>
            <a:ext cx="1047750" cy="877888"/>
          </a:xfrm>
          <a:custGeom>
            <a:avLst/>
            <a:gdLst/>
            <a:ahLst/>
            <a:cxnLst>
              <a:cxn ang="0">
                <a:pos x="44" y="244"/>
              </a:cxn>
              <a:cxn ang="0">
                <a:pos x="38" y="190"/>
              </a:cxn>
              <a:cxn ang="0">
                <a:pos x="26" y="172"/>
              </a:cxn>
              <a:cxn ang="0">
                <a:pos x="54" y="80"/>
              </a:cxn>
              <a:cxn ang="0">
                <a:pos x="98" y="56"/>
              </a:cxn>
              <a:cxn ang="0">
                <a:pos x="174" y="70"/>
              </a:cxn>
              <a:cxn ang="0">
                <a:pos x="224" y="58"/>
              </a:cxn>
              <a:cxn ang="0">
                <a:pos x="254" y="42"/>
              </a:cxn>
              <a:cxn ang="0">
                <a:pos x="272" y="36"/>
              </a:cxn>
              <a:cxn ang="0">
                <a:pos x="296" y="16"/>
              </a:cxn>
              <a:cxn ang="0">
                <a:pos x="358" y="8"/>
              </a:cxn>
              <a:cxn ang="0">
                <a:pos x="416" y="0"/>
              </a:cxn>
              <a:cxn ang="0">
                <a:pos x="494" y="26"/>
              </a:cxn>
              <a:cxn ang="0">
                <a:pos x="516" y="40"/>
              </a:cxn>
              <a:cxn ang="0">
                <a:pos x="534" y="46"/>
              </a:cxn>
              <a:cxn ang="0">
                <a:pos x="546" y="54"/>
              </a:cxn>
              <a:cxn ang="0">
                <a:pos x="560" y="70"/>
              </a:cxn>
              <a:cxn ang="0">
                <a:pos x="584" y="104"/>
              </a:cxn>
              <a:cxn ang="0">
                <a:pos x="592" y="116"/>
              </a:cxn>
              <a:cxn ang="0">
                <a:pos x="604" y="124"/>
              </a:cxn>
              <a:cxn ang="0">
                <a:pos x="618" y="154"/>
              </a:cxn>
              <a:cxn ang="0">
                <a:pos x="644" y="214"/>
              </a:cxn>
              <a:cxn ang="0">
                <a:pos x="654" y="238"/>
              </a:cxn>
              <a:cxn ang="0">
                <a:pos x="660" y="270"/>
              </a:cxn>
              <a:cxn ang="0">
                <a:pos x="640" y="322"/>
              </a:cxn>
              <a:cxn ang="0">
                <a:pos x="628" y="374"/>
              </a:cxn>
              <a:cxn ang="0">
                <a:pos x="604" y="438"/>
              </a:cxn>
              <a:cxn ang="0">
                <a:pos x="594" y="456"/>
              </a:cxn>
              <a:cxn ang="0">
                <a:pos x="570" y="464"/>
              </a:cxn>
              <a:cxn ang="0">
                <a:pos x="558" y="472"/>
              </a:cxn>
              <a:cxn ang="0">
                <a:pos x="542" y="486"/>
              </a:cxn>
              <a:cxn ang="0">
                <a:pos x="528" y="500"/>
              </a:cxn>
              <a:cxn ang="0">
                <a:pos x="510" y="512"/>
              </a:cxn>
              <a:cxn ang="0">
                <a:pos x="470" y="538"/>
              </a:cxn>
              <a:cxn ang="0">
                <a:pos x="416" y="540"/>
              </a:cxn>
              <a:cxn ang="0">
                <a:pos x="370" y="548"/>
              </a:cxn>
              <a:cxn ang="0">
                <a:pos x="278" y="530"/>
              </a:cxn>
              <a:cxn ang="0">
                <a:pos x="224" y="498"/>
              </a:cxn>
              <a:cxn ang="0">
                <a:pos x="196" y="482"/>
              </a:cxn>
              <a:cxn ang="0">
                <a:pos x="154" y="486"/>
              </a:cxn>
              <a:cxn ang="0">
                <a:pos x="132" y="492"/>
              </a:cxn>
              <a:cxn ang="0">
                <a:pos x="74" y="488"/>
              </a:cxn>
              <a:cxn ang="0">
                <a:pos x="50" y="474"/>
              </a:cxn>
              <a:cxn ang="0">
                <a:pos x="26" y="420"/>
              </a:cxn>
              <a:cxn ang="0">
                <a:pos x="40" y="374"/>
              </a:cxn>
              <a:cxn ang="0">
                <a:pos x="42" y="304"/>
              </a:cxn>
              <a:cxn ang="0">
                <a:pos x="30" y="296"/>
              </a:cxn>
              <a:cxn ang="0">
                <a:pos x="26" y="258"/>
              </a:cxn>
              <a:cxn ang="0">
                <a:pos x="46" y="256"/>
              </a:cxn>
              <a:cxn ang="0">
                <a:pos x="32" y="204"/>
              </a:cxn>
              <a:cxn ang="0">
                <a:pos x="10" y="178"/>
              </a:cxn>
              <a:cxn ang="0">
                <a:pos x="0" y="170"/>
              </a:cxn>
            </a:cxnLst>
            <a:rect l="0" t="0" r="r" b="b"/>
            <a:pathLst>
              <a:path w="660" h="553">
                <a:moveTo>
                  <a:pt x="44" y="244"/>
                </a:moveTo>
                <a:cubicBezTo>
                  <a:pt x="53" y="231"/>
                  <a:pt x="47" y="203"/>
                  <a:pt x="38" y="190"/>
                </a:cubicBezTo>
                <a:cubicBezTo>
                  <a:pt x="34" y="184"/>
                  <a:pt x="26" y="172"/>
                  <a:pt x="26" y="172"/>
                </a:cubicBezTo>
                <a:cubicBezTo>
                  <a:pt x="24" y="142"/>
                  <a:pt x="26" y="99"/>
                  <a:pt x="54" y="80"/>
                </a:cubicBezTo>
                <a:cubicBezTo>
                  <a:pt x="66" y="62"/>
                  <a:pt x="76" y="60"/>
                  <a:pt x="98" y="56"/>
                </a:cubicBezTo>
                <a:cubicBezTo>
                  <a:pt x="124" y="59"/>
                  <a:pt x="149" y="66"/>
                  <a:pt x="174" y="70"/>
                </a:cubicBezTo>
                <a:cubicBezTo>
                  <a:pt x="192" y="68"/>
                  <a:pt x="206" y="61"/>
                  <a:pt x="224" y="58"/>
                </a:cubicBezTo>
                <a:cubicBezTo>
                  <a:pt x="235" y="54"/>
                  <a:pt x="242" y="46"/>
                  <a:pt x="254" y="42"/>
                </a:cubicBezTo>
                <a:cubicBezTo>
                  <a:pt x="260" y="40"/>
                  <a:pt x="272" y="36"/>
                  <a:pt x="272" y="36"/>
                </a:cubicBezTo>
                <a:cubicBezTo>
                  <a:pt x="280" y="28"/>
                  <a:pt x="286" y="19"/>
                  <a:pt x="296" y="16"/>
                </a:cubicBezTo>
                <a:cubicBezTo>
                  <a:pt x="315" y="3"/>
                  <a:pt x="329" y="9"/>
                  <a:pt x="358" y="8"/>
                </a:cubicBezTo>
                <a:cubicBezTo>
                  <a:pt x="378" y="5"/>
                  <a:pt x="395" y="1"/>
                  <a:pt x="416" y="0"/>
                </a:cubicBezTo>
                <a:cubicBezTo>
                  <a:pt x="441" y="3"/>
                  <a:pt x="473" y="12"/>
                  <a:pt x="494" y="26"/>
                </a:cubicBezTo>
                <a:cubicBezTo>
                  <a:pt x="499" y="33"/>
                  <a:pt x="508" y="36"/>
                  <a:pt x="516" y="40"/>
                </a:cubicBezTo>
                <a:cubicBezTo>
                  <a:pt x="522" y="43"/>
                  <a:pt x="534" y="46"/>
                  <a:pt x="534" y="46"/>
                </a:cubicBezTo>
                <a:cubicBezTo>
                  <a:pt x="537" y="49"/>
                  <a:pt x="543" y="51"/>
                  <a:pt x="546" y="54"/>
                </a:cubicBezTo>
                <a:cubicBezTo>
                  <a:pt x="569" y="77"/>
                  <a:pt x="543" y="59"/>
                  <a:pt x="560" y="70"/>
                </a:cubicBezTo>
                <a:cubicBezTo>
                  <a:pt x="568" y="82"/>
                  <a:pt x="577" y="92"/>
                  <a:pt x="584" y="104"/>
                </a:cubicBezTo>
                <a:cubicBezTo>
                  <a:pt x="586" y="108"/>
                  <a:pt x="588" y="113"/>
                  <a:pt x="592" y="116"/>
                </a:cubicBezTo>
                <a:cubicBezTo>
                  <a:pt x="596" y="119"/>
                  <a:pt x="604" y="124"/>
                  <a:pt x="604" y="124"/>
                </a:cubicBezTo>
                <a:cubicBezTo>
                  <a:pt x="608" y="135"/>
                  <a:pt x="613" y="144"/>
                  <a:pt x="618" y="154"/>
                </a:cubicBezTo>
                <a:cubicBezTo>
                  <a:pt x="629" y="175"/>
                  <a:pt x="626" y="196"/>
                  <a:pt x="644" y="214"/>
                </a:cubicBezTo>
                <a:cubicBezTo>
                  <a:pt x="647" y="223"/>
                  <a:pt x="651" y="229"/>
                  <a:pt x="654" y="238"/>
                </a:cubicBezTo>
                <a:cubicBezTo>
                  <a:pt x="656" y="249"/>
                  <a:pt x="657" y="260"/>
                  <a:pt x="660" y="270"/>
                </a:cubicBezTo>
                <a:cubicBezTo>
                  <a:pt x="657" y="306"/>
                  <a:pt x="649" y="294"/>
                  <a:pt x="640" y="322"/>
                </a:cubicBezTo>
                <a:cubicBezTo>
                  <a:pt x="639" y="339"/>
                  <a:pt x="644" y="363"/>
                  <a:pt x="628" y="374"/>
                </a:cubicBezTo>
                <a:cubicBezTo>
                  <a:pt x="621" y="396"/>
                  <a:pt x="610" y="415"/>
                  <a:pt x="604" y="438"/>
                </a:cubicBezTo>
                <a:cubicBezTo>
                  <a:pt x="603" y="443"/>
                  <a:pt x="598" y="455"/>
                  <a:pt x="594" y="456"/>
                </a:cubicBezTo>
                <a:cubicBezTo>
                  <a:pt x="586" y="459"/>
                  <a:pt x="578" y="461"/>
                  <a:pt x="570" y="464"/>
                </a:cubicBezTo>
                <a:cubicBezTo>
                  <a:pt x="565" y="466"/>
                  <a:pt x="558" y="472"/>
                  <a:pt x="558" y="472"/>
                </a:cubicBezTo>
                <a:cubicBezTo>
                  <a:pt x="553" y="479"/>
                  <a:pt x="548" y="480"/>
                  <a:pt x="542" y="486"/>
                </a:cubicBezTo>
                <a:cubicBezTo>
                  <a:pt x="540" y="493"/>
                  <a:pt x="534" y="495"/>
                  <a:pt x="528" y="500"/>
                </a:cubicBezTo>
                <a:cubicBezTo>
                  <a:pt x="522" y="504"/>
                  <a:pt x="510" y="512"/>
                  <a:pt x="510" y="512"/>
                </a:cubicBezTo>
                <a:cubicBezTo>
                  <a:pt x="507" y="517"/>
                  <a:pt x="477" y="537"/>
                  <a:pt x="470" y="538"/>
                </a:cubicBezTo>
                <a:cubicBezTo>
                  <a:pt x="452" y="540"/>
                  <a:pt x="434" y="539"/>
                  <a:pt x="416" y="540"/>
                </a:cubicBezTo>
                <a:cubicBezTo>
                  <a:pt x="402" y="545"/>
                  <a:pt x="385" y="546"/>
                  <a:pt x="370" y="548"/>
                </a:cubicBezTo>
                <a:cubicBezTo>
                  <a:pt x="354" y="553"/>
                  <a:pt x="297" y="539"/>
                  <a:pt x="278" y="530"/>
                </a:cubicBezTo>
                <a:cubicBezTo>
                  <a:pt x="258" y="520"/>
                  <a:pt x="246" y="505"/>
                  <a:pt x="224" y="498"/>
                </a:cubicBezTo>
                <a:cubicBezTo>
                  <a:pt x="212" y="494"/>
                  <a:pt x="209" y="485"/>
                  <a:pt x="196" y="482"/>
                </a:cubicBezTo>
                <a:cubicBezTo>
                  <a:pt x="175" y="484"/>
                  <a:pt x="171" y="483"/>
                  <a:pt x="154" y="486"/>
                </a:cubicBezTo>
                <a:cubicBezTo>
                  <a:pt x="147" y="487"/>
                  <a:pt x="132" y="492"/>
                  <a:pt x="132" y="492"/>
                </a:cubicBezTo>
                <a:cubicBezTo>
                  <a:pt x="113" y="491"/>
                  <a:pt x="91" y="497"/>
                  <a:pt x="74" y="488"/>
                </a:cubicBezTo>
                <a:cubicBezTo>
                  <a:pt x="66" y="484"/>
                  <a:pt x="50" y="474"/>
                  <a:pt x="50" y="474"/>
                </a:cubicBezTo>
                <a:cubicBezTo>
                  <a:pt x="46" y="454"/>
                  <a:pt x="31" y="440"/>
                  <a:pt x="26" y="420"/>
                </a:cubicBezTo>
                <a:cubicBezTo>
                  <a:pt x="27" y="408"/>
                  <a:pt x="23" y="380"/>
                  <a:pt x="40" y="374"/>
                </a:cubicBezTo>
                <a:cubicBezTo>
                  <a:pt x="49" y="348"/>
                  <a:pt x="51" y="346"/>
                  <a:pt x="42" y="304"/>
                </a:cubicBezTo>
                <a:cubicBezTo>
                  <a:pt x="41" y="299"/>
                  <a:pt x="30" y="296"/>
                  <a:pt x="30" y="296"/>
                </a:cubicBezTo>
                <a:cubicBezTo>
                  <a:pt x="23" y="286"/>
                  <a:pt x="17" y="270"/>
                  <a:pt x="26" y="258"/>
                </a:cubicBezTo>
                <a:cubicBezTo>
                  <a:pt x="30" y="253"/>
                  <a:pt x="39" y="257"/>
                  <a:pt x="46" y="256"/>
                </a:cubicBezTo>
                <a:cubicBezTo>
                  <a:pt x="59" y="237"/>
                  <a:pt x="43" y="221"/>
                  <a:pt x="32" y="204"/>
                </a:cubicBezTo>
                <a:cubicBezTo>
                  <a:pt x="21" y="187"/>
                  <a:pt x="35" y="182"/>
                  <a:pt x="10" y="178"/>
                </a:cubicBezTo>
                <a:cubicBezTo>
                  <a:pt x="2" y="173"/>
                  <a:pt x="6" y="176"/>
                  <a:pt x="0" y="170"/>
                </a:cubicBezTo>
              </a:path>
            </a:pathLst>
          </a:custGeom>
          <a:gradFill rotWithShape="1">
            <a:gsLst>
              <a:gs pos="0">
                <a:schemeClr val="bg1">
                  <a:alpha val="41000"/>
                </a:schemeClr>
              </a:gs>
              <a:gs pos="100000">
                <a:schemeClr val="bg1">
                  <a:gamma/>
                  <a:shade val="46275"/>
                  <a:invGamma/>
                </a:schemeClr>
              </a:gs>
            </a:gsLst>
            <a:lin ang="5400000" scaled="1"/>
          </a:gradFill>
          <a:ln w="28575" cap="flat" cmpd="sng">
            <a:solidFill>
              <a:schemeClr val="accent2"/>
            </a:solidFill>
            <a:prstDash val="dash"/>
            <a:round/>
            <a:headEnd/>
            <a:tailEnd/>
          </a:ln>
          <a:effectLst/>
        </p:spPr>
        <p:txBody>
          <a:bodyPr/>
          <a:lstStyle/>
          <a:p>
            <a:pPr>
              <a:defRPr/>
            </a:pPr>
            <a:endParaRPr lang="en-US"/>
          </a:p>
        </p:txBody>
      </p:sp>
      <p:sp>
        <p:nvSpPr>
          <p:cNvPr id="46129" name="Text Box 12"/>
          <p:cNvSpPr txBox="1">
            <a:spLocks noChangeArrowheads="1"/>
          </p:cNvSpPr>
          <p:nvPr/>
        </p:nvSpPr>
        <p:spPr bwMode="auto">
          <a:xfrm>
            <a:off x="4572000" y="2209800"/>
            <a:ext cx="469900" cy="211138"/>
          </a:xfrm>
          <a:prstGeom prst="rect">
            <a:avLst/>
          </a:prstGeom>
          <a:solidFill>
            <a:srgbClr val="CAFFB9"/>
          </a:solidFill>
          <a:ln w="28575">
            <a:solidFill>
              <a:srgbClr val="FF0000"/>
            </a:solidFill>
            <a:miter lim="800000"/>
            <a:headEnd/>
            <a:tailEnd/>
          </a:ln>
        </p:spPr>
        <p:txBody>
          <a:bodyPr wrap="none" lIns="0" tIns="0" rIns="0" bIns="0">
            <a:spAutoFit/>
          </a:bodyPr>
          <a:lstStyle/>
          <a:p>
            <a:r>
              <a:rPr lang="en-US" sz="1200" b="1">
                <a:solidFill>
                  <a:srgbClr val="FF0000"/>
                </a:solidFill>
              </a:rPr>
              <a:t>GOTA</a:t>
            </a:r>
          </a:p>
        </p:txBody>
      </p:sp>
      <p:sp>
        <p:nvSpPr>
          <p:cNvPr id="46130" name="Text Box 20"/>
          <p:cNvSpPr txBox="1">
            <a:spLocks noChangeArrowheads="1"/>
          </p:cNvSpPr>
          <p:nvPr/>
        </p:nvSpPr>
        <p:spPr bwMode="auto">
          <a:xfrm>
            <a:off x="5105400" y="2209800"/>
            <a:ext cx="895350" cy="366713"/>
          </a:xfrm>
          <a:prstGeom prst="rect">
            <a:avLst/>
          </a:prstGeom>
          <a:noFill/>
          <a:ln w="9525">
            <a:noFill/>
            <a:miter lim="800000"/>
            <a:headEnd/>
            <a:tailEnd/>
          </a:ln>
        </p:spPr>
        <p:txBody>
          <a:bodyPr wrap="none">
            <a:spAutoFit/>
          </a:bodyPr>
          <a:lstStyle/>
          <a:p>
            <a:r>
              <a:rPr lang="en-US" sz="1800">
                <a:solidFill>
                  <a:srgbClr val="FF0000"/>
                </a:solidFill>
              </a:rPr>
              <a:t>TH3JR</a:t>
            </a:r>
          </a:p>
        </p:txBody>
      </p:sp>
      <p:sp>
        <p:nvSpPr>
          <p:cNvPr id="46131" name="Text Box 20"/>
          <p:cNvSpPr txBox="1">
            <a:spLocks noChangeArrowheads="1"/>
          </p:cNvSpPr>
          <p:nvPr/>
        </p:nvSpPr>
        <p:spPr bwMode="auto">
          <a:xfrm>
            <a:off x="5715000" y="152400"/>
            <a:ext cx="1301750" cy="366713"/>
          </a:xfrm>
          <a:prstGeom prst="rect">
            <a:avLst/>
          </a:prstGeom>
          <a:noFill/>
          <a:ln w="9525">
            <a:noFill/>
            <a:miter lim="800000"/>
            <a:headEnd/>
            <a:tailEnd/>
          </a:ln>
        </p:spPr>
        <p:txBody>
          <a:bodyPr wrap="none">
            <a:spAutoFit/>
          </a:bodyPr>
          <a:lstStyle/>
          <a:p>
            <a:r>
              <a:rPr lang="en-US" sz="1800">
                <a:solidFill>
                  <a:srgbClr val="FF0000"/>
                </a:solidFill>
              </a:rPr>
              <a:t>40M dipole</a:t>
            </a:r>
          </a:p>
        </p:txBody>
      </p:sp>
      <p:sp>
        <p:nvSpPr>
          <p:cNvPr id="46132" name="Text Box 63"/>
          <p:cNvSpPr txBox="1">
            <a:spLocks noChangeArrowheads="1"/>
          </p:cNvSpPr>
          <p:nvPr/>
        </p:nvSpPr>
        <p:spPr bwMode="auto">
          <a:xfrm>
            <a:off x="869950" y="5486400"/>
            <a:ext cx="2747963" cy="457200"/>
          </a:xfrm>
          <a:prstGeom prst="rect">
            <a:avLst/>
          </a:prstGeom>
          <a:solidFill>
            <a:srgbClr val="FFFF00"/>
          </a:solidFill>
          <a:ln w="9525">
            <a:noFill/>
            <a:miter lim="800000"/>
            <a:headEnd/>
            <a:tailEnd/>
          </a:ln>
        </p:spPr>
        <p:txBody>
          <a:bodyPr wrap="none">
            <a:spAutoFit/>
          </a:bodyPr>
          <a:lstStyle/>
          <a:p>
            <a:r>
              <a:rPr lang="en-US" sz="1200"/>
              <a:t>70 degrees beam orientation</a:t>
            </a:r>
          </a:p>
          <a:p>
            <a:r>
              <a:rPr lang="en-US" sz="1200"/>
              <a:t>Optimum for East Coast and midwest </a:t>
            </a:r>
          </a:p>
        </p:txBody>
      </p:sp>
      <p:sp>
        <p:nvSpPr>
          <p:cNvPr id="46133" name="Text Box 64"/>
          <p:cNvSpPr txBox="1">
            <a:spLocks noChangeArrowheads="1"/>
          </p:cNvSpPr>
          <p:nvPr/>
        </p:nvSpPr>
        <p:spPr bwMode="auto">
          <a:xfrm>
            <a:off x="869950" y="5959475"/>
            <a:ext cx="2711450" cy="822325"/>
          </a:xfrm>
          <a:prstGeom prst="rect">
            <a:avLst/>
          </a:prstGeom>
          <a:solidFill>
            <a:srgbClr val="FFFF00"/>
          </a:solidFill>
          <a:ln w="9525" algn="ctr">
            <a:noFill/>
            <a:miter lim="800000"/>
            <a:headEnd/>
            <a:tailEnd/>
          </a:ln>
        </p:spPr>
        <p:txBody>
          <a:bodyPr wrap="none">
            <a:spAutoFit/>
          </a:bodyPr>
          <a:lstStyle/>
          <a:p>
            <a:r>
              <a:rPr lang="en-US" sz="1200"/>
              <a:t>Northern states &amp; midwest 30 deg</a:t>
            </a:r>
          </a:p>
          <a:p>
            <a:r>
              <a:rPr lang="en-US" sz="1200"/>
              <a:t>East coast late afternoon 15M 50 deg</a:t>
            </a:r>
          </a:p>
          <a:p>
            <a:r>
              <a:rPr lang="en-US" sz="1200"/>
              <a:t>Hawaii 260 deg</a:t>
            </a:r>
          </a:p>
          <a:p>
            <a:r>
              <a:rPr lang="en-US" sz="1200"/>
              <a:t>Alaska 330 deg</a:t>
            </a:r>
          </a:p>
        </p:txBody>
      </p:sp>
      <p:sp>
        <p:nvSpPr>
          <p:cNvPr id="46134" name="Text Box 65"/>
          <p:cNvSpPr txBox="1">
            <a:spLocks noChangeArrowheads="1"/>
          </p:cNvSpPr>
          <p:nvPr/>
        </p:nvSpPr>
        <p:spPr bwMode="auto">
          <a:xfrm>
            <a:off x="6096000" y="4953000"/>
            <a:ext cx="3181350" cy="915988"/>
          </a:xfrm>
          <a:prstGeom prst="rect">
            <a:avLst/>
          </a:prstGeom>
          <a:solidFill>
            <a:srgbClr val="FFFF99"/>
          </a:solidFill>
          <a:ln w="9525">
            <a:noFill/>
            <a:miter lim="800000"/>
            <a:headEnd/>
            <a:tailEnd/>
          </a:ln>
        </p:spPr>
        <p:txBody>
          <a:bodyPr wrap="none">
            <a:spAutoFit/>
          </a:bodyPr>
          <a:lstStyle/>
          <a:p>
            <a:r>
              <a:rPr lang="en-US" sz="1800" b="1">
                <a:solidFill>
                  <a:srgbClr val="FF0000"/>
                </a:solidFill>
              </a:rPr>
              <a:t>Antenna Placement </a:t>
            </a:r>
          </a:p>
          <a:p>
            <a:r>
              <a:rPr lang="en-US" sz="1800" b="1">
                <a:solidFill>
                  <a:srgbClr val="FF0000"/>
                </a:solidFill>
              </a:rPr>
              <a:t>Magnetic Headings</a:t>
            </a:r>
          </a:p>
          <a:p>
            <a:r>
              <a:rPr lang="en-US" sz="1800" b="1">
                <a:solidFill>
                  <a:srgbClr val="FF0000"/>
                </a:solidFill>
              </a:rPr>
              <a:t>Distances between stations</a:t>
            </a:r>
          </a:p>
        </p:txBody>
      </p:sp>
      <p:sp>
        <p:nvSpPr>
          <p:cNvPr id="46135" name="Text Box 59"/>
          <p:cNvSpPr txBox="1">
            <a:spLocks noChangeArrowheads="1"/>
          </p:cNvSpPr>
          <p:nvPr/>
        </p:nvSpPr>
        <p:spPr bwMode="auto">
          <a:xfrm>
            <a:off x="3581400" y="1371600"/>
            <a:ext cx="746125" cy="304800"/>
          </a:xfrm>
          <a:prstGeom prst="rect">
            <a:avLst/>
          </a:prstGeom>
          <a:noFill/>
          <a:ln w="9525">
            <a:noFill/>
            <a:miter lim="800000"/>
            <a:headEnd/>
            <a:tailEnd/>
          </a:ln>
        </p:spPr>
        <p:txBody>
          <a:bodyPr wrap="none">
            <a:spAutoFit/>
          </a:bodyPr>
          <a:lstStyle/>
          <a:p>
            <a:r>
              <a:rPr lang="en-US" b="1">
                <a:solidFill>
                  <a:srgbClr val="CC3300"/>
                </a:solidFill>
              </a:rPr>
              <a:t>HF1&amp;2</a:t>
            </a:r>
          </a:p>
        </p:txBody>
      </p:sp>
      <p:sp>
        <p:nvSpPr>
          <p:cNvPr id="46136" name="Text Box 60"/>
          <p:cNvSpPr txBox="1">
            <a:spLocks noChangeArrowheads="1"/>
          </p:cNvSpPr>
          <p:nvPr/>
        </p:nvSpPr>
        <p:spPr bwMode="auto">
          <a:xfrm>
            <a:off x="2133600" y="2743200"/>
            <a:ext cx="519113" cy="304800"/>
          </a:xfrm>
          <a:prstGeom prst="rect">
            <a:avLst/>
          </a:prstGeom>
          <a:noFill/>
          <a:ln w="9525">
            <a:noFill/>
            <a:miter lim="800000"/>
            <a:headEnd/>
            <a:tailEnd/>
          </a:ln>
        </p:spPr>
        <p:txBody>
          <a:bodyPr wrap="none">
            <a:spAutoFit/>
          </a:bodyPr>
          <a:lstStyle/>
          <a:p>
            <a:r>
              <a:rPr lang="en-US" b="1">
                <a:solidFill>
                  <a:srgbClr val="CC3300"/>
                </a:solidFill>
              </a:rPr>
              <a:t>HF4</a:t>
            </a:r>
          </a:p>
        </p:txBody>
      </p:sp>
      <p:sp>
        <p:nvSpPr>
          <p:cNvPr id="46137" name="Text Box 61"/>
          <p:cNvSpPr txBox="1">
            <a:spLocks noChangeArrowheads="1"/>
          </p:cNvSpPr>
          <p:nvPr/>
        </p:nvSpPr>
        <p:spPr bwMode="auto">
          <a:xfrm>
            <a:off x="6400800" y="457200"/>
            <a:ext cx="519113" cy="304800"/>
          </a:xfrm>
          <a:prstGeom prst="rect">
            <a:avLst/>
          </a:prstGeom>
          <a:noFill/>
          <a:ln w="9525">
            <a:noFill/>
            <a:miter lim="800000"/>
            <a:headEnd/>
            <a:tailEnd/>
          </a:ln>
        </p:spPr>
        <p:txBody>
          <a:bodyPr wrap="none">
            <a:spAutoFit/>
          </a:bodyPr>
          <a:lstStyle/>
          <a:p>
            <a:r>
              <a:rPr lang="en-US" b="1">
                <a:solidFill>
                  <a:srgbClr val="CC3300"/>
                </a:solidFill>
              </a:rPr>
              <a:t>HF3</a:t>
            </a:r>
          </a:p>
        </p:txBody>
      </p:sp>
      <p:sp>
        <p:nvSpPr>
          <p:cNvPr id="46138" name="Text Box 61"/>
          <p:cNvSpPr txBox="1">
            <a:spLocks noChangeArrowheads="1"/>
          </p:cNvSpPr>
          <p:nvPr/>
        </p:nvSpPr>
        <p:spPr bwMode="auto">
          <a:xfrm rot="-5400000">
            <a:off x="-1397794" y="3218657"/>
            <a:ext cx="3535363" cy="336550"/>
          </a:xfrm>
          <a:prstGeom prst="rect">
            <a:avLst/>
          </a:prstGeom>
          <a:noFill/>
          <a:ln w="9525">
            <a:noFill/>
            <a:miter lim="800000"/>
            <a:headEnd/>
            <a:tailEnd/>
          </a:ln>
        </p:spPr>
        <p:txBody>
          <a:bodyPr wrap="none">
            <a:spAutoFit/>
          </a:bodyPr>
          <a:lstStyle/>
          <a:p>
            <a:r>
              <a:rPr lang="en-US" sz="1600" b="1"/>
              <a:t>Wilderness Park – Redondo Beach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2"/>
          <p:cNvSpPr txBox="1">
            <a:spLocks noChangeArrowheads="1"/>
          </p:cNvSpPr>
          <p:nvPr/>
        </p:nvSpPr>
        <p:spPr bwMode="auto">
          <a:xfrm>
            <a:off x="261938" y="381000"/>
            <a:ext cx="8610600" cy="5335588"/>
          </a:xfrm>
          <a:prstGeom prst="rect">
            <a:avLst/>
          </a:prstGeom>
          <a:noFill/>
          <a:ln w="9525">
            <a:noFill/>
            <a:round/>
            <a:headEnd/>
            <a:tailEnd/>
          </a:ln>
        </p:spPr>
        <p:txBody>
          <a:bodyPr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000000"/>
                </a:solidFill>
              </a:rPr>
              <a:t>MINIMIZE RISKS / CONTROL HAZARDS</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000000"/>
              </a:solidFill>
            </a:endParaRP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 </a:t>
            </a:r>
            <a:r>
              <a:rPr lang="en-US" sz="2400" b="1">
                <a:solidFill>
                  <a:srgbClr val="000000"/>
                </a:solidFill>
              </a:rPr>
              <a:t>ALL OVERHEAD CABLES ABOVE EASY REACH</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ALL EQUIPMENT PROPERLY GROUNDED</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CAUTION TAPE AROUND ALL HAZARDS</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CAUTION TAPE ON GUY LINES / CABLE DROPS</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TENT STAKES MARKED / OUT OF TRAFFIC AREAS</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MARK OR ELIMINATE ALL TRIP HAZARDS</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NO RUNNING / USE FLASHLIGHTS WHEN NEEDED</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NO COOKING/STOVES OTHER THAN PARK FURNISHED</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NO OPEN FLAMES – GASOLINE IN USE</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KNOW WHERE FIRE EXTINGUISHER IS LOCATED</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PROTECT PUBLIC ACCESS TO REST ROOMS</a:t>
            </a:r>
          </a:p>
          <a:p>
            <a:pPr defTabSz="457200">
              <a:buClr>
                <a:srgbClr val="000000"/>
              </a:buClr>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 SAFETY OFFICER / DESIGNEE ON SITE AT ALL TIMES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1539875" y="688975"/>
            <a:ext cx="6042025" cy="5443538"/>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700" b="1">
                <a:solidFill>
                  <a:srgbClr val="000000"/>
                </a:solidFill>
              </a:rPr>
              <a:t>THINK</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700" b="1">
                <a:solidFill>
                  <a:srgbClr val="000000"/>
                </a:solidFill>
              </a:rPr>
              <a:t>SAFETY</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700" b="1">
                <a:solidFill>
                  <a:srgbClr val="000000"/>
                </a:solidFill>
              </a:rPr>
              <a:t>FIRST</a:t>
            </a:r>
          </a:p>
        </p:txBody>
      </p:sp>
      <p:sp>
        <p:nvSpPr>
          <p:cNvPr id="96258" name="Text Box 3"/>
          <p:cNvSpPr txBox="1">
            <a:spLocks noChangeArrowheads="1"/>
          </p:cNvSpPr>
          <p:nvPr/>
        </p:nvSpPr>
        <p:spPr bwMode="auto">
          <a:xfrm>
            <a:off x="609600" y="6324600"/>
            <a:ext cx="3602038" cy="304800"/>
          </a:xfrm>
          <a:prstGeom prst="rect">
            <a:avLst/>
          </a:prstGeom>
          <a:solidFill>
            <a:srgbClr val="FFFF00"/>
          </a:solidFill>
          <a:ln w="9525">
            <a:noFill/>
            <a:miter lim="800000"/>
            <a:headEnd/>
            <a:tailEnd/>
          </a:ln>
        </p:spPr>
        <p:txBody>
          <a:bodyPr wrap="none">
            <a:spAutoFit/>
          </a:bodyPr>
          <a:lstStyle/>
          <a:p>
            <a:r>
              <a:rPr lang="en-US"/>
              <a:t>Make as many copies as need to be posted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2"/>
          <p:cNvSpPr txBox="1">
            <a:spLocks noChangeArrowheads="1"/>
          </p:cNvSpPr>
          <p:nvPr/>
        </p:nvSpPr>
        <p:spPr bwMode="auto">
          <a:xfrm rot="-5400000">
            <a:off x="1541463" y="1579563"/>
            <a:ext cx="6042025" cy="3660775"/>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700" b="1">
                <a:solidFill>
                  <a:srgbClr val="000000"/>
                </a:solidFill>
              </a:rPr>
              <a:t>SAFETY</a:t>
            </a:r>
          </a:p>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700" b="1">
                <a:solidFill>
                  <a:srgbClr val="000000"/>
                </a:solidFill>
              </a:rPr>
              <a:t>LOG</a:t>
            </a:r>
          </a:p>
        </p:txBody>
      </p:sp>
      <p:sp>
        <p:nvSpPr>
          <p:cNvPr id="98306" name="Text Box 3"/>
          <p:cNvSpPr txBox="1">
            <a:spLocks noChangeArrowheads="1"/>
          </p:cNvSpPr>
          <p:nvPr/>
        </p:nvSpPr>
        <p:spPr bwMode="auto">
          <a:xfrm rot="-5400000">
            <a:off x="4926012" y="3217863"/>
            <a:ext cx="5895975" cy="368300"/>
          </a:xfrm>
          <a:prstGeom prst="rect">
            <a:avLst/>
          </a:prstGeom>
          <a:noFill/>
          <a:ln w="9525">
            <a:noFill/>
            <a:round/>
            <a:headEnd/>
            <a:tailEnd/>
          </a:ln>
        </p:spPr>
        <p:txBody>
          <a:bodyPr wrap="none" lIns="90000" tIns="46800" rIns="90000" bIns="46800">
            <a:spAutoFit/>
          </a:bodyPr>
          <a:lstStyle/>
          <a:p>
            <a:pP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rPr>
              <a:t>LOG ALL SAFETY ACTIONS / INCIDENTS / INJURIES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rot="-5400000">
            <a:off x="-1473993" y="3171031"/>
            <a:ext cx="5084762" cy="460375"/>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DESIGNATED SAFETY OFFICERS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rot="-5400000">
            <a:off x="-2127250" y="3187700"/>
            <a:ext cx="6391275" cy="460375"/>
          </a:xfrm>
          <a:prstGeom prst="rect">
            <a:avLst/>
          </a:prstGeom>
          <a:noFill/>
          <a:ln w="9525">
            <a:noFill/>
            <a:round/>
            <a:headEnd/>
            <a:tailEnd/>
          </a:ln>
        </p:spPr>
        <p:txBody>
          <a:bodyPr wrap="none" lIns="90000" tIns="46800" rIns="90000" bIns="46800">
            <a:spAutoFit/>
          </a:bodyPr>
          <a:lstStyle/>
          <a:p>
            <a:pPr algn="ctr" defTabSz="45720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0000"/>
                </a:solidFill>
              </a:rPr>
              <a:t>SAFETY ACTIONS / INCIDENTS / INJURIES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ctrTitle" idx="4294967295"/>
          </p:nvPr>
        </p:nvSpPr>
        <p:spPr>
          <a:xfrm>
            <a:off x="685800" y="1143000"/>
            <a:ext cx="7772400" cy="2457450"/>
          </a:xfrm>
        </p:spPr>
        <p:txBody>
          <a:bodyPr/>
          <a:lstStyle/>
          <a:p>
            <a:r>
              <a:rPr lang="en-US" sz="3600" smtClean="0"/>
              <a:t>Logging</a:t>
            </a:r>
            <a:br>
              <a:rPr lang="en-US" sz="3600" smtClean="0"/>
            </a:br>
            <a:r>
              <a:rPr lang="en-US" sz="2400" smtClean="0"/>
              <a:t>Messages</a:t>
            </a:r>
            <a:br>
              <a:rPr lang="en-US" sz="2400" smtClean="0"/>
            </a:br>
            <a:r>
              <a:rPr lang="en-US" sz="2400" smtClean="0"/>
              <a:t>Traffic – Contacts</a:t>
            </a:r>
            <a:br>
              <a:rPr lang="en-US" sz="2400" smtClean="0"/>
            </a:br>
            <a:r>
              <a:rPr lang="en-US" sz="2400" smtClean="0"/>
              <a:t>Server, Software, Logging station</a:t>
            </a:r>
            <a:endParaRPr lang="en-US" sz="1600" smtClean="0"/>
          </a:p>
        </p:txBody>
      </p:sp>
      <p:sp>
        <p:nvSpPr>
          <p:cNvPr id="104450"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en-US" smtClean="0"/>
              <a:t>N6VZF</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p:txBody>
          <a:bodyPr/>
          <a:lstStyle/>
          <a:p>
            <a:r>
              <a:rPr lang="en-US" smtClean="0"/>
              <a:t>Field Day Logging</a:t>
            </a:r>
          </a:p>
        </p:txBody>
      </p:sp>
      <p:sp>
        <p:nvSpPr>
          <p:cNvPr id="105474" name="Rectangle 3"/>
          <p:cNvSpPr>
            <a:spLocks noGrp="1" noChangeArrowheads="1"/>
          </p:cNvSpPr>
          <p:nvPr>
            <p:ph type="body" idx="4294967295"/>
          </p:nvPr>
        </p:nvSpPr>
        <p:spPr/>
        <p:txBody>
          <a:bodyPr/>
          <a:lstStyle/>
          <a:p>
            <a:pPr marL="381000" indent="-381000">
              <a:lnSpc>
                <a:spcPct val="80000"/>
              </a:lnSpc>
            </a:pPr>
            <a:r>
              <a:rPr lang="en-US" sz="2000" smtClean="0"/>
              <a:t>Each contact recorded with this information</a:t>
            </a:r>
          </a:p>
          <a:p>
            <a:pPr marL="800100" lvl="1" indent="-342900">
              <a:lnSpc>
                <a:spcPct val="80000"/>
              </a:lnSpc>
              <a:buFontTx/>
              <a:buAutoNum type="arabicPeriod"/>
            </a:pPr>
            <a:r>
              <a:rPr lang="en-US" sz="1800" smtClean="0"/>
              <a:t>Frequency Band</a:t>
            </a:r>
          </a:p>
          <a:p>
            <a:pPr marL="1219200" lvl="2" indent="-304800">
              <a:lnSpc>
                <a:spcPct val="80000"/>
              </a:lnSpc>
            </a:pPr>
            <a:r>
              <a:rPr lang="en-US" sz="1600" smtClean="0"/>
              <a:t>160M, 80M, … 440MHz</a:t>
            </a:r>
          </a:p>
          <a:p>
            <a:pPr marL="800100" lvl="1" indent="-342900">
              <a:lnSpc>
                <a:spcPct val="80000"/>
              </a:lnSpc>
              <a:buFontTx/>
              <a:buAutoNum type="arabicPeriod"/>
            </a:pPr>
            <a:r>
              <a:rPr lang="en-US" sz="1800" smtClean="0"/>
              <a:t>Mode</a:t>
            </a:r>
          </a:p>
          <a:p>
            <a:pPr marL="1219200" lvl="2" indent="-304800">
              <a:lnSpc>
                <a:spcPct val="80000"/>
              </a:lnSpc>
            </a:pPr>
            <a:r>
              <a:rPr lang="en-US" sz="1600" smtClean="0"/>
              <a:t>CW, Digital, Phone</a:t>
            </a:r>
          </a:p>
          <a:p>
            <a:pPr marL="800100" lvl="1" indent="-342900">
              <a:lnSpc>
                <a:spcPct val="80000"/>
              </a:lnSpc>
              <a:buFontTx/>
              <a:buAutoNum type="arabicPeriod"/>
            </a:pPr>
            <a:r>
              <a:rPr lang="en-US" sz="1800" smtClean="0"/>
              <a:t>Time in Universal Time Coordinate UTC</a:t>
            </a:r>
          </a:p>
          <a:p>
            <a:pPr marL="1219200" lvl="2" indent="-304800">
              <a:lnSpc>
                <a:spcPct val="80000"/>
              </a:lnSpc>
            </a:pPr>
            <a:r>
              <a:rPr lang="en-US" sz="1600" smtClean="0"/>
              <a:t>Starts at 1800Z and goes to 1759Z on Sunday</a:t>
            </a:r>
          </a:p>
          <a:p>
            <a:pPr marL="800100" lvl="1" indent="-342900">
              <a:lnSpc>
                <a:spcPct val="80000"/>
              </a:lnSpc>
              <a:buFontTx/>
              <a:buAutoNum type="arabicPeriod"/>
            </a:pPr>
            <a:r>
              <a:rPr lang="en-US" sz="1800" smtClean="0"/>
              <a:t>Call sign</a:t>
            </a:r>
          </a:p>
          <a:p>
            <a:pPr marL="1219200" lvl="2" indent="-304800">
              <a:lnSpc>
                <a:spcPct val="80000"/>
              </a:lnSpc>
            </a:pPr>
            <a:r>
              <a:rPr lang="en-US" sz="1600" smtClean="0"/>
              <a:t>Other stations call e.g., W6TRW</a:t>
            </a:r>
          </a:p>
          <a:p>
            <a:pPr marL="800100" lvl="1" indent="-342900">
              <a:lnSpc>
                <a:spcPct val="80000"/>
              </a:lnSpc>
              <a:buFontTx/>
              <a:buAutoNum type="arabicPeriod"/>
            </a:pPr>
            <a:r>
              <a:rPr lang="en-US" sz="1800" smtClean="0"/>
              <a:t>ARRL section</a:t>
            </a:r>
          </a:p>
          <a:p>
            <a:pPr marL="1219200" lvl="2" indent="-304800">
              <a:lnSpc>
                <a:spcPct val="80000"/>
              </a:lnSpc>
            </a:pPr>
            <a:r>
              <a:rPr lang="en-US" sz="1600" smtClean="0"/>
              <a:t>Most are the state, some states have multiple sections like North Florida NFL</a:t>
            </a:r>
          </a:p>
          <a:p>
            <a:pPr marL="800100" lvl="1" indent="-342900">
              <a:lnSpc>
                <a:spcPct val="80000"/>
              </a:lnSpc>
              <a:buFontTx/>
              <a:buAutoNum type="arabicPeriod"/>
            </a:pPr>
            <a:r>
              <a:rPr lang="en-US" sz="1800" smtClean="0"/>
              <a:t>Class of station: examples 7A or 1B</a:t>
            </a:r>
          </a:p>
          <a:p>
            <a:pPr marL="1219200" lvl="2" indent="-304800">
              <a:lnSpc>
                <a:spcPct val="80000"/>
              </a:lnSpc>
            </a:pPr>
            <a:r>
              <a:rPr lang="en-US" sz="1400" smtClean="0"/>
              <a:t>Number of transmitters and type of station</a:t>
            </a:r>
          </a:p>
          <a:p>
            <a:pPr marL="1219200" lvl="2" indent="-304800">
              <a:lnSpc>
                <a:spcPct val="80000"/>
              </a:lnSpc>
            </a:pPr>
            <a:r>
              <a:rPr lang="en-US" sz="1400" smtClean="0"/>
              <a:t>A – club of 3 or more people</a:t>
            </a:r>
          </a:p>
          <a:p>
            <a:pPr marL="1219200" lvl="2" indent="-304800">
              <a:lnSpc>
                <a:spcPct val="80000"/>
              </a:lnSpc>
            </a:pPr>
            <a:r>
              <a:rPr lang="en-US" sz="1400" smtClean="0"/>
              <a:t>B – 1 or 2 people</a:t>
            </a:r>
          </a:p>
          <a:p>
            <a:pPr marL="1219200" lvl="2" indent="-304800">
              <a:lnSpc>
                <a:spcPct val="80000"/>
              </a:lnSpc>
            </a:pPr>
            <a:r>
              <a:rPr lang="en-US" sz="1400" smtClean="0"/>
              <a:t>C – Mobile</a:t>
            </a:r>
          </a:p>
          <a:p>
            <a:pPr marL="1219200" lvl="2" indent="-304800">
              <a:lnSpc>
                <a:spcPct val="80000"/>
              </a:lnSpc>
            </a:pPr>
            <a:r>
              <a:rPr lang="en-US" sz="1400" smtClean="0"/>
              <a:t>D – Home station</a:t>
            </a:r>
          </a:p>
          <a:p>
            <a:pPr marL="1219200" lvl="2" indent="-304800">
              <a:lnSpc>
                <a:spcPct val="80000"/>
              </a:lnSpc>
            </a:pPr>
            <a:r>
              <a:rPr lang="en-US" sz="1400" smtClean="0"/>
              <a:t>E – Home station emergency power</a:t>
            </a:r>
          </a:p>
          <a:p>
            <a:pPr marL="1219200" lvl="2" indent="-304800">
              <a:lnSpc>
                <a:spcPct val="80000"/>
              </a:lnSpc>
            </a:pPr>
            <a:r>
              <a:rPr lang="en-US" sz="1400" smtClean="0"/>
              <a:t>F – Emergency Operations Center</a:t>
            </a:r>
          </a:p>
          <a:p>
            <a:pPr marL="381000" indent="-381000">
              <a:lnSpc>
                <a:spcPct val="80000"/>
              </a:lnSpc>
            </a:pPr>
            <a:r>
              <a:rPr lang="en-US" sz="2000" smtClean="0"/>
              <a:t>Each station can be recorded once per band and mode</a:t>
            </a:r>
          </a:p>
          <a:p>
            <a:pPr marL="800100" lvl="1" indent="-342900">
              <a:lnSpc>
                <a:spcPct val="80000"/>
              </a:lnSpc>
            </a:pPr>
            <a:r>
              <a:rPr lang="en-US" sz="1800" smtClean="0"/>
              <a:t>Thus each station call sign could be recorded up to 30 times if they used all bands and all modes (extremely unlikely)</a:t>
            </a:r>
          </a:p>
          <a:p>
            <a:pPr marL="1219200" lvl="2" indent="-304800">
              <a:lnSpc>
                <a:spcPct val="80000"/>
              </a:lnSpc>
            </a:pPr>
            <a:endParaRPr lang="en-US" sz="16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p:txBody>
          <a:bodyPr/>
          <a:lstStyle/>
          <a:p>
            <a:r>
              <a:rPr lang="en-US" smtClean="0"/>
              <a:t>Why Log?</a:t>
            </a:r>
          </a:p>
        </p:txBody>
      </p:sp>
      <p:sp>
        <p:nvSpPr>
          <p:cNvPr id="106498" name="Rectangle 3"/>
          <p:cNvSpPr>
            <a:spLocks noGrp="1" noChangeArrowheads="1"/>
          </p:cNvSpPr>
          <p:nvPr>
            <p:ph type="body" idx="4294967295"/>
          </p:nvPr>
        </p:nvSpPr>
        <p:spPr/>
        <p:txBody>
          <a:bodyPr/>
          <a:lstStyle/>
          <a:p>
            <a:r>
              <a:rPr lang="en-US" smtClean="0"/>
              <a:t>Provides excellent practice for getting an accurate message through</a:t>
            </a:r>
          </a:p>
          <a:p>
            <a:r>
              <a:rPr lang="en-US" smtClean="0"/>
              <a:t>Requires careful listening to what the other station says</a:t>
            </a:r>
          </a:p>
          <a:p>
            <a:r>
              <a:rPr lang="en-US" smtClean="0"/>
              <a:t>Requires recording that information accurately</a:t>
            </a:r>
          </a:p>
          <a:p>
            <a:endParaRPr lang="en-US" smtClean="0"/>
          </a:p>
          <a:p>
            <a:r>
              <a:rPr lang="en-US" smtClean="0"/>
              <a:t>Akin to what one might do in an emergency operation to pass information accurately and keep track of what was sent / received.</a:t>
            </a:r>
          </a:p>
          <a:p>
            <a:r>
              <a:rPr lang="en-US" smtClean="0">
                <a:solidFill>
                  <a:srgbClr val="CC0000"/>
                </a:solidFill>
              </a:rPr>
              <a:t>It’s required for computing our score</a:t>
            </a:r>
          </a:p>
          <a:p>
            <a:endParaRPr lang="en-US" smtClean="0"/>
          </a:p>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p:txBody>
          <a:bodyPr/>
          <a:lstStyle/>
          <a:p>
            <a:r>
              <a:rPr lang="en-US" smtClean="0"/>
              <a:t>How we do it</a:t>
            </a:r>
          </a:p>
        </p:txBody>
      </p:sp>
      <p:sp>
        <p:nvSpPr>
          <p:cNvPr id="107522" name="Rectangle 3"/>
          <p:cNvSpPr>
            <a:spLocks noGrp="1" noChangeArrowheads="1"/>
          </p:cNvSpPr>
          <p:nvPr>
            <p:ph type="body" idx="4294967295"/>
          </p:nvPr>
        </p:nvSpPr>
        <p:spPr/>
        <p:txBody>
          <a:bodyPr/>
          <a:lstStyle/>
          <a:p>
            <a:r>
              <a:rPr lang="en-US" smtClean="0"/>
              <a:t>Laptop or desk top computer at each radio station</a:t>
            </a:r>
          </a:p>
          <a:p>
            <a:r>
              <a:rPr lang="en-US" smtClean="0"/>
              <a:t>Server computer </a:t>
            </a:r>
          </a:p>
          <a:p>
            <a:pPr lvl="1"/>
            <a:r>
              <a:rPr lang="en-US" smtClean="0"/>
              <a:t>Fast enough to keep up with workload</a:t>
            </a:r>
          </a:p>
          <a:p>
            <a:pPr lvl="1"/>
            <a:r>
              <a:rPr lang="en-US" smtClean="0"/>
              <a:t>With graphic display of logging results</a:t>
            </a:r>
          </a:p>
          <a:p>
            <a:r>
              <a:rPr lang="en-US" smtClean="0"/>
              <a:t>All computers networked together with Ethernet cable and switch</a:t>
            </a:r>
          </a:p>
          <a:p>
            <a:r>
              <a:rPr lang="en-US" smtClean="0"/>
              <a:t>Local network – NOT WiFi</a:t>
            </a:r>
          </a:p>
          <a:p>
            <a:r>
              <a:rPr lang="en-US" smtClean="0"/>
              <a:t>N3FJP logging software</a:t>
            </a:r>
          </a:p>
          <a:p>
            <a:pPr lvl="1"/>
            <a:r>
              <a:rPr lang="en-US" smtClean="0"/>
              <a:t>Preloaded on each logging computer</a:t>
            </a:r>
          </a:p>
          <a:p>
            <a:pPr lvl="1"/>
            <a:r>
              <a:rPr lang="en-US" smtClean="0"/>
              <a:t>Stores contacts on the local computer &amp; copies onto the server</a:t>
            </a:r>
          </a:p>
          <a:p>
            <a:pPr lvl="1"/>
            <a:r>
              <a:rPr lang="en-US" smtClean="0"/>
              <a:t>All logging computers can see the contacts that have been made so far</a:t>
            </a:r>
          </a:p>
          <a:p>
            <a:pPr lvl="1"/>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2176463"/>
            <a:ext cx="7770813" cy="1376362"/>
          </a:xfrm>
        </p:spPr>
        <p:txBody>
          <a:bodyPr/>
          <a:lstStyle/>
          <a:p>
            <a:pPr eaLnBrk="1" hangingPunct="1"/>
            <a:endParaRPr lang="en-US" smtClean="0"/>
          </a:p>
        </p:txBody>
      </p:sp>
      <p:sp>
        <p:nvSpPr>
          <p:cNvPr id="108547" name="Rectangle 3"/>
          <p:cNvSpPr>
            <a:spLocks noGrp="1" noChangeArrowheads="1"/>
          </p:cNvSpPr>
          <p:nvPr>
            <p:ph type="subTitle" idx="4294967295"/>
          </p:nvPr>
        </p:nvSpPr>
        <p:spPr>
          <a:xfrm>
            <a:off x="1371600" y="3886200"/>
            <a:ext cx="6400800" cy="1754188"/>
          </a:xfrm>
        </p:spPr>
        <p:txBody>
          <a:bodyPr tIns="0"/>
          <a:lstStyle/>
          <a:p>
            <a:pPr eaLnBrk="1" hangingPunct="1"/>
            <a:endParaRPr lang="en-US" smtClean="0"/>
          </a:p>
        </p:txBody>
      </p:sp>
      <p:pic>
        <p:nvPicPr>
          <p:cNvPr id="108548" name="Picture 4"/>
          <p:cNvPicPr>
            <a:picLocks noChangeAspect="1" noChangeArrowheads="1"/>
          </p:cNvPicPr>
          <p:nvPr/>
        </p:nvPicPr>
        <p:blipFill>
          <a:blip r:embed="rId3"/>
          <a:srcRect/>
          <a:stretch>
            <a:fillRect/>
          </a:stretch>
        </p:blipFill>
        <p:spPr bwMode="auto">
          <a:xfrm>
            <a:off x="58738" y="609600"/>
            <a:ext cx="9024937" cy="56403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r>
              <a:rPr lang="en-US" smtClean="0"/>
              <a:t>W6HA 2019 Field Day Stations</a:t>
            </a:r>
          </a:p>
        </p:txBody>
      </p:sp>
      <p:sp>
        <p:nvSpPr>
          <p:cNvPr id="47106" name="Rectangle 3"/>
          <p:cNvSpPr>
            <a:spLocks noGrp="1" noChangeArrowheads="1"/>
          </p:cNvSpPr>
          <p:nvPr>
            <p:ph type="body" idx="4294967295"/>
          </p:nvPr>
        </p:nvSpPr>
        <p:spPr>
          <a:xfrm>
            <a:off x="4648200" y="5257800"/>
            <a:ext cx="4419600" cy="1524000"/>
          </a:xfrm>
        </p:spPr>
        <p:txBody>
          <a:bodyPr/>
          <a:lstStyle/>
          <a:p>
            <a:pPr marL="173038" indent="-173038"/>
            <a:r>
              <a:rPr lang="en-US" sz="1800" smtClean="0"/>
              <a:t>Plus </a:t>
            </a:r>
          </a:p>
          <a:p>
            <a:pPr marL="573088" lvl="1"/>
            <a:r>
              <a:rPr lang="en-US" sz="1600" smtClean="0"/>
              <a:t>2 Honda power generators</a:t>
            </a:r>
          </a:p>
          <a:p>
            <a:pPr marL="573088" lvl="1"/>
            <a:r>
              <a:rPr lang="en-US" sz="1600" smtClean="0"/>
              <a:t>Solar</a:t>
            </a:r>
          </a:p>
          <a:p>
            <a:pPr marL="573088" lvl="1"/>
            <a:r>
              <a:rPr lang="en-US" sz="1600" smtClean="0"/>
              <a:t>Information table</a:t>
            </a:r>
          </a:p>
          <a:p>
            <a:pPr marL="573088" lvl="1"/>
            <a:r>
              <a:rPr lang="en-US" sz="1600" smtClean="0"/>
              <a:t>Logging computers</a:t>
            </a:r>
          </a:p>
        </p:txBody>
      </p:sp>
      <p:sp>
        <p:nvSpPr>
          <p:cNvPr id="47107" name="Rectangle 4"/>
          <p:cNvSpPr>
            <a:spLocks noChangeArrowheads="1"/>
          </p:cNvSpPr>
          <p:nvPr/>
        </p:nvSpPr>
        <p:spPr bwMode="auto">
          <a:xfrm>
            <a:off x="152400" y="838200"/>
            <a:ext cx="2971800" cy="1219200"/>
          </a:xfrm>
          <a:prstGeom prst="rect">
            <a:avLst/>
          </a:prstGeom>
          <a:solidFill>
            <a:srgbClr val="D2FF79"/>
          </a:solidFill>
          <a:ln w="28575">
            <a:solidFill>
              <a:schemeClr val="tx1"/>
            </a:solidFill>
            <a:miter lim="800000"/>
            <a:headEnd/>
            <a:tailEnd/>
          </a:ln>
        </p:spPr>
        <p:txBody>
          <a:bodyPr anchor="ctr"/>
          <a:lstStyle/>
          <a:p>
            <a:pPr algn="ctr"/>
            <a:r>
              <a:rPr lang="en-US" sz="2000"/>
              <a:t>20 Meter Station with 3 element yagi on 55’ crank up tower</a:t>
            </a:r>
          </a:p>
        </p:txBody>
      </p:sp>
      <p:sp>
        <p:nvSpPr>
          <p:cNvPr id="47108" name="Rectangle 5"/>
          <p:cNvSpPr>
            <a:spLocks noChangeArrowheads="1"/>
          </p:cNvSpPr>
          <p:nvPr/>
        </p:nvSpPr>
        <p:spPr bwMode="auto">
          <a:xfrm>
            <a:off x="3657600" y="838200"/>
            <a:ext cx="3352800" cy="1219200"/>
          </a:xfrm>
          <a:prstGeom prst="rect">
            <a:avLst/>
          </a:prstGeom>
          <a:solidFill>
            <a:srgbClr val="FFCC00"/>
          </a:solidFill>
          <a:ln w="28575">
            <a:solidFill>
              <a:schemeClr val="tx1"/>
            </a:solidFill>
            <a:miter lim="800000"/>
            <a:headEnd/>
            <a:tailEnd/>
          </a:ln>
        </p:spPr>
        <p:txBody>
          <a:bodyPr anchor="ctr"/>
          <a:lstStyle/>
          <a:p>
            <a:pPr algn="ctr"/>
            <a:r>
              <a:rPr lang="en-US" sz="1800"/>
              <a:t>10 &amp; 15 Meter Station on yagi on 55’ tower with duplexer</a:t>
            </a:r>
          </a:p>
          <a:p>
            <a:pPr algn="ctr"/>
            <a:r>
              <a:rPr lang="en-US" sz="1800"/>
              <a:t>Plus 80 Meter  80M inverted V from tower </a:t>
            </a:r>
          </a:p>
        </p:txBody>
      </p:sp>
      <p:sp>
        <p:nvSpPr>
          <p:cNvPr id="47109" name="Rectangle 6"/>
          <p:cNvSpPr>
            <a:spLocks noChangeArrowheads="1"/>
          </p:cNvSpPr>
          <p:nvPr/>
        </p:nvSpPr>
        <p:spPr bwMode="auto">
          <a:xfrm>
            <a:off x="152400" y="2286000"/>
            <a:ext cx="2971800" cy="1219200"/>
          </a:xfrm>
          <a:prstGeom prst="rect">
            <a:avLst/>
          </a:prstGeom>
          <a:solidFill>
            <a:srgbClr val="FFFF99"/>
          </a:solidFill>
          <a:ln w="28575">
            <a:solidFill>
              <a:schemeClr val="tx1"/>
            </a:solidFill>
            <a:miter lim="800000"/>
            <a:headEnd/>
            <a:tailEnd/>
          </a:ln>
        </p:spPr>
        <p:txBody>
          <a:bodyPr anchor="ctr"/>
          <a:lstStyle/>
          <a:p>
            <a:pPr algn="ctr"/>
            <a:r>
              <a:rPr lang="en-US" sz="2000"/>
              <a:t>40  Meter Station with North South Dipole</a:t>
            </a:r>
          </a:p>
        </p:txBody>
      </p:sp>
      <p:sp>
        <p:nvSpPr>
          <p:cNvPr id="47110" name="Rectangle 7"/>
          <p:cNvSpPr>
            <a:spLocks noChangeArrowheads="1"/>
          </p:cNvSpPr>
          <p:nvPr/>
        </p:nvSpPr>
        <p:spPr bwMode="auto">
          <a:xfrm>
            <a:off x="3657600" y="2286000"/>
            <a:ext cx="3352800" cy="1219200"/>
          </a:xfrm>
          <a:prstGeom prst="rect">
            <a:avLst/>
          </a:prstGeom>
          <a:solidFill>
            <a:schemeClr val="accent1"/>
          </a:solidFill>
          <a:ln w="28575">
            <a:solidFill>
              <a:schemeClr val="tx1"/>
            </a:solidFill>
            <a:miter lim="800000"/>
            <a:headEnd/>
            <a:tailEnd/>
          </a:ln>
        </p:spPr>
        <p:txBody>
          <a:bodyPr anchor="ctr"/>
          <a:lstStyle/>
          <a:p>
            <a:pPr algn="ctr"/>
            <a:r>
              <a:rPr lang="en-US" sz="2000"/>
              <a:t>GOTA HF/VHF Atation with 3 element yagi on 20’ pushup &amp; VHF/UHF vertical</a:t>
            </a:r>
          </a:p>
        </p:txBody>
      </p:sp>
      <p:sp>
        <p:nvSpPr>
          <p:cNvPr id="47111" name="Rectangle 8"/>
          <p:cNvSpPr>
            <a:spLocks noChangeArrowheads="1"/>
          </p:cNvSpPr>
          <p:nvPr/>
        </p:nvSpPr>
        <p:spPr bwMode="auto">
          <a:xfrm>
            <a:off x="152400" y="3810000"/>
            <a:ext cx="2971800" cy="1219200"/>
          </a:xfrm>
          <a:prstGeom prst="rect">
            <a:avLst/>
          </a:prstGeom>
          <a:solidFill>
            <a:srgbClr val="FFD45B"/>
          </a:solidFill>
          <a:ln w="28575">
            <a:solidFill>
              <a:schemeClr val="tx1"/>
            </a:solidFill>
            <a:miter lim="800000"/>
            <a:headEnd/>
            <a:tailEnd/>
          </a:ln>
        </p:spPr>
        <p:txBody>
          <a:bodyPr anchor="ctr"/>
          <a:lstStyle/>
          <a:p>
            <a:pPr algn="ctr"/>
            <a:r>
              <a:rPr lang="en-US" sz="2000"/>
              <a:t>VHF Station with 5 element 6M yagi, TBD other antennas on 20’ pushup poles</a:t>
            </a:r>
          </a:p>
        </p:txBody>
      </p:sp>
      <p:sp>
        <p:nvSpPr>
          <p:cNvPr id="47112" name="Rectangle 6"/>
          <p:cNvSpPr>
            <a:spLocks noChangeArrowheads="1"/>
          </p:cNvSpPr>
          <p:nvPr/>
        </p:nvSpPr>
        <p:spPr bwMode="auto">
          <a:xfrm>
            <a:off x="3848100" y="3810000"/>
            <a:ext cx="2971800" cy="1219200"/>
          </a:xfrm>
          <a:prstGeom prst="rect">
            <a:avLst/>
          </a:prstGeom>
          <a:solidFill>
            <a:srgbClr val="FFFF99"/>
          </a:solidFill>
          <a:ln w="28575">
            <a:solidFill>
              <a:schemeClr val="tx1"/>
            </a:solidFill>
            <a:miter lim="800000"/>
            <a:headEnd/>
            <a:tailEnd/>
          </a:ln>
        </p:spPr>
        <p:txBody>
          <a:bodyPr anchor="ctr"/>
          <a:lstStyle/>
          <a:p>
            <a:pPr algn="ctr"/>
            <a:r>
              <a:rPr lang="en-US" sz="2000"/>
              <a:t>15/20/40M Digital / CW Station</a:t>
            </a:r>
            <a:br>
              <a:rPr lang="en-US" sz="2000"/>
            </a:br>
            <a:r>
              <a:rPr lang="en-US" sz="2000"/>
              <a:t>Triband yagi on pushup plus NVIS dipole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srcRect/>
          <a:stretch>
            <a:fillRect/>
          </a:stretch>
        </p:blipFill>
        <p:spPr bwMode="auto">
          <a:xfrm>
            <a:off x="217488" y="3189288"/>
            <a:ext cx="8709025" cy="506412"/>
          </a:xfrm>
          <a:prstGeom prst="rect">
            <a:avLst/>
          </a:prstGeom>
          <a:noFill/>
          <a:ln w="9525">
            <a:noFill/>
            <a:round/>
            <a:headEnd/>
            <a:tailEnd/>
          </a:ln>
        </p:spPr>
      </p:pic>
      <p:sp>
        <p:nvSpPr>
          <p:cNvPr id="110595" name="Text Box 3"/>
          <p:cNvSpPr txBox="1">
            <a:spLocks noChangeArrowheads="1"/>
          </p:cNvSpPr>
          <p:nvPr/>
        </p:nvSpPr>
        <p:spPr bwMode="auto">
          <a:xfrm>
            <a:off x="207963" y="414338"/>
            <a:ext cx="8709025" cy="1185862"/>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 pos="8707438" algn="l"/>
              </a:tabLst>
            </a:pPr>
            <a:r>
              <a:rPr lang="en-US" sz="2500" b="1">
                <a:solidFill>
                  <a:srgbClr val="000000"/>
                </a:solidFill>
              </a:rPr>
              <a:t>The bottom of the screen will display the current: Band; Mode; Field Day Station Call, Class and Section; Time in local and UTC formats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srcRect/>
          <a:stretch>
            <a:fillRect/>
          </a:stretch>
        </p:blipFill>
        <p:spPr bwMode="auto">
          <a:xfrm>
            <a:off x="962025" y="555625"/>
            <a:ext cx="2770188" cy="5873750"/>
          </a:xfrm>
          <a:prstGeom prst="rect">
            <a:avLst/>
          </a:prstGeom>
          <a:noFill/>
          <a:ln w="9525">
            <a:noFill/>
            <a:round/>
            <a:headEnd/>
            <a:tailEnd/>
          </a:ln>
        </p:spPr>
      </p:pic>
      <p:sp>
        <p:nvSpPr>
          <p:cNvPr id="112643" name="Text Box 3"/>
          <p:cNvSpPr txBox="1">
            <a:spLocks noChangeArrowheads="1"/>
          </p:cNvSpPr>
          <p:nvPr/>
        </p:nvSpPr>
        <p:spPr bwMode="auto">
          <a:xfrm>
            <a:off x="4037013" y="889000"/>
            <a:ext cx="4770437" cy="1552575"/>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To change the current operating Band, click </a:t>
            </a:r>
            <a:r>
              <a:rPr lang="en-US" sz="2500" b="1" i="1" u="sng">
                <a:solidFill>
                  <a:srgbClr val="000000"/>
                </a:solidFill>
              </a:rPr>
              <a:t>B</a:t>
            </a:r>
            <a:r>
              <a:rPr lang="en-US" sz="2500" b="1" i="1">
                <a:solidFill>
                  <a:srgbClr val="000000"/>
                </a:solidFill>
              </a:rPr>
              <a:t>and</a:t>
            </a:r>
            <a:r>
              <a:rPr lang="en-US" sz="2500" b="1">
                <a:solidFill>
                  <a:srgbClr val="000000"/>
                </a:solidFill>
              </a:rPr>
              <a:t> on the menu and select the new Band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srcRect/>
          <a:stretch>
            <a:fillRect/>
          </a:stretch>
        </p:blipFill>
        <p:spPr bwMode="auto">
          <a:xfrm>
            <a:off x="2208213" y="2489200"/>
            <a:ext cx="4727575" cy="3732213"/>
          </a:xfrm>
          <a:prstGeom prst="rect">
            <a:avLst/>
          </a:prstGeom>
          <a:noFill/>
          <a:ln w="9525">
            <a:noFill/>
            <a:round/>
            <a:headEnd/>
            <a:tailEnd/>
          </a:ln>
        </p:spPr>
      </p:pic>
      <p:sp>
        <p:nvSpPr>
          <p:cNvPr id="114691" name="Text Box 3"/>
          <p:cNvSpPr txBox="1">
            <a:spLocks noChangeArrowheads="1"/>
          </p:cNvSpPr>
          <p:nvPr/>
        </p:nvSpPr>
        <p:spPr bwMode="auto">
          <a:xfrm>
            <a:off x="414338" y="622300"/>
            <a:ext cx="8294687" cy="817563"/>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To change the current operating Mode, click </a:t>
            </a:r>
            <a:r>
              <a:rPr lang="en-US" sz="2500" b="1" i="1" u="sng">
                <a:solidFill>
                  <a:srgbClr val="000000"/>
                </a:solidFill>
              </a:rPr>
              <a:t>M</a:t>
            </a:r>
            <a:r>
              <a:rPr lang="en-US" sz="2500" b="1" i="1">
                <a:solidFill>
                  <a:srgbClr val="000000"/>
                </a:solidFill>
              </a:rPr>
              <a:t>ode</a:t>
            </a:r>
            <a:r>
              <a:rPr lang="en-US" sz="2500" b="1">
                <a:solidFill>
                  <a:srgbClr val="000000"/>
                </a:solidFill>
              </a:rPr>
              <a:t> on the menu and select the new Mode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srcRect/>
          <a:stretch>
            <a:fillRect/>
          </a:stretch>
        </p:blipFill>
        <p:spPr bwMode="auto">
          <a:xfrm>
            <a:off x="2159000" y="2489200"/>
            <a:ext cx="4826000" cy="3335338"/>
          </a:xfrm>
          <a:prstGeom prst="rect">
            <a:avLst/>
          </a:prstGeom>
          <a:noFill/>
          <a:ln w="9525">
            <a:noFill/>
            <a:round/>
            <a:headEnd/>
            <a:tailEnd/>
          </a:ln>
        </p:spPr>
      </p:pic>
      <p:sp>
        <p:nvSpPr>
          <p:cNvPr id="116739" name="Text Box 3"/>
          <p:cNvSpPr txBox="1">
            <a:spLocks noChangeArrowheads="1"/>
          </p:cNvSpPr>
          <p:nvPr/>
        </p:nvSpPr>
        <p:spPr bwMode="auto">
          <a:xfrm>
            <a:off x="414338" y="414338"/>
            <a:ext cx="8294687" cy="1185862"/>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To change the Operator Initials, click </a:t>
            </a:r>
            <a:r>
              <a:rPr lang="en-US" sz="2500" b="1" i="1" u="sng">
                <a:solidFill>
                  <a:srgbClr val="000000"/>
                </a:solidFill>
              </a:rPr>
              <a:t>O</a:t>
            </a:r>
            <a:r>
              <a:rPr lang="en-US" sz="2500" b="1" i="1">
                <a:solidFill>
                  <a:srgbClr val="000000"/>
                </a:solidFill>
              </a:rPr>
              <a:t>perator</a:t>
            </a:r>
            <a:r>
              <a:rPr lang="en-US" sz="2500" b="1">
                <a:solidFill>
                  <a:srgbClr val="000000"/>
                </a:solidFill>
              </a:rPr>
              <a:t> on the menu – Enter the new initials then click </a:t>
            </a:r>
            <a:r>
              <a:rPr lang="en-US" sz="2500" b="1" i="1" u="sng">
                <a:solidFill>
                  <a:srgbClr val="000000"/>
                </a:solidFill>
              </a:rPr>
              <a:t>D</a:t>
            </a:r>
            <a:r>
              <a:rPr lang="en-US" sz="2500" b="1" i="1">
                <a:solidFill>
                  <a:srgbClr val="000000"/>
                </a:solidFill>
              </a:rPr>
              <a:t>one</a:t>
            </a:r>
            <a:r>
              <a:rPr lang="en-US" sz="2500" b="1">
                <a:solidFill>
                  <a:srgbClr val="000000"/>
                </a:solidFill>
              </a:rPr>
              <a:t> to save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3"/>
          <a:srcRect/>
          <a:stretch>
            <a:fillRect/>
          </a:stretch>
        </p:blipFill>
        <p:spPr bwMode="auto">
          <a:xfrm>
            <a:off x="415925" y="609600"/>
            <a:ext cx="8312150" cy="5192713"/>
          </a:xfrm>
          <a:prstGeom prst="rect">
            <a:avLst/>
          </a:prstGeom>
          <a:noFill/>
          <a:ln w="9525">
            <a:noFill/>
            <a:round/>
            <a:headEnd/>
            <a:tailEnd/>
          </a:ln>
        </p:spPr>
      </p:pic>
      <p:sp>
        <p:nvSpPr>
          <p:cNvPr id="118787" name="AutoShape 3"/>
          <p:cNvSpPr>
            <a:spLocks noChangeArrowheads="1"/>
          </p:cNvSpPr>
          <p:nvPr/>
        </p:nvSpPr>
        <p:spPr bwMode="auto">
          <a:xfrm>
            <a:off x="207963" y="2489200"/>
            <a:ext cx="3938587" cy="1243013"/>
          </a:xfrm>
          <a:prstGeom prst="roundRect">
            <a:avLst>
              <a:gd name="adj" fmla="val 116"/>
            </a:avLst>
          </a:prstGeom>
          <a:solidFill>
            <a:srgbClr val="99CCFF">
              <a:alpha val="0"/>
            </a:srgbClr>
          </a:solidFill>
          <a:ln w="36720" cap="sq">
            <a:solidFill>
              <a:srgbClr val="FF0000"/>
            </a:solidFill>
            <a:miter lim="800000"/>
            <a:headEnd/>
            <a:tailEnd/>
          </a:ln>
        </p:spPr>
        <p:txBody>
          <a:bodyPr wrap="none" anchor="ctr"/>
          <a:lstStyle/>
          <a:p>
            <a:endParaRPr lang="en-US"/>
          </a:p>
        </p:txBody>
      </p:sp>
      <p:sp>
        <p:nvSpPr>
          <p:cNvPr id="118788" name="Text Box 4"/>
          <p:cNvSpPr txBox="1">
            <a:spLocks noChangeArrowheads="1"/>
          </p:cNvSpPr>
          <p:nvPr/>
        </p:nvSpPr>
        <p:spPr bwMode="auto">
          <a:xfrm>
            <a:off x="1046163" y="6211888"/>
            <a:ext cx="2973387" cy="423862"/>
          </a:xfrm>
          <a:prstGeom prst="rect">
            <a:avLst/>
          </a:prstGeom>
          <a:noFill/>
          <a:ln w="9525">
            <a:noFill/>
            <a:round/>
            <a:headEnd/>
            <a:tailEnd/>
          </a:ln>
        </p:spPr>
        <p:txBody>
          <a:bodyPr lIns="81631" tIns="61713"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400" b="1">
                <a:solidFill>
                  <a:srgbClr val="000000"/>
                </a:solidFill>
              </a:rPr>
              <a:t>Data Entry Window</a:t>
            </a:r>
          </a:p>
        </p:txBody>
      </p:sp>
      <p:sp>
        <p:nvSpPr>
          <p:cNvPr id="118789" name="Line 5"/>
          <p:cNvSpPr>
            <a:spLocks noChangeShapeType="1"/>
          </p:cNvSpPr>
          <p:nvPr/>
        </p:nvSpPr>
        <p:spPr bwMode="auto">
          <a:xfrm flipH="1" flipV="1">
            <a:off x="2528888" y="3729038"/>
            <a:ext cx="250825" cy="2498725"/>
          </a:xfrm>
          <a:prstGeom prst="line">
            <a:avLst/>
          </a:prstGeom>
          <a:noFill/>
          <a:ln w="36720" cap="sq">
            <a:solidFill>
              <a:srgbClr val="FF0000"/>
            </a:solidFill>
            <a:miter lim="800000"/>
            <a:headEnd/>
            <a:tailEnd type="triangle" w="med" len="med"/>
          </a:ln>
        </p:spPr>
        <p:txBody>
          <a:bodyPr/>
          <a:lstStyle/>
          <a:p>
            <a:endParaRPr lang="en-US"/>
          </a:p>
        </p:txBody>
      </p:sp>
      <p:sp>
        <p:nvSpPr>
          <p:cNvPr id="118790" name="Text Box 6"/>
          <p:cNvSpPr txBox="1">
            <a:spLocks noChangeArrowheads="1"/>
          </p:cNvSpPr>
          <p:nvPr/>
        </p:nvSpPr>
        <p:spPr bwMode="auto">
          <a:xfrm>
            <a:off x="4295775" y="5986463"/>
            <a:ext cx="4216400" cy="715962"/>
          </a:xfrm>
          <a:prstGeom prst="rect">
            <a:avLst/>
          </a:prstGeom>
          <a:noFill/>
          <a:ln w="9525">
            <a:noFill/>
            <a:round/>
            <a:headEnd/>
            <a:tailEnd/>
          </a:ln>
        </p:spPr>
        <p:txBody>
          <a:bodyPr lIns="81631" tIns="42448" rIns="81631" bIns="42448">
            <a:spAutoFit/>
          </a:bodyPr>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1500">
                <a:solidFill>
                  <a:srgbClr val="000000"/>
                </a:solidFill>
              </a:rPr>
              <a:t>Move from one field to the next by pressing space bar, tab, or simply type the exchange and the software will tab automatically!  Try 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srcRect/>
          <a:stretch>
            <a:fillRect/>
          </a:stretch>
        </p:blipFill>
        <p:spPr bwMode="auto">
          <a:xfrm>
            <a:off x="1450975" y="1195388"/>
            <a:ext cx="6386513" cy="4818062"/>
          </a:xfrm>
          <a:prstGeom prst="rect">
            <a:avLst/>
          </a:prstGeom>
          <a:noFill/>
          <a:ln w="9525">
            <a:noFill/>
            <a:round/>
            <a:headEnd/>
            <a:tailEnd/>
          </a:ln>
        </p:spPr>
      </p:pic>
      <p:sp>
        <p:nvSpPr>
          <p:cNvPr id="120835" name="Rectangle 3"/>
          <p:cNvSpPr>
            <a:spLocks noChangeArrowheads="1"/>
          </p:cNvSpPr>
          <p:nvPr/>
        </p:nvSpPr>
        <p:spPr bwMode="auto">
          <a:xfrm>
            <a:off x="1244600" y="1244600"/>
            <a:ext cx="2487613" cy="1450975"/>
          </a:xfrm>
          <a:prstGeom prst="rect">
            <a:avLst/>
          </a:prstGeom>
          <a:solidFill>
            <a:srgbClr val="99CCFF">
              <a:alpha val="0"/>
            </a:srgbClr>
          </a:solidFill>
          <a:ln w="36720" cap="sq">
            <a:solidFill>
              <a:srgbClr val="FF0000"/>
            </a:solidFill>
            <a:round/>
            <a:headEnd/>
            <a:tailEnd/>
          </a:ln>
        </p:spPr>
        <p:txBody>
          <a:bodyPr wrap="none" anchor="ctr"/>
          <a:lstStyle/>
          <a:p>
            <a:endParaRPr lang="en-US"/>
          </a:p>
        </p:txBody>
      </p:sp>
      <p:sp>
        <p:nvSpPr>
          <p:cNvPr id="120836" name="Rectangle 4"/>
          <p:cNvSpPr>
            <a:spLocks noChangeArrowheads="1"/>
          </p:cNvSpPr>
          <p:nvPr/>
        </p:nvSpPr>
        <p:spPr bwMode="auto">
          <a:xfrm>
            <a:off x="1244600" y="4562475"/>
            <a:ext cx="6427788" cy="828675"/>
          </a:xfrm>
          <a:prstGeom prst="rect">
            <a:avLst/>
          </a:prstGeom>
          <a:solidFill>
            <a:srgbClr val="99CCFF">
              <a:alpha val="0"/>
            </a:srgbClr>
          </a:solidFill>
          <a:ln w="36720" cap="sq">
            <a:solidFill>
              <a:srgbClr val="FF0000"/>
            </a:solidFill>
            <a:round/>
            <a:headEnd/>
            <a:tailEnd/>
          </a:ln>
        </p:spPr>
        <p:txBody>
          <a:bodyPr wrap="none" anchor="ctr"/>
          <a:lstStyle/>
          <a:p>
            <a:endParaRPr lang="en-US"/>
          </a:p>
        </p:txBody>
      </p:sp>
      <p:sp>
        <p:nvSpPr>
          <p:cNvPr id="120837" name="Text Box 5"/>
          <p:cNvSpPr txBox="1">
            <a:spLocks noChangeArrowheads="1"/>
          </p:cNvSpPr>
          <p:nvPr/>
        </p:nvSpPr>
        <p:spPr bwMode="auto">
          <a:xfrm>
            <a:off x="622300" y="2903538"/>
            <a:ext cx="7878763" cy="817562"/>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As you enter a call, a list of possible duplicates will be displayed below</a:t>
            </a:r>
          </a:p>
        </p:txBody>
      </p:sp>
      <p:sp>
        <p:nvSpPr>
          <p:cNvPr id="120838" name="Line 6"/>
          <p:cNvSpPr>
            <a:spLocks noChangeShapeType="1"/>
          </p:cNvSpPr>
          <p:nvPr/>
        </p:nvSpPr>
        <p:spPr bwMode="auto">
          <a:xfrm flipH="1" flipV="1">
            <a:off x="3727450" y="2690813"/>
            <a:ext cx="633413" cy="219075"/>
          </a:xfrm>
          <a:prstGeom prst="line">
            <a:avLst/>
          </a:prstGeom>
          <a:noFill/>
          <a:ln w="36720" cap="sq">
            <a:solidFill>
              <a:srgbClr val="FF0000"/>
            </a:solidFill>
            <a:miter lim="800000"/>
            <a:headEnd/>
            <a:tailEnd type="triangle" w="med" len="med"/>
          </a:ln>
        </p:spPr>
        <p:txBody>
          <a:bodyPr/>
          <a:lstStyle/>
          <a:p>
            <a:endParaRPr lang="en-US"/>
          </a:p>
        </p:txBody>
      </p:sp>
      <p:sp>
        <p:nvSpPr>
          <p:cNvPr id="120839" name="Line 7"/>
          <p:cNvSpPr>
            <a:spLocks noChangeShapeType="1"/>
          </p:cNvSpPr>
          <p:nvPr/>
        </p:nvSpPr>
        <p:spPr bwMode="auto">
          <a:xfrm>
            <a:off x="4354513" y="3732213"/>
            <a:ext cx="1450975" cy="830262"/>
          </a:xfrm>
          <a:prstGeom prst="line">
            <a:avLst/>
          </a:prstGeom>
          <a:noFill/>
          <a:ln w="36720" cap="sq">
            <a:solidFill>
              <a:srgbClr val="FF0000"/>
            </a:solidFill>
            <a:miter lim="800000"/>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srcRect/>
          <a:stretch>
            <a:fillRect/>
          </a:stretch>
        </p:blipFill>
        <p:spPr bwMode="auto">
          <a:xfrm>
            <a:off x="1450975" y="1700213"/>
            <a:ext cx="6386513" cy="4819650"/>
          </a:xfrm>
          <a:prstGeom prst="rect">
            <a:avLst/>
          </a:prstGeom>
          <a:noFill/>
          <a:ln w="9525">
            <a:noFill/>
            <a:round/>
            <a:headEnd/>
            <a:tailEnd/>
          </a:ln>
        </p:spPr>
      </p:pic>
      <p:sp>
        <p:nvSpPr>
          <p:cNvPr id="122883" name="AutoShape 3"/>
          <p:cNvSpPr>
            <a:spLocks noChangeArrowheads="1"/>
          </p:cNvSpPr>
          <p:nvPr/>
        </p:nvSpPr>
        <p:spPr bwMode="auto">
          <a:xfrm>
            <a:off x="6577013" y="2552700"/>
            <a:ext cx="1443037" cy="481013"/>
          </a:xfrm>
          <a:prstGeom prst="roundRect">
            <a:avLst>
              <a:gd name="adj" fmla="val 296"/>
            </a:avLst>
          </a:prstGeom>
          <a:solidFill>
            <a:srgbClr val="99CCFF">
              <a:alpha val="0"/>
            </a:srgbClr>
          </a:solidFill>
          <a:ln w="36720" cap="sq">
            <a:solidFill>
              <a:srgbClr val="FF0000"/>
            </a:solidFill>
            <a:miter lim="800000"/>
            <a:headEnd/>
            <a:tailEnd/>
          </a:ln>
        </p:spPr>
        <p:txBody>
          <a:bodyPr wrap="none" anchor="ctr"/>
          <a:lstStyle/>
          <a:p>
            <a:endParaRPr lang="en-US"/>
          </a:p>
        </p:txBody>
      </p:sp>
      <p:sp>
        <p:nvSpPr>
          <p:cNvPr id="122884" name="Line 4"/>
          <p:cNvSpPr>
            <a:spLocks noChangeShapeType="1"/>
          </p:cNvSpPr>
          <p:nvPr/>
        </p:nvSpPr>
        <p:spPr bwMode="auto">
          <a:xfrm>
            <a:off x="4364038" y="1036638"/>
            <a:ext cx="2835275" cy="1516062"/>
          </a:xfrm>
          <a:prstGeom prst="line">
            <a:avLst/>
          </a:prstGeom>
          <a:noFill/>
          <a:ln w="36720" cap="sq">
            <a:solidFill>
              <a:srgbClr val="FF0000"/>
            </a:solidFill>
            <a:miter lim="800000"/>
            <a:headEnd/>
            <a:tailEnd type="triangle" w="med" len="med"/>
          </a:ln>
        </p:spPr>
        <p:txBody>
          <a:bodyPr/>
          <a:lstStyle/>
          <a:p>
            <a:endParaRPr lang="en-US"/>
          </a:p>
        </p:txBody>
      </p:sp>
      <p:sp>
        <p:nvSpPr>
          <p:cNvPr id="122885" name="Text Box 5"/>
          <p:cNvSpPr txBox="1">
            <a:spLocks noChangeArrowheads="1"/>
          </p:cNvSpPr>
          <p:nvPr/>
        </p:nvSpPr>
        <p:spPr bwMode="auto">
          <a:xfrm>
            <a:off x="622300" y="207963"/>
            <a:ext cx="7672388" cy="1085850"/>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If you determine that the call you are entering is a duplicate, click on clear or press Esc to erase all fields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srcRect/>
          <a:stretch>
            <a:fillRect/>
          </a:stretch>
        </p:blipFill>
        <p:spPr bwMode="auto">
          <a:xfrm>
            <a:off x="1400175" y="2157413"/>
            <a:ext cx="6343650" cy="3549650"/>
          </a:xfrm>
          <a:prstGeom prst="rect">
            <a:avLst/>
          </a:prstGeom>
          <a:noFill/>
          <a:ln w="9525">
            <a:noFill/>
            <a:round/>
            <a:headEnd/>
            <a:tailEnd/>
          </a:ln>
        </p:spPr>
      </p:pic>
      <p:sp>
        <p:nvSpPr>
          <p:cNvPr id="124931" name="Line 3"/>
          <p:cNvSpPr>
            <a:spLocks noChangeShapeType="1"/>
          </p:cNvSpPr>
          <p:nvPr/>
        </p:nvSpPr>
        <p:spPr bwMode="auto">
          <a:xfrm flipV="1">
            <a:off x="4146550" y="3279775"/>
            <a:ext cx="1588" cy="568325"/>
          </a:xfrm>
          <a:prstGeom prst="line">
            <a:avLst/>
          </a:prstGeom>
          <a:noFill/>
          <a:ln w="36720" cap="sq">
            <a:solidFill>
              <a:srgbClr val="FF0000"/>
            </a:solidFill>
            <a:miter lim="800000"/>
            <a:headEnd/>
            <a:tailEnd type="triangle" w="med" len="med"/>
          </a:ln>
        </p:spPr>
        <p:txBody>
          <a:bodyPr/>
          <a:lstStyle/>
          <a:p>
            <a:endParaRPr lang="en-US"/>
          </a:p>
        </p:txBody>
      </p:sp>
      <p:sp>
        <p:nvSpPr>
          <p:cNvPr id="124932" name="Line 4"/>
          <p:cNvSpPr>
            <a:spLocks noChangeShapeType="1"/>
          </p:cNvSpPr>
          <p:nvPr/>
        </p:nvSpPr>
        <p:spPr bwMode="auto">
          <a:xfrm>
            <a:off x="2127250" y="3830638"/>
            <a:ext cx="2032000" cy="1587"/>
          </a:xfrm>
          <a:prstGeom prst="line">
            <a:avLst/>
          </a:prstGeom>
          <a:noFill/>
          <a:ln w="36720" cap="sq">
            <a:solidFill>
              <a:srgbClr val="FF0000"/>
            </a:solidFill>
            <a:miter lim="800000"/>
            <a:headEnd/>
            <a:tailEnd/>
          </a:ln>
        </p:spPr>
        <p:txBody>
          <a:bodyPr/>
          <a:lstStyle/>
          <a:p>
            <a:endParaRPr lang="en-US"/>
          </a:p>
        </p:txBody>
      </p:sp>
      <p:sp>
        <p:nvSpPr>
          <p:cNvPr id="124933" name="Line 5"/>
          <p:cNvSpPr>
            <a:spLocks noChangeShapeType="1"/>
          </p:cNvSpPr>
          <p:nvPr/>
        </p:nvSpPr>
        <p:spPr bwMode="auto">
          <a:xfrm flipV="1">
            <a:off x="2106613" y="3268663"/>
            <a:ext cx="1587" cy="592137"/>
          </a:xfrm>
          <a:prstGeom prst="line">
            <a:avLst/>
          </a:prstGeom>
          <a:noFill/>
          <a:ln w="36720" cap="sq">
            <a:solidFill>
              <a:srgbClr val="FF0000"/>
            </a:solidFill>
            <a:miter lim="800000"/>
            <a:headEnd/>
            <a:tailEnd/>
          </a:ln>
        </p:spPr>
        <p:txBody>
          <a:bodyPr/>
          <a:lstStyle/>
          <a:p>
            <a:endParaRPr lang="en-US"/>
          </a:p>
        </p:txBody>
      </p:sp>
      <p:sp>
        <p:nvSpPr>
          <p:cNvPr id="124934" name="Text Box 6"/>
          <p:cNvSpPr txBox="1">
            <a:spLocks noChangeArrowheads="1"/>
          </p:cNvSpPr>
          <p:nvPr/>
        </p:nvSpPr>
        <p:spPr bwMode="auto">
          <a:xfrm>
            <a:off x="2781300" y="3905250"/>
            <a:ext cx="1658938" cy="449263"/>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TAB</a:t>
            </a:r>
          </a:p>
        </p:txBody>
      </p:sp>
      <p:sp>
        <p:nvSpPr>
          <p:cNvPr id="124935" name="Text Box 7"/>
          <p:cNvSpPr txBox="1">
            <a:spLocks noChangeArrowheads="1"/>
          </p:cNvSpPr>
          <p:nvPr/>
        </p:nvSpPr>
        <p:spPr bwMode="auto">
          <a:xfrm>
            <a:off x="784225" y="622300"/>
            <a:ext cx="7880350" cy="1285875"/>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When you have a valid Call Sign entered, press the space bar, tab key or simply start typing the class to move to the Class entry field.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a:srcRect/>
          <a:stretch>
            <a:fillRect/>
          </a:stretch>
        </p:blipFill>
        <p:spPr bwMode="auto">
          <a:xfrm>
            <a:off x="1273175" y="2944813"/>
            <a:ext cx="6343650" cy="3417887"/>
          </a:xfrm>
          <a:prstGeom prst="rect">
            <a:avLst/>
          </a:prstGeom>
          <a:noFill/>
          <a:ln w="9525">
            <a:noFill/>
            <a:round/>
            <a:headEnd/>
            <a:tailEnd/>
          </a:ln>
        </p:spPr>
      </p:pic>
      <p:sp>
        <p:nvSpPr>
          <p:cNvPr id="126979" name="Text Box 3"/>
          <p:cNvSpPr txBox="1">
            <a:spLocks noChangeArrowheads="1"/>
          </p:cNvSpPr>
          <p:nvPr/>
        </p:nvSpPr>
        <p:spPr bwMode="auto">
          <a:xfrm>
            <a:off x="784225" y="622300"/>
            <a:ext cx="7880350" cy="2116138"/>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Enter the Class then press the space bar, tab key or just start typing the section to move to the Section entry field.  The software will tab automatically!</a:t>
            </a:r>
          </a:p>
        </p:txBody>
      </p:sp>
      <p:sp>
        <p:nvSpPr>
          <p:cNvPr id="126980" name="Text Box 4"/>
          <p:cNvSpPr txBox="1">
            <a:spLocks noChangeArrowheads="1"/>
          </p:cNvSpPr>
          <p:nvPr/>
        </p:nvSpPr>
        <p:spPr bwMode="auto">
          <a:xfrm>
            <a:off x="4976813" y="3940175"/>
            <a:ext cx="1658937" cy="449263"/>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TAB</a:t>
            </a:r>
          </a:p>
        </p:txBody>
      </p:sp>
      <p:sp>
        <p:nvSpPr>
          <p:cNvPr id="126981" name="Line 5"/>
          <p:cNvSpPr>
            <a:spLocks noChangeShapeType="1"/>
          </p:cNvSpPr>
          <p:nvPr/>
        </p:nvSpPr>
        <p:spPr bwMode="auto">
          <a:xfrm flipV="1">
            <a:off x="6008688" y="3376613"/>
            <a:ext cx="1587" cy="569912"/>
          </a:xfrm>
          <a:prstGeom prst="line">
            <a:avLst/>
          </a:prstGeom>
          <a:noFill/>
          <a:ln w="36720" cap="sq">
            <a:solidFill>
              <a:srgbClr val="FF0000"/>
            </a:solidFill>
            <a:miter lim="800000"/>
            <a:headEnd/>
            <a:tailEnd type="triangle" w="med" len="med"/>
          </a:ln>
        </p:spPr>
        <p:txBody>
          <a:bodyPr/>
          <a:lstStyle/>
          <a:p>
            <a:endParaRPr lang="en-US"/>
          </a:p>
        </p:txBody>
      </p:sp>
      <p:sp>
        <p:nvSpPr>
          <p:cNvPr id="126982" name="Line 6"/>
          <p:cNvSpPr>
            <a:spLocks noChangeShapeType="1"/>
          </p:cNvSpPr>
          <p:nvPr/>
        </p:nvSpPr>
        <p:spPr bwMode="auto">
          <a:xfrm flipV="1">
            <a:off x="4445000" y="3933825"/>
            <a:ext cx="1568450" cy="33338"/>
          </a:xfrm>
          <a:prstGeom prst="line">
            <a:avLst/>
          </a:prstGeom>
          <a:noFill/>
          <a:ln w="36720" cap="sq">
            <a:solidFill>
              <a:srgbClr val="FF0000"/>
            </a:solidFill>
            <a:miter lim="800000"/>
            <a:headEnd/>
            <a:tailEnd/>
          </a:ln>
        </p:spPr>
        <p:txBody>
          <a:bodyPr/>
          <a:lstStyle/>
          <a:p>
            <a:endParaRPr lang="en-US"/>
          </a:p>
        </p:txBody>
      </p:sp>
      <p:sp>
        <p:nvSpPr>
          <p:cNvPr id="126983" name="Line 7"/>
          <p:cNvSpPr>
            <a:spLocks noChangeShapeType="1"/>
          </p:cNvSpPr>
          <p:nvPr/>
        </p:nvSpPr>
        <p:spPr bwMode="auto">
          <a:xfrm flipV="1">
            <a:off x="4424363" y="3398838"/>
            <a:ext cx="1587" cy="592137"/>
          </a:xfrm>
          <a:prstGeom prst="line">
            <a:avLst/>
          </a:prstGeom>
          <a:noFill/>
          <a:ln w="36720" cap="sq">
            <a:solidFill>
              <a:srgbClr val="FF0000"/>
            </a:solidFill>
            <a:miter lim="800000"/>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3"/>
          <a:srcRect/>
          <a:stretch>
            <a:fillRect/>
          </a:stretch>
        </p:blipFill>
        <p:spPr bwMode="auto">
          <a:xfrm>
            <a:off x="304800" y="2200275"/>
            <a:ext cx="8535988" cy="3003550"/>
          </a:xfrm>
          <a:prstGeom prst="rect">
            <a:avLst/>
          </a:prstGeom>
          <a:noFill/>
          <a:ln w="9525">
            <a:noFill/>
            <a:round/>
            <a:headEnd/>
            <a:tailEnd/>
          </a:ln>
        </p:spPr>
      </p:pic>
      <p:sp>
        <p:nvSpPr>
          <p:cNvPr id="129027" name="Line 3"/>
          <p:cNvSpPr>
            <a:spLocks noChangeShapeType="1"/>
          </p:cNvSpPr>
          <p:nvPr/>
        </p:nvSpPr>
        <p:spPr bwMode="auto">
          <a:xfrm>
            <a:off x="5599113" y="1866900"/>
            <a:ext cx="414337" cy="622300"/>
          </a:xfrm>
          <a:prstGeom prst="line">
            <a:avLst/>
          </a:prstGeom>
          <a:noFill/>
          <a:ln w="36720" cap="sq">
            <a:solidFill>
              <a:srgbClr val="FF0000"/>
            </a:solidFill>
            <a:miter lim="800000"/>
            <a:headEnd/>
            <a:tailEnd type="triangle" w="med" len="med"/>
          </a:ln>
        </p:spPr>
        <p:txBody>
          <a:bodyPr/>
          <a:lstStyle/>
          <a:p>
            <a:endParaRPr lang="en-US"/>
          </a:p>
        </p:txBody>
      </p:sp>
      <p:sp>
        <p:nvSpPr>
          <p:cNvPr id="129028" name="Text Box 4"/>
          <p:cNvSpPr txBox="1">
            <a:spLocks noChangeArrowheads="1"/>
          </p:cNvSpPr>
          <p:nvPr/>
        </p:nvSpPr>
        <p:spPr bwMode="auto">
          <a:xfrm>
            <a:off x="414338" y="622300"/>
            <a:ext cx="8502650" cy="817563"/>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If you enter an invalid Section designator an Error window will appear – Click on </a:t>
            </a:r>
            <a:r>
              <a:rPr lang="en-US" sz="2500" b="1" i="1" u="sng">
                <a:solidFill>
                  <a:srgbClr val="000000"/>
                </a:solidFill>
              </a:rPr>
              <a:t>Y</a:t>
            </a:r>
            <a:r>
              <a:rPr lang="en-US" sz="2500" b="1" i="1">
                <a:solidFill>
                  <a:srgbClr val="000000"/>
                </a:solidFill>
              </a:rPr>
              <a:t>es</a:t>
            </a:r>
            <a:r>
              <a:rPr lang="en-US" sz="2500" b="1">
                <a:solidFill>
                  <a:srgbClr val="000000"/>
                </a:solidFill>
              </a:rPr>
              <a:t> to correct the entry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ctrTitle" idx="4294967295"/>
          </p:nvPr>
        </p:nvSpPr>
        <p:spPr>
          <a:xfrm>
            <a:off x="685800" y="1143000"/>
            <a:ext cx="7772400" cy="2457450"/>
          </a:xfrm>
        </p:spPr>
        <p:txBody>
          <a:bodyPr/>
          <a:lstStyle/>
          <a:p>
            <a:r>
              <a:rPr lang="en-US" sz="3600" smtClean="0"/>
              <a:t>Field Day Power</a:t>
            </a:r>
            <a:br>
              <a:rPr lang="en-US" sz="3600" smtClean="0"/>
            </a:br>
            <a:r>
              <a:rPr lang="en-US" smtClean="0"/>
              <a:t>Class A – No Commercial Mains</a:t>
            </a:r>
            <a:br>
              <a:rPr lang="en-US" smtClean="0"/>
            </a:br>
            <a:r>
              <a:rPr lang="en-US" sz="2400" smtClean="0"/>
              <a:t>Generators, fuel</a:t>
            </a:r>
            <a:br>
              <a:rPr lang="en-US" sz="2400" smtClean="0"/>
            </a:br>
            <a:r>
              <a:rPr lang="en-US" sz="2400" smtClean="0"/>
              <a:t>Solar, Batteries – UPS</a:t>
            </a:r>
            <a:br>
              <a:rPr lang="en-US" sz="2400" smtClean="0"/>
            </a:br>
            <a:r>
              <a:rPr lang="en-US" sz="2400" smtClean="0"/>
              <a:t>Power cables and Filters</a:t>
            </a:r>
          </a:p>
        </p:txBody>
      </p:sp>
      <p:sp>
        <p:nvSpPr>
          <p:cNvPr id="48130" name="Rectangle 5"/>
          <p:cNvSpPr>
            <a:spLocks noGrp="1" noChangeArrowheads="1"/>
          </p:cNvSpPr>
          <p:nvPr>
            <p:ph type="subTitle" idx="4294967295"/>
          </p:nvPr>
        </p:nvSpPr>
        <p:spPr>
          <a:xfrm>
            <a:off x="1371600" y="3886200"/>
            <a:ext cx="6400800" cy="1447800"/>
          </a:xfrm>
        </p:spPr>
        <p:txBody>
          <a:bodyPr/>
          <a:lstStyle/>
          <a:p>
            <a:pPr marL="0" indent="0" algn="ctr">
              <a:buFontTx/>
              <a:buNone/>
            </a:pPr>
            <a:r>
              <a:rPr lang="en-US" smtClean="0"/>
              <a:t>WB6MMQ </a:t>
            </a:r>
          </a:p>
          <a:p>
            <a:pPr marL="0" indent="0" algn="ctr">
              <a:buFontTx/>
              <a:buNone/>
            </a:pPr>
            <a:r>
              <a:rPr lang="en-US" smtClean="0"/>
              <a:t>Dale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3"/>
          <a:srcRect/>
          <a:stretch>
            <a:fillRect/>
          </a:stretch>
        </p:blipFill>
        <p:spPr bwMode="auto">
          <a:xfrm>
            <a:off x="1358900" y="2281238"/>
            <a:ext cx="6345238" cy="3384550"/>
          </a:xfrm>
          <a:prstGeom prst="rect">
            <a:avLst/>
          </a:prstGeom>
          <a:noFill/>
          <a:ln w="9525">
            <a:noFill/>
            <a:round/>
            <a:headEnd/>
            <a:tailEnd/>
          </a:ln>
        </p:spPr>
      </p:pic>
      <p:sp>
        <p:nvSpPr>
          <p:cNvPr id="131075" name="Text Box 3"/>
          <p:cNvSpPr txBox="1">
            <a:spLocks noChangeArrowheads="1"/>
          </p:cNvSpPr>
          <p:nvPr/>
        </p:nvSpPr>
        <p:spPr bwMode="auto">
          <a:xfrm>
            <a:off x="414338" y="622300"/>
            <a:ext cx="8294687" cy="817563"/>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When you have a valid entry, press the </a:t>
            </a:r>
            <a:r>
              <a:rPr lang="en-US" sz="2500" b="1" i="1">
                <a:solidFill>
                  <a:srgbClr val="000000"/>
                </a:solidFill>
              </a:rPr>
              <a:t>Enter</a:t>
            </a:r>
            <a:r>
              <a:rPr lang="en-US" sz="2500" b="1">
                <a:solidFill>
                  <a:srgbClr val="000000"/>
                </a:solidFill>
              </a:rPr>
              <a:t>  key to save</a:t>
            </a:r>
          </a:p>
        </p:txBody>
      </p:sp>
      <p:sp>
        <p:nvSpPr>
          <p:cNvPr id="131076" name="Line 4"/>
          <p:cNvSpPr>
            <a:spLocks noChangeShapeType="1"/>
          </p:cNvSpPr>
          <p:nvPr/>
        </p:nvSpPr>
        <p:spPr bwMode="auto">
          <a:xfrm flipH="1">
            <a:off x="6486525" y="1135063"/>
            <a:ext cx="841375" cy="1587"/>
          </a:xfrm>
          <a:prstGeom prst="line">
            <a:avLst/>
          </a:prstGeom>
          <a:noFill/>
          <a:ln w="18360" cap="sq">
            <a:solidFill>
              <a:srgbClr val="000000"/>
            </a:solidFill>
            <a:miter lim="800000"/>
            <a:headEnd/>
            <a:tailEnd type="triangle" w="med" len="med"/>
          </a:ln>
        </p:spPr>
        <p:txBody>
          <a:bodyPr/>
          <a:lstStyle/>
          <a:p>
            <a:endParaRPr lang="en-US"/>
          </a:p>
        </p:txBody>
      </p:sp>
      <p:sp>
        <p:nvSpPr>
          <p:cNvPr id="131077" name="Line 5"/>
          <p:cNvSpPr>
            <a:spLocks noChangeShapeType="1"/>
          </p:cNvSpPr>
          <p:nvPr/>
        </p:nvSpPr>
        <p:spPr bwMode="auto">
          <a:xfrm>
            <a:off x="7323138" y="971550"/>
            <a:ext cx="0" cy="166688"/>
          </a:xfrm>
          <a:prstGeom prst="line">
            <a:avLst/>
          </a:prstGeom>
          <a:noFill/>
          <a:ln w="18360" cap="sq">
            <a:solidFill>
              <a:srgbClr val="000000"/>
            </a:solidFill>
            <a:miter lim="800000"/>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srcRect/>
          <a:stretch>
            <a:fillRect/>
          </a:stretch>
        </p:blipFill>
        <p:spPr bwMode="auto">
          <a:xfrm>
            <a:off x="400050" y="3336925"/>
            <a:ext cx="8343900" cy="1293813"/>
          </a:xfrm>
          <a:prstGeom prst="rect">
            <a:avLst/>
          </a:prstGeom>
          <a:noFill/>
          <a:ln w="9525">
            <a:noFill/>
            <a:round/>
            <a:headEnd/>
            <a:tailEnd/>
          </a:ln>
        </p:spPr>
      </p:pic>
      <p:sp>
        <p:nvSpPr>
          <p:cNvPr id="133123" name="AutoShape 3"/>
          <p:cNvSpPr>
            <a:spLocks noChangeArrowheads="1"/>
          </p:cNvSpPr>
          <p:nvPr/>
        </p:nvSpPr>
        <p:spPr bwMode="auto">
          <a:xfrm>
            <a:off x="207963" y="3875088"/>
            <a:ext cx="8709025" cy="622300"/>
          </a:xfrm>
          <a:prstGeom prst="roundRect">
            <a:avLst>
              <a:gd name="adj" fmla="val 231"/>
            </a:avLst>
          </a:prstGeom>
          <a:solidFill>
            <a:srgbClr val="99CCFF">
              <a:alpha val="0"/>
            </a:srgbClr>
          </a:solidFill>
          <a:ln w="36720" cap="sq">
            <a:solidFill>
              <a:srgbClr val="FF0000"/>
            </a:solidFill>
            <a:miter lim="800000"/>
            <a:headEnd/>
            <a:tailEnd/>
          </a:ln>
        </p:spPr>
        <p:txBody>
          <a:bodyPr wrap="none" anchor="ctr"/>
          <a:lstStyle/>
          <a:p>
            <a:endParaRPr lang="en-US"/>
          </a:p>
        </p:txBody>
      </p:sp>
      <p:sp>
        <p:nvSpPr>
          <p:cNvPr id="133124" name="Text Box 4"/>
          <p:cNvSpPr txBox="1">
            <a:spLocks noChangeArrowheads="1"/>
          </p:cNvSpPr>
          <p:nvPr/>
        </p:nvSpPr>
        <p:spPr bwMode="auto">
          <a:xfrm>
            <a:off x="207963" y="414338"/>
            <a:ext cx="8709025" cy="1185862"/>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 pos="8707438" algn="l"/>
              </a:tabLst>
            </a:pPr>
            <a:r>
              <a:rPr lang="en-US" sz="2500" b="1">
                <a:solidFill>
                  <a:srgbClr val="000000"/>
                </a:solidFill>
              </a:rPr>
              <a:t>Your entry will appear at the top of the Recent Contacts list – The </a:t>
            </a:r>
            <a:r>
              <a:rPr lang="en-US" sz="2500" b="1" i="1">
                <a:solidFill>
                  <a:srgbClr val="000000"/>
                </a:solidFill>
              </a:rPr>
              <a:t>Date, Time, Band, Mode</a:t>
            </a:r>
            <a:r>
              <a:rPr lang="en-US" sz="2500" b="1">
                <a:solidFill>
                  <a:srgbClr val="000000"/>
                </a:solidFill>
              </a:rPr>
              <a:t> and </a:t>
            </a:r>
            <a:r>
              <a:rPr lang="en-US" sz="2500" b="1" i="1">
                <a:solidFill>
                  <a:srgbClr val="000000"/>
                </a:solidFill>
              </a:rPr>
              <a:t>Operator Initials</a:t>
            </a:r>
            <a:r>
              <a:rPr lang="en-US" sz="2500" b="1">
                <a:solidFill>
                  <a:srgbClr val="000000"/>
                </a:solidFill>
              </a:rPr>
              <a:t> will be automatically filled-in</a:t>
            </a:r>
          </a:p>
        </p:txBody>
      </p:sp>
      <p:sp>
        <p:nvSpPr>
          <p:cNvPr id="133125" name="Line 5"/>
          <p:cNvSpPr>
            <a:spLocks noChangeShapeType="1"/>
          </p:cNvSpPr>
          <p:nvPr/>
        </p:nvSpPr>
        <p:spPr bwMode="auto">
          <a:xfrm>
            <a:off x="3732213" y="1997075"/>
            <a:ext cx="2073275" cy="1866900"/>
          </a:xfrm>
          <a:prstGeom prst="line">
            <a:avLst/>
          </a:prstGeom>
          <a:noFill/>
          <a:ln w="36720" cap="sq">
            <a:solidFill>
              <a:srgbClr val="FF0000"/>
            </a:solidFill>
            <a:miter lim="800000"/>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srcRect/>
          <a:stretch>
            <a:fillRect/>
          </a:stretch>
        </p:blipFill>
        <p:spPr bwMode="auto">
          <a:xfrm>
            <a:off x="433388" y="2427288"/>
            <a:ext cx="8277225" cy="2289175"/>
          </a:xfrm>
          <a:prstGeom prst="rect">
            <a:avLst/>
          </a:prstGeom>
          <a:noFill/>
          <a:ln w="9525">
            <a:noFill/>
            <a:round/>
            <a:headEnd/>
            <a:tailEnd/>
          </a:ln>
        </p:spPr>
      </p:pic>
      <p:sp>
        <p:nvSpPr>
          <p:cNvPr id="135171" name="Text Box 3"/>
          <p:cNvSpPr txBox="1">
            <a:spLocks noChangeArrowheads="1"/>
          </p:cNvSpPr>
          <p:nvPr/>
        </p:nvSpPr>
        <p:spPr bwMode="auto">
          <a:xfrm>
            <a:off x="622300" y="414338"/>
            <a:ext cx="7878763" cy="819150"/>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To Edit or Delete a contact entry, scroll to the contact, click on the entry and two boxes appear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a:srcRect/>
          <a:stretch>
            <a:fillRect/>
          </a:stretch>
        </p:blipFill>
        <p:spPr bwMode="auto">
          <a:xfrm>
            <a:off x="454025" y="414338"/>
            <a:ext cx="4314825" cy="5815012"/>
          </a:xfrm>
          <a:prstGeom prst="rect">
            <a:avLst/>
          </a:prstGeom>
          <a:noFill/>
          <a:ln w="9525">
            <a:noFill/>
            <a:round/>
            <a:headEnd/>
            <a:tailEnd/>
          </a:ln>
        </p:spPr>
      </p:pic>
      <p:sp>
        <p:nvSpPr>
          <p:cNvPr id="137219" name="Text Box 3"/>
          <p:cNvSpPr txBox="1">
            <a:spLocks noChangeArrowheads="1"/>
          </p:cNvSpPr>
          <p:nvPr/>
        </p:nvSpPr>
        <p:spPr bwMode="auto">
          <a:xfrm>
            <a:off x="5184775" y="501650"/>
            <a:ext cx="3732213" cy="2482850"/>
          </a:xfrm>
          <a:prstGeom prst="rect">
            <a:avLst/>
          </a:prstGeom>
          <a:noFill/>
          <a:ln w="9525">
            <a:noFill/>
            <a:round/>
            <a:headEnd/>
            <a:tailEnd/>
          </a:ln>
        </p:spPr>
        <p:txBody>
          <a:bodyPr lIns="81631" tIns="61713"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400" b="1">
                <a:solidFill>
                  <a:srgbClr val="000000"/>
                </a:solidFill>
              </a:rPr>
              <a:t>If you click on </a:t>
            </a:r>
            <a:r>
              <a:rPr lang="en-US" sz="2400" b="1" i="1">
                <a:solidFill>
                  <a:srgbClr val="000000"/>
                </a:solidFill>
              </a:rPr>
              <a:t>Edit</a:t>
            </a:r>
            <a:r>
              <a:rPr lang="en-US" sz="2400" b="1">
                <a:solidFill>
                  <a:srgbClr val="000000"/>
                </a:solidFill>
              </a:rPr>
              <a:t>, an edit window appears – Edit any entry fields then click on </a:t>
            </a:r>
            <a:r>
              <a:rPr lang="en-US" sz="2400" b="1" i="1">
                <a:solidFill>
                  <a:srgbClr val="000000"/>
                </a:solidFill>
              </a:rPr>
              <a:t>Cancel</a:t>
            </a:r>
            <a:r>
              <a:rPr lang="en-US" sz="2400" b="1">
                <a:solidFill>
                  <a:srgbClr val="000000"/>
                </a:solidFill>
              </a:rPr>
              <a:t> to not save the changes or </a:t>
            </a:r>
            <a:r>
              <a:rPr lang="en-US" sz="2400" b="1" i="1">
                <a:solidFill>
                  <a:srgbClr val="000000"/>
                </a:solidFill>
              </a:rPr>
              <a:t>Done</a:t>
            </a:r>
            <a:r>
              <a:rPr lang="en-US" sz="2400" b="1">
                <a:solidFill>
                  <a:srgbClr val="000000"/>
                </a:solidFill>
              </a:rPr>
              <a:t> to save your changes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a:srcRect/>
          <a:stretch>
            <a:fillRect/>
          </a:stretch>
        </p:blipFill>
        <p:spPr bwMode="auto">
          <a:xfrm>
            <a:off x="1477963" y="1606550"/>
            <a:ext cx="6186487" cy="4603750"/>
          </a:xfrm>
          <a:prstGeom prst="rect">
            <a:avLst/>
          </a:prstGeom>
          <a:noFill/>
          <a:ln w="9525">
            <a:noFill/>
            <a:round/>
            <a:headEnd/>
            <a:tailEnd/>
          </a:ln>
        </p:spPr>
      </p:pic>
      <p:sp>
        <p:nvSpPr>
          <p:cNvPr id="139267" name="Text Box 3"/>
          <p:cNvSpPr txBox="1">
            <a:spLocks noChangeArrowheads="1"/>
          </p:cNvSpPr>
          <p:nvPr/>
        </p:nvSpPr>
        <p:spPr bwMode="auto">
          <a:xfrm>
            <a:off x="207963" y="207963"/>
            <a:ext cx="8501062" cy="1184275"/>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If you click on </a:t>
            </a:r>
            <a:r>
              <a:rPr lang="en-US" sz="2500" b="1" i="1">
                <a:solidFill>
                  <a:srgbClr val="000000"/>
                </a:solidFill>
              </a:rPr>
              <a:t>Delete</a:t>
            </a:r>
            <a:r>
              <a:rPr lang="en-US" sz="2500" b="1">
                <a:solidFill>
                  <a:srgbClr val="000000"/>
                </a:solidFill>
              </a:rPr>
              <a:t>, a confirmation window appears – Click on </a:t>
            </a:r>
            <a:r>
              <a:rPr lang="en-US" sz="2500" b="1" i="1">
                <a:solidFill>
                  <a:srgbClr val="000000"/>
                </a:solidFill>
              </a:rPr>
              <a:t>No</a:t>
            </a:r>
            <a:r>
              <a:rPr lang="en-US" sz="2500" b="1">
                <a:solidFill>
                  <a:srgbClr val="000000"/>
                </a:solidFill>
              </a:rPr>
              <a:t> to leave the entry in the log or click </a:t>
            </a:r>
            <a:r>
              <a:rPr lang="en-US" sz="2500" b="1" i="1">
                <a:solidFill>
                  <a:srgbClr val="000000"/>
                </a:solidFill>
              </a:rPr>
              <a:t>Yes</a:t>
            </a:r>
            <a:r>
              <a:rPr lang="en-US" sz="2500" b="1">
                <a:solidFill>
                  <a:srgbClr val="000000"/>
                </a:solidFill>
              </a:rPr>
              <a:t> to permanently delete the entry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a:srcRect/>
          <a:stretch>
            <a:fillRect/>
          </a:stretch>
        </p:blipFill>
        <p:spPr bwMode="auto">
          <a:xfrm>
            <a:off x="404813" y="1716088"/>
            <a:ext cx="8335962" cy="4662487"/>
          </a:xfrm>
          <a:prstGeom prst="rect">
            <a:avLst/>
          </a:prstGeom>
          <a:noFill/>
          <a:ln w="9525">
            <a:noFill/>
            <a:round/>
            <a:headEnd/>
            <a:tailEnd/>
          </a:ln>
        </p:spPr>
      </p:pic>
      <p:sp>
        <p:nvSpPr>
          <p:cNvPr id="141315" name="Text Box 3"/>
          <p:cNvSpPr txBox="1">
            <a:spLocks noChangeArrowheads="1"/>
          </p:cNvSpPr>
          <p:nvPr/>
        </p:nvSpPr>
        <p:spPr bwMode="auto">
          <a:xfrm>
            <a:off x="207963" y="207963"/>
            <a:ext cx="8915400" cy="817562"/>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 pos="8707438" algn="l"/>
              </a:tabLst>
            </a:pPr>
            <a:r>
              <a:rPr lang="en-US" sz="2500" b="1">
                <a:solidFill>
                  <a:srgbClr val="000000"/>
                </a:solidFill>
              </a:rPr>
              <a:t>When a Section is worked for the first time, the abbrev-iation is highlighted in Blue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a:srcRect/>
          <a:stretch>
            <a:fillRect/>
          </a:stretch>
        </p:blipFill>
        <p:spPr bwMode="auto">
          <a:xfrm>
            <a:off x="1179513" y="1311275"/>
            <a:ext cx="6784975" cy="5102225"/>
          </a:xfrm>
          <a:prstGeom prst="rect">
            <a:avLst/>
          </a:prstGeom>
          <a:noFill/>
          <a:ln w="9525">
            <a:noFill/>
            <a:round/>
            <a:headEnd/>
            <a:tailEnd/>
          </a:ln>
        </p:spPr>
      </p:pic>
      <p:sp>
        <p:nvSpPr>
          <p:cNvPr id="143363" name="Text Box 3"/>
          <p:cNvSpPr txBox="1">
            <a:spLocks noChangeArrowheads="1"/>
          </p:cNvSpPr>
          <p:nvPr/>
        </p:nvSpPr>
        <p:spPr bwMode="auto">
          <a:xfrm>
            <a:off x="414338" y="207963"/>
            <a:ext cx="8294687" cy="817562"/>
          </a:xfrm>
          <a:prstGeom prst="rect">
            <a:avLst/>
          </a:prstGeom>
          <a:noFill/>
          <a:ln w="9525">
            <a:noFill/>
            <a:round/>
            <a:headEnd/>
            <a:tailEnd/>
          </a:ln>
        </p:spPr>
        <p:txBody>
          <a:bodyPr lIns="81631" tIns="63346"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Lst>
            </a:pPr>
            <a:r>
              <a:rPr lang="en-US" sz="2500" b="1">
                <a:solidFill>
                  <a:srgbClr val="000000"/>
                </a:solidFill>
              </a:rPr>
              <a:t>As Contacts are added, statistics are continually updated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srcRect/>
          <a:stretch>
            <a:fillRect/>
          </a:stretch>
        </p:blipFill>
        <p:spPr bwMode="auto">
          <a:xfrm>
            <a:off x="1631950" y="965200"/>
            <a:ext cx="5880100" cy="5764213"/>
          </a:xfrm>
          <a:prstGeom prst="rect">
            <a:avLst/>
          </a:prstGeom>
          <a:noFill/>
          <a:ln w="9525">
            <a:noFill/>
            <a:round/>
            <a:headEnd/>
            <a:tailEnd/>
          </a:ln>
        </p:spPr>
      </p:pic>
      <p:sp>
        <p:nvSpPr>
          <p:cNvPr id="145411" name="Text Box 3"/>
          <p:cNvSpPr txBox="1">
            <a:spLocks noChangeArrowheads="1"/>
          </p:cNvSpPr>
          <p:nvPr/>
        </p:nvSpPr>
        <p:spPr bwMode="auto">
          <a:xfrm>
            <a:off x="207963" y="142875"/>
            <a:ext cx="8709025" cy="766763"/>
          </a:xfrm>
          <a:prstGeom prst="rect">
            <a:avLst/>
          </a:prstGeom>
          <a:noFill/>
          <a:ln w="9525">
            <a:noFill/>
            <a:round/>
            <a:headEnd/>
            <a:tailEnd/>
          </a:ln>
        </p:spPr>
        <p:txBody>
          <a:bodyPr lIns="81631" tIns="61713" rIns="81631" bIns="40816"/>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89563" algn="l"/>
                <a:tab pos="5805488" algn="l"/>
                <a:tab pos="6221413" algn="l"/>
                <a:tab pos="6635750" algn="l"/>
                <a:tab pos="7048500" algn="l"/>
                <a:tab pos="7462838" algn="l"/>
                <a:tab pos="7880350" algn="l"/>
                <a:tab pos="8294688" algn="l"/>
                <a:tab pos="8707438" algn="l"/>
              </a:tabLst>
            </a:pPr>
            <a:r>
              <a:rPr lang="en-US" sz="2400" b="1">
                <a:solidFill>
                  <a:srgbClr val="000000"/>
                </a:solidFill>
              </a:rPr>
              <a:t>Clicking </a:t>
            </a:r>
            <a:r>
              <a:rPr lang="en-US" sz="2400" b="1" i="1">
                <a:solidFill>
                  <a:srgbClr val="000000"/>
                </a:solidFill>
              </a:rPr>
              <a:t>Map</a:t>
            </a:r>
            <a:r>
              <a:rPr lang="en-US" sz="2400" b="1">
                <a:solidFill>
                  <a:srgbClr val="000000"/>
                </a:solidFill>
              </a:rPr>
              <a:t> on the menu bar produces a graphical representation of sections worked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ctrTitle" idx="4294967295"/>
          </p:nvPr>
        </p:nvSpPr>
        <p:spPr>
          <a:xfrm>
            <a:off x="685800" y="1143000"/>
            <a:ext cx="7772400" cy="2457450"/>
          </a:xfrm>
        </p:spPr>
        <p:txBody>
          <a:bodyPr/>
          <a:lstStyle/>
          <a:p>
            <a:r>
              <a:rPr lang="en-US" sz="3600" smtClean="0"/>
              <a:t>Field Day Messages</a:t>
            </a:r>
            <a:br>
              <a:rPr lang="en-US" sz="3600" smtClean="0"/>
            </a:br>
            <a:r>
              <a:rPr lang="en-US" sz="2400" smtClean="0"/>
              <a:t>National Traffic System</a:t>
            </a:r>
            <a:br>
              <a:rPr lang="en-US" sz="2400" smtClean="0"/>
            </a:br>
            <a:r>
              <a:rPr lang="en-US" sz="2400" smtClean="0"/>
              <a:t>Types of messages</a:t>
            </a:r>
            <a:br>
              <a:rPr lang="en-US" sz="2400" smtClean="0"/>
            </a:br>
            <a:r>
              <a:rPr lang="en-US" sz="2400" smtClean="0"/>
              <a:t>How to send</a:t>
            </a:r>
            <a:endParaRPr lang="en-US" sz="1000" smtClean="0"/>
          </a:p>
        </p:txBody>
      </p:sp>
      <p:sp>
        <p:nvSpPr>
          <p:cNvPr id="147458"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en-US" smtClean="0"/>
              <a:t>KI6GUY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a:xfrm>
            <a:off x="457200" y="273050"/>
            <a:ext cx="8221663" cy="1139825"/>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Radiograms for Field Day 2019</a:t>
            </a:r>
          </a:p>
        </p:txBody>
      </p:sp>
      <p:sp>
        <p:nvSpPr>
          <p:cNvPr id="148482" name="Rectangle 3"/>
          <p:cNvSpPr>
            <a:spLocks noGrp="1" noChangeArrowheads="1"/>
          </p:cNvSpPr>
          <p:nvPr>
            <p:ph type="body" idx="4294967295"/>
          </p:nvPr>
        </p:nvSpPr>
        <p:spPr>
          <a:xfrm>
            <a:off x="457200" y="1146175"/>
            <a:ext cx="8221663" cy="4521200"/>
          </a:xfrm>
        </p:spPr>
        <p:txBody>
          <a:bodyPr lIns="0" tIns="25471" rIns="0" bIns="0"/>
          <a:lstStyle/>
          <a:p>
            <a:pPr indent="-320675"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What was done for 2017 &amp; earlier – </a:t>
            </a:r>
            <a:r>
              <a:rPr lang="en-US" b="1" i="1" u="sng" smtClean="0"/>
              <a:t>voice</a:t>
            </a:r>
          </a:p>
          <a:p>
            <a:pPr marL="1481138" lvl="1" indent="-566738"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At least 30 minutes to send our 11 messages</a:t>
            </a:r>
          </a:p>
          <a:p>
            <a:pPr marL="1481138" lvl="1" indent="-566738"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Required setting up a “private” session or sending during a “public” time</a:t>
            </a:r>
          </a:p>
          <a:p>
            <a:pPr indent="-320675" defTabSz="457200">
              <a:buFontTx/>
              <a:buChar char=" "/>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Going digital for Field Day 2018 &amp; on</a:t>
            </a:r>
          </a:p>
          <a:p>
            <a:pPr marL="1481138" lvl="1" indent="-566738"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Simple format for Radiogram in email body</a:t>
            </a:r>
          </a:p>
          <a:p>
            <a:pPr marL="1481138" lvl="1" indent="-566738"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No external coordination needed</a:t>
            </a:r>
          </a:p>
          <a:p>
            <a:pPr marL="1481138" lvl="1" indent="-566738"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Sent radiogram via ham radio directly to addressee's email address using WinLink2000</a:t>
            </a:r>
          </a:p>
          <a:p>
            <a:pPr marL="1481138" lvl="1" indent="-566738"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Used VHF Gateway in Torrance in 2018</a:t>
            </a:r>
          </a:p>
          <a:p>
            <a:pPr marL="1481138" lvl="1" indent="-566738" defTabSz="45720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mtClean="0"/>
              <a:t>Registered W6HA as WinLink user (reregister?)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r>
              <a:rPr lang="en-US" smtClean="0"/>
              <a:t>Non-Commercial Power – Class A </a:t>
            </a:r>
            <a:r>
              <a:rPr lang="en-US" sz="2400" smtClean="0"/>
              <a:t>– </a:t>
            </a:r>
            <a:r>
              <a:rPr lang="en-US" sz="2200" smtClean="0"/>
              <a:t>Multiplier: 2 x</a:t>
            </a:r>
            <a:endParaRPr lang="en-US" smtClean="0"/>
          </a:p>
        </p:txBody>
      </p:sp>
      <p:pic>
        <p:nvPicPr>
          <p:cNvPr id="49154" name="Content Placeholder 3"/>
          <p:cNvPicPr>
            <a:picLocks noGrp="1" noChangeAspect="1"/>
          </p:cNvPicPr>
          <p:nvPr>
            <p:ph idx="4294967295"/>
          </p:nvPr>
        </p:nvPicPr>
        <p:blipFill>
          <a:blip r:embed="rId2"/>
          <a:srcRect/>
          <a:stretch>
            <a:fillRect/>
          </a:stretch>
        </p:blipFill>
        <p:spPr>
          <a:xfrm>
            <a:off x="2590800" y="838200"/>
            <a:ext cx="3860800" cy="5791200"/>
          </a:xfrm>
        </p:spPr>
      </p:pic>
      <p:sp>
        <p:nvSpPr>
          <p:cNvPr id="5" name="Rectangular Callout 4"/>
          <p:cNvSpPr/>
          <p:nvPr/>
        </p:nvSpPr>
        <p:spPr>
          <a:xfrm>
            <a:off x="7048500" y="1600200"/>
            <a:ext cx="1752600" cy="612775"/>
          </a:xfrm>
          <a:prstGeom prst="wedgeRectCallout">
            <a:avLst>
              <a:gd name="adj1" fmla="val -126982"/>
              <a:gd name="adj2" fmla="val 1030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4 Pole Filter</a:t>
            </a:r>
          </a:p>
          <a:p>
            <a:pPr algn="ctr">
              <a:defRPr/>
            </a:pPr>
            <a:r>
              <a:rPr lang="en-US" sz="1600" dirty="0">
                <a:solidFill>
                  <a:schemeClr val="tx1"/>
                </a:solidFill>
              </a:rPr>
              <a:t>Rated 30 Amps</a:t>
            </a:r>
          </a:p>
        </p:txBody>
      </p:sp>
      <p:sp>
        <p:nvSpPr>
          <p:cNvPr id="6" name="Rectangular Callout 5"/>
          <p:cNvSpPr/>
          <p:nvPr/>
        </p:nvSpPr>
        <p:spPr>
          <a:xfrm>
            <a:off x="7162800" y="3663950"/>
            <a:ext cx="1638300" cy="908050"/>
          </a:xfrm>
          <a:prstGeom prst="wedgeRectCallout">
            <a:avLst>
              <a:gd name="adj1" fmla="val -133656"/>
              <a:gd name="adj2" fmla="val -331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Honda 2000i</a:t>
            </a:r>
          </a:p>
          <a:p>
            <a:pPr algn="ctr">
              <a:defRPr/>
            </a:pPr>
            <a:r>
              <a:rPr lang="en-US" sz="1600" dirty="0">
                <a:solidFill>
                  <a:schemeClr val="tx1"/>
                </a:solidFill>
              </a:rPr>
              <a:t>Generator </a:t>
            </a:r>
          </a:p>
          <a:p>
            <a:pPr algn="ctr">
              <a:defRPr/>
            </a:pPr>
            <a:r>
              <a:rPr lang="en-US" sz="1600" dirty="0">
                <a:solidFill>
                  <a:schemeClr val="tx1"/>
                </a:solidFill>
              </a:rPr>
              <a:t>Line B (Red</a:t>
            </a:r>
            <a:r>
              <a:rPr lang="en-US" dirty="0">
                <a:solidFill>
                  <a:schemeClr val="tx1"/>
                </a:solidFill>
              </a:rPr>
              <a:t>) </a:t>
            </a:r>
          </a:p>
        </p:txBody>
      </p:sp>
      <p:sp>
        <p:nvSpPr>
          <p:cNvPr id="7" name="Rectangular Callout 6"/>
          <p:cNvSpPr/>
          <p:nvPr/>
        </p:nvSpPr>
        <p:spPr>
          <a:xfrm>
            <a:off x="381000" y="1752600"/>
            <a:ext cx="1828800" cy="914400"/>
          </a:xfrm>
          <a:prstGeom prst="wedgeRectCallout">
            <a:avLst>
              <a:gd name="adj1" fmla="val 127262"/>
              <a:gd name="adj2" fmla="val 982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Aux. Fuel Tanks – 6 Gal. and 4 Gal.</a:t>
            </a:r>
          </a:p>
        </p:txBody>
      </p:sp>
      <p:sp>
        <p:nvSpPr>
          <p:cNvPr id="8" name="Rectangular Callout 7"/>
          <p:cNvSpPr/>
          <p:nvPr/>
        </p:nvSpPr>
        <p:spPr>
          <a:xfrm>
            <a:off x="381000" y="5105400"/>
            <a:ext cx="1600200" cy="1371600"/>
          </a:xfrm>
          <a:prstGeom prst="wedgeRectCallout">
            <a:avLst>
              <a:gd name="adj1" fmla="val 173560"/>
              <a:gd name="adj2" fmla="val -436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Backup  Generator – Older Honda </a:t>
            </a:r>
          </a:p>
          <a:p>
            <a:pPr algn="ctr">
              <a:defRPr/>
            </a:pPr>
            <a:r>
              <a:rPr lang="en-US" sz="1600" dirty="0">
                <a:solidFill>
                  <a:schemeClr val="tx1"/>
                </a:solidFill>
              </a:rPr>
              <a:t>Day Use Only</a:t>
            </a:r>
          </a:p>
        </p:txBody>
      </p:sp>
      <p:sp>
        <p:nvSpPr>
          <p:cNvPr id="9" name="Rectangular Callout 8"/>
          <p:cNvSpPr/>
          <p:nvPr/>
        </p:nvSpPr>
        <p:spPr>
          <a:xfrm>
            <a:off x="381000" y="3505200"/>
            <a:ext cx="1600200" cy="914400"/>
          </a:xfrm>
          <a:prstGeom prst="wedgeRectCallout">
            <a:avLst>
              <a:gd name="adj1" fmla="val 115953"/>
              <a:gd name="adj2" fmla="val 30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Honda 2000i</a:t>
            </a:r>
          </a:p>
          <a:p>
            <a:pPr algn="ctr">
              <a:defRPr/>
            </a:pPr>
            <a:r>
              <a:rPr lang="en-US" sz="1600" dirty="0">
                <a:solidFill>
                  <a:schemeClr val="tx1"/>
                </a:solidFill>
              </a:rPr>
              <a:t>Generator </a:t>
            </a:r>
          </a:p>
          <a:p>
            <a:pPr algn="ctr">
              <a:defRPr/>
            </a:pPr>
            <a:r>
              <a:rPr lang="en-US" sz="1600" dirty="0">
                <a:solidFill>
                  <a:schemeClr val="tx1"/>
                </a:solidFill>
              </a:rPr>
              <a:t>Line A (Black)</a:t>
            </a:r>
          </a:p>
        </p:txBody>
      </p:sp>
      <p:sp>
        <p:nvSpPr>
          <p:cNvPr id="49160" name="TextBox 9"/>
          <p:cNvSpPr txBox="1">
            <a:spLocks noChangeArrowheads="1"/>
          </p:cNvSpPr>
          <p:nvPr/>
        </p:nvSpPr>
        <p:spPr bwMode="auto">
          <a:xfrm>
            <a:off x="6400800" y="6323013"/>
            <a:ext cx="2236788" cy="307975"/>
          </a:xfrm>
          <a:prstGeom prst="rect">
            <a:avLst/>
          </a:prstGeom>
          <a:noFill/>
          <a:ln w="9525">
            <a:noFill/>
            <a:miter lim="800000"/>
            <a:headEnd/>
            <a:tailEnd/>
          </a:ln>
        </p:spPr>
        <p:txBody>
          <a:bodyPr wrap="none">
            <a:spAutoFit/>
          </a:bodyPr>
          <a:lstStyle/>
          <a:p>
            <a:r>
              <a:rPr lang="en-US"/>
              <a:t>Photo Credit: Steve Sakai</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idx="4294967295"/>
          </p:nvPr>
        </p:nvSpPr>
        <p:spPr>
          <a:xfrm>
            <a:off x="457200" y="273050"/>
            <a:ext cx="8228013" cy="1146175"/>
          </a:xfrm>
        </p:spPr>
        <p:txBody>
          <a:bodyPr lIns="0" tIns="35268"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100 point Radiogram</a:t>
            </a:r>
          </a:p>
        </p:txBody>
      </p:sp>
      <p:pic>
        <p:nvPicPr>
          <p:cNvPr id="150530" name="Picture 3"/>
          <p:cNvPicPr>
            <a:picLocks noChangeAspect="1" noChangeArrowheads="1"/>
          </p:cNvPicPr>
          <p:nvPr/>
        </p:nvPicPr>
        <p:blipFill>
          <a:blip r:embed="rId3"/>
          <a:srcRect/>
          <a:stretch>
            <a:fillRect/>
          </a:stretch>
        </p:blipFill>
        <p:spPr bwMode="auto">
          <a:xfrm>
            <a:off x="1323975" y="1165225"/>
            <a:ext cx="6162675" cy="3575050"/>
          </a:xfrm>
          <a:prstGeom prst="rect">
            <a:avLst/>
          </a:prstGeom>
          <a:noFill/>
          <a:ln w="9525">
            <a:noFill/>
            <a:round/>
            <a:headEnd/>
            <a:tailEnd/>
          </a:ln>
        </p:spPr>
      </p:pic>
      <p:sp>
        <p:nvSpPr>
          <p:cNvPr id="150531" name="Text Box 4"/>
          <p:cNvSpPr txBox="1">
            <a:spLocks noChangeArrowheads="1"/>
          </p:cNvSpPr>
          <p:nvPr/>
        </p:nvSpPr>
        <p:spPr bwMode="auto">
          <a:xfrm>
            <a:off x="581025" y="4803775"/>
            <a:ext cx="7502525" cy="1084263"/>
          </a:xfrm>
          <a:prstGeom prst="rect">
            <a:avLst/>
          </a:prstGeom>
          <a:noFill/>
          <a:ln w="9525">
            <a:noFill/>
            <a:round/>
            <a:headEnd/>
            <a:tailEnd/>
          </a:ln>
        </p:spPr>
        <p:txBody>
          <a:bodyPr wrap="none" lIns="81639" tIns="40820" rIns="81639" bIns="40820"/>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400">
                <a:solidFill>
                  <a:srgbClr val="000000"/>
                </a:solidFill>
              </a:rPr>
              <a:t>Script for preamble (“..” denotes pause): “number one.. </a:t>
            </a:r>
          </a:p>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400">
                <a:solidFill>
                  <a:srgbClr val="000000"/>
                </a:solidFill>
              </a:rPr>
              <a:t>routine.. whiskey six hotel alpha.. four.. redondo beach </a:t>
            </a:r>
          </a:p>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400" b="1">
                <a:solidFill>
                  <a:srgbClr val="000000"/>
                </a:solidFill>
              </a:rPr>
              <a:t>initials</a:t>
            </a:r>
            <a:r>
              <a:rPr lang="en-US" sz="2400">
                <a:solidFill>
                  <a:srgbClr val="000000"/>
                </a:solidFill>
              </a:rPr>
              <a:t> charlie alpha.. june two five..”</a:t>
            </a:r>
          </a:p>
        </p:txBody>
      </p:sp>
      <p:sp>
        <p:nvSpPr>
          <p:cNvPr id="150532" name="Text Box 5"/>
          <p:cNvSpPr txBox="1">
            <a:spLocks noChangeArrowheads="1"/>
          </p:cNvSpPr>
          <p:nvPr/>
        </p:nvSpPr>
        <p:spPr bwMode="auto">
          <a:xfrm>
            <a:off x="687388" y="273050"/>
            <a:ext cx="7729537" cy="544513"/>
          </a:xfrm>
          <a:prstGeom prst="rect">
            <a:avLst/>
          </a:prstGeom>
          <a:noFill/>
          <a:ln w="9525">
            <a:noFill/>
            <a:round/>
            <a:headEnd/>
            <a:tailEnd/>
          </a:ln>
        </p:spPr>
        <p:txBody>
          <a:bodyPr lIns="81639" tIns="40820" rIns="81639" bIns="40820"/>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600">
                <a:solidFill>
                  <a:srgbClr val="000000"/>
                </a:solidFill>
              </a:rPr>
              <a:t>NOTE: Current LAX Section Manager, Diana Feinberg, AI6DF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subTitle" idx="4294967295"/>
          </p:nvPr>
        </p:nvSpPr>
        <p:spPr>
          <a:xfrm>
            <a:off x="457200" y="1604963"/>
            <a:ext cx="8228013" cy="4525962"/>
          </a:xfrm>
        </p:spPr>
        <p:txBody>
          <a:bodyPr lIns="0" tIns="20900" rIns="0" bIns="0" anchor="ctr"/>
          <a:lstStyle/>
          <a:p>
            <a:pPr marL="0" indent="0" defTabSz="4572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000" smtClean="0"/>
              <a:t>Script (“..” denotes pause): “number one.. routine.. whiskey six hotel alpha.. four.. redondo beach </a:t>
            </a:r>
            <a:r>
              <a:rPr lang="en-US" sz="2000" b="1" smtClean="0"/>
              <a:t>initials</a:t>
            </a:r>
            <a:r>
              <a:rPr lang="en-US" sz="2000" smtClean="0"/>
              <a:t> charlie alpha.. june two five.. ..  david greenhut </a:t>
            </a:r>
            <a:r>
              <a:rPr lang="en-US" sz="2000" b="1" smtClean="0"/>
              <a:t>I spell</a:t>
            </a:r>
            <a:r>
              <a:rPr lang="en-US" sz="2000" smtClean="0"/>
              <a:t> golf romeo echo echo november hotel uniform tango.. </a:t>
            </a:r>
            <a:r>
              <a:rPr lang="en-US" sz="2000" b="1" smtClean="0"/>
              <a:t>amateur call</a:t>
            </a:r>
            <a:r>
              <a:rPr lang="en-US" sz="2000" smtClean="0"/>
              <a:t> november six hotel delta.. </a:t>
            </a:r>
            <a:r>
              <a:rPr lang="en-US" sz="2000" b="1" smtClean="0"/>
              <a:t>initials</a:t>
            </a:r>
            <a:r>
              <a:rPr lang="en-US" sz="2000" smtClean="0"/>
              <a:t> lima alpha x-ray.. </a:t>
            </a:r>
            <a:r>
              <a:rPr lang="en-US" sz="2000" b="1" smtClean="0"/>
              <a:t>initials</a:t>
            </a:r>
            <a:r>
              <a:rPr lang="en-US" sz="2000" smtClean="0"/>
              <a:t> sierra mike.. .. </a:t>
            </a:r>
            <a:r>
              <a:rPr lang="en-US" sz="2000" b="1" smtClean="0"/>
              <a:t>figures</a:t>
            </a:r>
            <a:r>
              <a:rPr lang="en-US" sz="2000" smtClean="0"/>
              <a:t> two one seven eight one.. ventura</a:t>
            </a:r>
            <a:r>
              <a:rPr lang="en-US" sz="2000" b="1" smtClean="0"/>
              <a:t> I spell</a:t>
            </a:r>
            <a:r>
              <a:rPr lang="en-US" sz="2000" smtClean="0"/>
              <a:t> v</a:t>
            </a:r>
            <a:r>
              <a:rPr lang="en-US" sz="1800" smtClean="0"/>
              <a:t> </a:t>
            </a:r>
            <a:r>
              <a:rPr lang="en-US" sz="2000" smtClean="0"/>
              <a:t>e</a:t>
            </a:r>
            <a:r>
              <a:rPr lang="en-US" sz="1800" smtClean="0"/>
              <a:t> </a:t>
            </a:r>
            <a:r>
              <a:rPr lang="en-US" sz="2000" smtClean="0"/>
              <a:t>n</a:t>
            </a:r>
            <a:r>
              <a:rPr lang="en-US" sz="1800" smtClean="0"/>
              <a:t> </a:t>
            </a:r>
            <a:r>
              <a:rPr lang="en-US" sz="2000" smtClean="0"/>
              <a:t>t</a:t>
            </a:r>
            <a:r>
              <a:rPr lang="en-US" sz="1800" smtClean="0"/>
              <a:t> </a:t>
            </a:r>
            <a:r>
              <a:rPr lang="en-US" sz="2000" smtClean="0"/>
              <a:t>u</a:t>
            </a:r>
            <a:r>
              <a:rPr lang="en-US" sz="1800" smtClean="0"/>
              <a:t> </a:t>
            </a:r>
            <a:r>
              <a:rPr lang="en-US" sz="2000" smtClean="0"/>
              <a:t>r</a:t>
            </a:r>
            <a:r>
              <a:rPr lang="en-US" sz="1800" smtClean="0"/>
              <a:t> </a:t>
            </a:r>
            <a:r>
              <a:rPr lang="en-US" sz="2000" smtClean="0"/>
              <a:t>a.. </a:t>
            </a:r>
            <a:r>
              <a:rPr lang="en-US" sz="2000" b="1" smtClean="0"/>
              <a:t>initials</a:t>
            </a:r>
            <a:r>
              <a:rPr lang="en-US" sz="2000" smtClean="0"/>
              <a:t> bravo lima..</a:t>
            </a:r>
            <a:r>
              <a:rPr lang="en-US" sz="2000" b="1" smtClean="0"/>
              <a:t> initials</a:t>
            </a:r>
            <a:r>
              <a:rPr lang="en-US" sz="2000" smtClean="0"/>
              <a:t> november oscar.. </a:t>
            </a:r>
            <a:r>
              <a:rPr lang="en-US" sz="2000" b="1" smtClean="0"/>
              <a:t>figures</a:t>
            </a:r>
            <a:r>
              <a:rPr lang="en-US" sz="2000" smtClean="0"/>
              <a:t> two four three.. .. woodland hills.. </a:t>
            </a:r>
            <a:r>
              <a:rPr lang="en-US" sz="2000" b="1" smtClean="0"/>
              <a:t>initials</a:t>
            </a:r>
            <a:r>
              <a:rPr lang="en-US" sz="2000" smtClean="0"/>
              <a:t> charlie alpha.. </a:t>
            </a:r>
            <a:r>
              <a:rPr lang="en-US" sz="2000" b="1" smtClean="0"/>
              <a:t>figures</a:t>
            </a:r>
            <a:r>
              <a:rPr lang="en-US" sz="2000" smtClean="0"/>
              <a:t> nine one three six four.. .. </a:t>
            </a:r>
            <a:r>
              <a:rPr lang="en-US" sz="2000" b="1" smtClean="0"/>
              <a:t>figures</a:t>
            </a:r>
            <a:r>
              <a:rPr lang="en-US" sz="2000" smtClean="0"/>
              <a:t> eight one eight.. nine nine two.. five five zero seven.. .. </a:t>
            </a:r>
            <a:r>
              <a:rPr lang="en-US" sz="2000" b="1" smtClean="0"/>
              <a:t>email address I spell</a:t>
            </a:r>
            <a:r>
              <a:rPr lang="en-US" sz="2000" smtClean="0"/>
              <a:t> november six hotel delta atsign A R R L dot org.. </a:t>
            </a:r>
            <a:r>
              <a:rPr lang="en-US" sz="2000" b="1" smtClean="0"/>
              <a:t>break</a:t>
            </a:r>
            <a:r>
              <a:rPr lang="en-US" sz="2000" smtClean="0"/>
              <a:t> </a:t>
            </a:r>
            <a:r>
              <a:rPr lang="en-US" sz="2000" b="1" smtClean="0"/>
              <a:t>figures</a:t>
            </a:r>
            <a:r>
              <a:rPr lang="en-US" sz="2000" smtClean="0"/>
              <a:t> four five.. visitors so far </a:t>
            </a:r>
            <a:r>
              <a:rPr lang="en-US" sz="2000" b="1" smtClean="0"/>
              <a:t>break </a:t>
            </a:r>
            <a:r>
              <a:rPr lang="en-US" sz="2000" smtClean="0"/>
              <a:t>barry colston </a:t>
            </a:r>
            <a:r>
              <a:rPr lang="en-US" sz="2000" b="1" smtClean="0"/>
              <a:t>I spell</a:t>
            </a:r>
            <a:r>
              <a:rPr lang="en-US" sz="2000" smtClean="0"/>
              <a:t> charlie oscar lima sierra tango oscar november.. </a:t>
            </a:r>
            <a:r>
              <a:rPr lang="en-US" sz="2000" b="1" smtClean="0"/>
              <a:t>amateur call</a:t>
            </a:r>
            <a:r>
              <a:rPr lang="en-US" sz="2000" smtClean="0"/>
              <a:t> kilo golf six november whiskey juliet”</a:t>
            </a:r>
          </a:p>
        </p:txBody>
      </p:sp>
      <p:sp>
        <p:nvSpPr>
          <p:cNvPr id="152578" name="Text Box 3"/>
          <p:cNvSpPr txBox="1">
            <a:spLocks noChangeArrowheads="1"/>
          </p:cNvSpPr>
          <p:nvPr/>
        </p:nvSpPr>
        <p:spPr bwMode="auto">
          <a:xfrm>
            <a:off x="438150" y="676275"/>
            <a:ext cx="6781800" cy="493713"/>
          </a:xfrm>
          <a:prstGeom prst="rect">
            <a:avLst/>
          </a:prstGeom>
          <a:noFill/>
          <a:ln w="9525">
            <a:noFill/>
            <a:round/>
            <a:headEnd/>
            <a:tailEnd/>
          </a:ln>
        </p:spPr>
        <p:txBody>
          <a:bodyPr wrap="none" lIns="81639" tIns="40820" rIns="81639" bIns="40820"/>
          <a:lstStyle/>
          <a:p>
            <a:pPr defTabSz="414338" hangingPunct="0">
              <a:lnSpc>
                <a:spcPct val="93000"/>
              </a:lnSpc>
              <a:buSzPct val="10000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3600">
                <a:solidFill>
                  <a:srgbClr val="000000"/>
                </a:solidFill>
              </a:rPr>
              <a:t>Complete script for 100 point Radiogram</a:t>
            </a:r>
          </a:p>
        </p:txBody>
      </p:sp>
      <p:sp>
        <p:nvSpPr>
          <p:cNvPr id="152579" name="Text Box 4"/>
          <p:cNvSpPr txBox="1">
            <a:spLocks noChangeArrowheads="1"/>
          </p:cNvSpPr>
          <p:nvPr/>
        </p:nvSpPr>
        <p:spPr bwMode="auto">
          <a:xfrm>
            <a:off x="4648200" y="125413"/>
            <a:ext cx="4330700" cy="336550"/>
          </a:xfrm>
          <a:prstGeom prst="rect">
            <a:avLst/>
          </a:prstGeom>
          <a:solidFill>
            <a:srgbClr val="FFFF00"/>
          </a:solidFill>
          <a:ln w="9525">
            <a:noFill/>
            <a:miter lim="800000"/>
            <a:headEnd/>
            <a:tailEnd/>
          </a:ln>
        </p:spPr>
        <p:txBody>
          <a:bodyPr wrap="none">
            <a:spAutoFit/>
          </a:bodyPr>
          <a:lstStyle/>
          <a:p>
            <a:r>
              <a:rPr lang="en-US" sz="1600" b="1"/>
              <a:t>Sample: How to send by voice a radiogram</a:t>
            </a:r>
          </a:p>
        </p:txBody>
      </p:sp>
      <p:sp>
        <p:nvSpPr>
          <p:cNvPr id="152580" name="Text Box 5"/>
          <p:cNvSpPr txBox="1">
            <a:spLocks noChangeArrowheads="1"/>
          </p:cNvSpPr>
          <p:nvPr/>
        </p:nvSpPr>
        <p:spPr bwMode="auto">
          <a:xfrm>
            <a:off x="4038600" y="6248400"/>
            <a:ext cx="4905375" cy="581025"/>
          </a:xfrm>
          <a:prstGeom prst="rect">
            <a:avLst/>
          </a:prstGeom>
          <a:solidFill>
            <a:srgbClr val="FFFF00"/>
          </a:solidFill>
          <a:ln w="9525">
            <a:noFill/>
            <a:miter lim="800000"/>
            <a:headEnd/>
            <a:tailEnd/>
          </a:ln>
        </p:spPr>
        <p:txBody>
          <a:bodyPr wrap="none">
            <a:spAutoFit/>
          </a:bodyPr>
          <a:lstStyle/>
          <a:p>
            <a:r>
              <a:rPr lang="en-US" sz="1600" b="1"/>
              <a:t>Read slowly so receiving station can copy</a:t>
            </a:r>
          </a:p>
          <a:p>
            <a:r>
              <a:rPr lang="en-US" sz="1600" b="1"/>
              <a:t>Spell phonetically names and othes not common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idx="4294967295"/>
          </p:nvPr>
        </p:nvSpPr>
        <p:spPr>
          <a:xfrm>
            <a:off x="865188" y="77788"/>
            <a:ext cx="8183562" cy="601662"/>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100 Point Message Text File Template</a:t>
            </a:r>
          </a:p>
        </p:txBody>
      </p:sp>
      <p:pic>
        <p:nvPicPr>
          <p:cNvPr id="154626" name="Picture 3"/>
          <p:cNvPicPr>
            <a:picLocks noChangeAspect="1" noChangeArrowheads="1"/>
          </p:cNvPicPr>
          <p:nvPr/>
        </p:nvPicPr>
        <p:blipFill>
          <a:blip r:embed="rId3"/>
          <a:srcRect/>
          <a:stretch>
            <a:fillRect/>
          </a:stretch>
        </p:blipFill>
        <p:spPr bwMode="auto">
          <a:xfrm>
            <a:off x="1236663" y="1501775"/>
            <a:ext cx="5408612" cy="4827588"/>
          </a:xfrm>
          <a:prstGeom prst="rect">
            <a:avLst/>
          </a:prstGeom>
          <a:noFill/>
          <a:ln w="9525">
            <a:noFill/>
            <a:round/>
            <a:headEnd/>
            <a:tailEnd/>
          </a:ln>
        </p:spPr>
      </p:pic>
      <p:sp>
        <p:nvSpPr>
          <p:cNvPr id="154627" name="Line 4"/>
          <p:cNvSpPr>
            <a:spLocks noChangeShapeType="1"/>
          </p:cNvSpPr>
          <p:nvPr/>
        </p:nvSpPr>
        <p:spPr bwMode="auto">
          <a:xfrm>
            <a:off x="1539875" y="1825625"/>
            <a:ext cx="358775" cy="1588"/>
          </a:xfrm>
          <a:prstGeom prst="line">
            <a:avLst/>
          </a:prstGeom>
          <a:noFill/>
          <a:ln w="9525">
            <a:solidFill>
              <a:srgbClr val="000000"/>
            </a:solidFill>
            <a:round/>
            <a:headEnd/>
            <a:tailEnd type="triangle" w="med" len="med"/>
          </a:ln>
        </p:spPr>
        <p:txBody>
          <a:bodyPr/>
          <a:lstStyle/>
          <a:p>
            <a:endParaRPr lang="en-US"/>
          </a:p>
        </p:txBody>
      </p:sp>
      <p:sp>
        <p:nvSpPr>
          <p:cNvPr id="154628" name="Line 5"/>
          <p:cNvSpPr>
            <a:spLocks noChangeShapeType="1"/>
          </p:cNvSpPr>
          <p:nvPr/>
        </p:nvSpPr>
        <p:spPr bwMode="auto">
          <a:xfrm>
            <a:off x="1530350" y="4232275"/>
            <a:ext cx="358775" cy="1588"/>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idx="4294967295"/>
          </p:nvPr>
        </p:nvSpPr>
        <p:spPr>
          <a:xfrm>
            <a:off x="457200" y="273050"/>
            <a:ext cx="8216900" cy="1135063"/>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Field Day 2019</a:t>
            </a:r>
          </a:p>
        </p:txBody>
      </p:sp>
      <p:sp>
        <p:nvSpPr>
          <p:cNvPr id="156674" name="Rectangle 3"/>
          <p:cNvSpPr>
            <a:spLocks noGrp="1" noChangeArrowheads="1"/>
          </p:cNvSpPr>
          <p:nvPr>
            <p:ph type="body" idx="4294967295"/>
          </p:nvPr>
        </p:nvSpPr>
        <p:spPr>
          <a:xfrm>
            <a:off x="457200" y="1439863"/>
            <a:ext cx="8216900" cy="4516437"/>
          </a:xfrm>
        </p:spPr>
        <p:txBody>
          <a:bodyPr lIns="0" tIns="25471" rIns="0" bIns="0"/>
          <a:lstStyle/>
          <a:p>
            <a:pPr marL="136525" indent="-134938" defTabSz="457200">
              <a:tabLst>
                <a:tab pos="136525" algn="l"/>
                <a:tab pos="249238" algn="l"/>
                <a:tab pos="706438" algn="l"/>
                <a:tab pos="1163638" algn="l"/>
                <a:tab pos="1620838" algn="l"/>
                <a:tab pos="2078038" algn="l"/>
                <a:tab pos="2535238" algn="l"/>
                <a:tab pos="2992438" algn="l"/>
                <a:tab pos="3449638" algn="l"/>
                <a:tab pos="3906838" algn="l"/>
                <a:tab pos="4364038" algn="l"/>
                <a:tab pos="4821238" algn="l"/>
                <a:tab pos="5278438" algn="l"/>
                <a:tab pos="5735638" algn="l"/>
                <a:tab pos="6192838" algn="l"/>
                <a:tab pos="6650038" algn="l"/>
                <a:tab pos="7107238" algn="l"/>
                <a:tab pos="7564438" algn="l"/>
                <a:tab pos="8021638" algn="l"/>
                <a:tab pos="8478838" algn="l"/>
                <a:tab pos="8936038" algn="l"/>
              </a:tabLst>
            </a:pPr>
            <a:r>
              <a:rPr lang="en-US" smtClean="0"/>
              <a:t>In 2018 I created text file &amp; Brian AB6UI provided laptop &amp; radio – </a:t>
            </a:r>
            <a:r>
              <a:rPr lang="en-US" b="1" smtClean="0"/>
              <a:t>neither can be at FD this year</a:t>
            </a:r>
          </a:p>
          <a:p>
            <a:pPr marL="136525" indent="-134938" defTabSz="457200">
              <a:tabLst>
                <a:tab pos="136525" algn="l"/>
                <a:tab pos="249238" algn="l"/>
                <a:tab pos="706438" algn="l"/>
                <a:tab pos="1163638" algn="l"/>
                <a:tab pos="1620838" algn="l"/>
                <a:tab pos="2078038" algn="l"/>
                <a:tab pos="2535238" algn="l"/>
                <a:tab pos="2992438" algn="l"/>
                <a:tab pos="3449638" algn="l"/>
                <a:tab pos="3906838" algn="l"/>
                <a:tab pos="4364038" algn="l"/>
                <a:tab pos="4821238" algn="l"/>
                <a:tab pos="5278438" algn="l"/>
                <a:tab pos="5735638" algn="l"/>
                <a:tab pos="6192838" algn="l"/>
                <a:tab pos="6650038" algn="l"/>
                <a:tab pos="7107238" algn="l"/>
                <a:tab pos="7564438" algn="l"/>
                <a:tab pos="8021638" algn="l"/>
                <a:tab pos="8478838" algn="l"/>
                <a:tab pos="8936038" algn="l"/>
              </a:tabLst>
            </a:pPr>
            <a:r>
              <a:rPr lang="en-US" smtClean="0"/>
              <a:t>Previously sent “welcome to ham radio” message to hams who passed FCC exam since last FD</a:t>
            </a:r>
          </a:p>
          <a:p>
            <a:pPr marL="136525" indent="-134938" defTabSz="457200">
              <a:tabLst>
                <a:tab pos="136525" algn="l"/>
                <a:tab pos="249238" algn="l"/>
                <a:tab pos="706438" algn="l"/>
                <a:tab pos="1163638" algn="l"/>
                <a:tab pos="1620838" algn="l"/>
                <a:tab pos="2078038" algn="l"/>
                <a:tab pos="2535238" algn="l"/>
                <a:tab pos="2992438" algn="l"/>
                <a:tab pos="3449638" algn="l"/>
                <a:tab pos="3906838" algn="l"/>
                <a:tab pos="4364038" algn="l"/>
                <a:tab pos="4821238" algn="l"/>
                <a:tab pos="5278438" algn="l"/>
                <a:tab pos="5735638" algn="l"/>
                <a:tab pos="6192838" algn="l"/>
                <a:tab pos="6650038" algn="l"/>
                <a:tab pos="7107238" algn="l"/>
                <a:tab pos="7564438" algn="l"/>
                <a:tab pos="8021638" algn="l"/>
                <a:tab pos="8478838" algn="l"/>
                <a:tab pos="8936038" algn="l"/>
              </a:tabLst>
            </a:pPr>
            <a:r>
              <a:rPr lang="en-US" smtClean="0"/>
              <a:t>Suggest members send something like “I might contact you via ham radio message after the Big One if commercial landline and cellular and email infrastructure are damaged or overwhelmed”</a:t>
            </a:r>
          </a:p>
          <a:p>
            <a:pPr marL="136525" indent="-134938" defTabSz="457200">
              <a:tabLst>
                <a:tab pos="136525" algn="l"/>
                <a:tab pos="249238" algn="l"/>
                <a:tab pos="706438" algn="l"/>
                <a:tab pos="1163638" algn="l"/>
                <a:tab pos="1620838" algn="l"/>
                <a:tab pos="2078038" algn="l"/>
                <a:tab pos="2535238" algn="l"/>
                <a:tab pos="2992438" algn="l"/>
                <a:tab pos="3449638" algn="l"/>
                <a:tab pos="3906838" algn="l"/>
                <a:tab pos="4364038" algn="l"/>
                <a:tab pos="4821238" algn="l"/>
                <a:tab pos="5278438" algn="l"/>
                <a:tab pos="5735638" algn="l"/>
                <a:tab pos="6192838" algn="l"/>
                <a:tab pos="6650038" algn="l"/>
                <a:tab pos="7107238" algn="l"/>
                <a:tab pos="7564438" algn="l"/>
                <a:tab pos="8021638" algn="l"/>
                <a:tab pos="8478838" algn="l"/>
                <a:tab pos="8936038" algn="l"/>
              </a:tabLst>
            </a:pPr>
            <a:r>
              <a:rPr lang="en-US" smtClean="0"/>
              <a:t>I can do paper forms &amp; text file if necessary</a:t>
            </a:r>
          </a:p>
          <a:p>
            <a:pPr marL="136525" indent="-134938" defTabSz="457200">
              <a:tabLst>
                <a:tab pos="136525" algn="l"/>
                <a:tab pos="249238" algn="l"/>
                <a:tab pos="706438" algn="l"/>
                <a:tab pos="1163638" algn="l"/>
                <a:tab pos="1620838" algn="l"/>
                <a:tab pos="2078038" algn="l"/>
                <a:tab pos="2535238" algn="l"/>
                <a:tab pos="2992438" algn="l"/>
                <a:tab pos="3449638" algn="l"/>
                <a:tab pos="3906838" algn="l"/>
                <a:tab pos="4364038" algn="l"/>
                <a:tab pos="4821238" algn="l"/>
                <a:tab pos="5278438" algn="l"/>
                <a:tab pos="5735638" algn="l"/>
                <a:tab pos="6192838" algn="l"/>
                <a:tab pos="6650038" algn="l"/>
                <a:tab pos="7107238" algn="l"/>
                <a:tab pos="7564438" algn="l"/>
                <a:tab pos="8021638" algn="l"/>
                <a:tab pos="8478838" algn="l"/>
                <a:tab pos="8936038" algn="l"/>
              </a:tabLst>
            </a:pPr>
            <a:r>
              <a:rPr lang="en-US" b="1" smtClean="0">
                <a:latin typeface="Arial Narrow" pitchFamily="34" charset="0"/>
              </a:rPr>
              <a:t>Need laptop with WinLink2000 connected to radio on FD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idx="4294967295"/>
          </p:nvPr>
        </p:nvSpPr>
        <p:spPr>
          <a:xfrm>
            <a:off x="838200" y="76200"/>
            <a:ext cx="8234363" cy="612775"/>
          </a:xfrm>
        </p:spPr>
        <p:txBody>
          <a:bodyPr lIns="0" tIns="0" rIns="0" bIns="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References</a:t>
            </a:r>
          </a:p>
        </p:txBody>
      </p:sp>
      <p:sp>
        <p:nvSpPr>
          <p:cNvPr id="158722" name="Rectangle 3"/>
          <p:cNvSpPr>
            <a:spLocks noGrp="1" noChangeArrowheads="1"/>
          </p:cNvSpPr>
          <p:nvPr>
            <p:ph type="body" idx="4294967295"/>
          </p:nvPr>
        </p:nvSpPr>
        <p:spPr>
          <a:xfrm>
            <a:off x="457200" y="1235075"/>
            <a:ext cx="8205788" cy="5087938"/>
          </a:xfrm>
        </p:spPr>
        <p:txBody>
          <a:bodyPr lIns="0" tIns="25471" rIns="0" bIns="0"/>
          <a:lstStyle/>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u="sng" smtClean="0"/>
              <a:t>LAX Field Day National Traffic System (NTS) Messaging Information:</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100" smtClean="0">
                <a:solidFill>
                  <a:srgbClr val="CCCCFF"/>
                </a:solidFill>
                <a:hlinkClick r:id="rId3"/>
              </a:rPr>
              <a:t>http://www.arrllax.org/uploads/Files/ForARRLLAX.pdf</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u="sng" smtClean="0"/>
              <a:t>Global Amateur Radio Email:</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mtClean="0">
                <a:solidFill>
                  <a:srgbClr val="CCCCFF"/>
                </a:solidFill>
                <a:hlinkClick r:id="rId4"/>
              </a:rPr>
              <a:t>https://www.winlink.org/</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u="sng" smtClean="0"/>
              <a:t>Email client download:</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mtClean="0">
                <a:solidFill>
                  <a:srgbClr val="CCCCFF"/>
                </a:solidFill>
                <a:hlinkClick r:id="rId5"/>
              </a:rPr>
              <a:t>https://www.winlink.org/WinlinkExpress</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u="sng" smtClean="0"/>
              <a:t>How to:</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smtClean="0">
                <a:solidFill>
                  <a:srgbClr val="CCCCFF"/>
                </a:solidFill>
                <a:hlinkClick r:id="rId6"/>
              </a:rPr>
              <a:t>https://www.winlink.org/content/winlink_book_knowledge</a:t>
            </a:r>
          </a:p>
          <a:p>
            <a:pPr marL="338138" indent="-317500" defTabSz="457200">
              <a:spcAft>
                <a:spcPts val="1013"/>
              </a:spcAft>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u="sng" smtClean="0"/>
              <a:t>Gateways:</a:t>
            </a:r>
            <a:r>
              <a:rPr lang="en-US" smtClean="0"/>
              <a:t> </a:t>
            </a:r>
            <a:r>
              <a:rPr lang="en-US" sz="2000" smtClean="0">
                <a:solidFill>
                  <a:srgbClr val="CCCCFF"/>
                </a:solidFill>
                <a:hlinkClick r:id="rId7"/>
              </a:rPr>
              <a:t>https://www.winlink.org/RMSChannels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ctrTitle" idx="4294967295"/>
          </p:nvPr>
        </p:nvSpPr>
        <p:spPr>
          <a:xfrm>
            <a:off x="228600" y="1143000"/>
            <a:ext cx="8458200" cy="2743200"/>
          </a:xfrm>
        </p:spPr>
        <p:txBody>
          <a:bodyPr/>
          <a:lstStyle/>
          <a:p>
            <a:r>
              <a:rPr lang="en-US" sz="3600" smtClean="0"/>
              <a:t>Field Day Station Setup and Organization</a:t>
            </a:r>
            <a:br>
              <a:rPr lang="en-US" sz="3600" smtClean="0"/>
            </a:br>
            <a:r>
              <a:rPr lang="en-US" sz="2400" smtClean="0"/>
              <a:t>Equipment List</a:t>
            </a:r>
            <a:br>
              <a:rPr lang="en-US" sz="2400" smtClean="0"/>
            </a:br>
            <a:r>
              <a:rPr lang="en-US" sz="2400" smtClean="0"/>
              <a:t>Logistics</a:t>
            </a:r>
            <a:br>
              <a:rPr lang="en-US" sz="2400" smtClean="0"/>
            </a:br>
            <a:r>
              <a:rPr lang="en-US" sz="2400" smtClean="0"/>
              <a:t>Field day site</a:t>
            </a:r>
            <a:endParaRPr lang="en-US" sz="1600" smtClean="0"/>
          </a:p>
        </p:txBody>
      </p:sp>
      <p:sp>
        <p:nvSpPr>
          <p:cNvPr id="160770"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4"/>
          <p:cNvSpPr>
            <a:spLocks noGrp="1" noChangeArrowheads="1"/>
          </p:cNvSpPr>
          <p:nvPr>
            <p:ph type="title"/>
          </p:nvPr>
        </p:nvSpPr>
        <p:spPr/>
        <p:txBody>
          <a:bodyPr/>
          <a:lstStyle/>
          <a:p>
            <a:r>
              <a:rPr lang="en-US" sz="2400" smtClean="0"/>
              <a:t>Equipment Prep List</a:t>
            </a:r>
            <a:br>
              <a:rPr lang="en-US" sz="2400" smtClean="0"/>
            </a:br>
            <a:r>
              <a:rPr lang="en-US" sz="2400" smtClean="0"/>
              <a:t>Amazing amount of gear for a 3A or 4A station</a:t>
            </a:r>
          </a:p>
        </p:txBody>
      </p:sp>
      <p:sp>
        <p:nvSpPr>
          <p:cNvPr id="161794" name="Rectangle 5"/>
          <p:cNvSpPr>
            <a:spLocks noGrp="1" noChangeArrowheads="1"/>
          </p:cNvSpPr>
          <p:nvPr>
            <p:ph type="body" sz="half" idx="1"/>
          </p:nvPr>
        </p:nvSpPr>
        <p:spPr>
          <a:xfrm>
            <a:off x="0" y="838200"/>
            <a:ext cx="3124200" cy="6019800"/>
          </a:xfrm>
        </p:spPr>
        <p:txBody>
          <a:bodyPr/>
          <a:lstStyle/>
          <a:p>
            <a:pPr>
              <a:buFontTx/>
              <a:buNone/>
            </a:pPr>
            <a:r>
              <a:rPr lang="en-US" sz="1800" b="1" u="sng" smtClean="0"/>
              <a:t>Per Station</a:t>
            </a:r>
          </a:p>
          <a:p>
            <a:r>
              <a:rPr lang="en-US" sz="1400" smtClean="0"/>
              <a:t>Antenna</a:t>
            </a:r>
          </a:p>
          <a:p>
            <a:r>
              <a:rPr lang="en-US" sz="1400" smtClean="0"/>
              <a:t>Coax</a:t>
            </a:r>
          </a:p>
          <a:p>
            <a:r>
              <a:rPr lang="en-US" sz="1400" smtClean="0"/>
              <a:t>Band pass filter </a:t>
            </a:r>
          </a:p>
          <a:p>
            <a:r>
              <a:rPr lang="en-US" sz="1400" smtClean="0"/>
              <a:t>Antenna switch</a:t>
            </a:r>
          </a:p>
          <a:p>
            <a:r>
              <a:rPr lang="en-US" sz="1400" smtClean="0"/>
              <a:t>Transceiver</a:t>
            </a:r>
          </a:p>
          <a:p>
            <a:r>
              <a:rPr lang="en-US" sz="1400" smtClean="0"/>
              <a:t>CW Key, microphone</a:t>
            </a:r>
          </a:p>
          <a:p>
            <a:r>
              <a:rPr lang="en-US" sz="1400" smtClean="0"/>
              <a:t>Power strip</a:t>
            </a:r>
          </a:p>
          <a:p>
            <a:endParaRPr lang="en-US" sz="1400" smtClean="0"/>
          </a:p>
          <a:p>
            <a:r>
              <a:rPr lang="en-US" sz="1400" smtClean="0"/>
              <a:t>Computer – digital modes</a:t>
            </a:r>
          </a:p>
          <a:p>
            <a:r>
              <a:rPr lang="en-US" sz="1400" smtClean="0"/>
              <a:t>Computer - logging</a:t>
            </a:r>
          </a:p>
          <a:p>
            <a:r>
              <a:rPr lang="en-US" sz="1400" smtClean="0"/>
              <a:t>Displays – Keyboard - Mouse</a:t>
            </a:r>
          </a:p>
          <a:p>
            <a:endParaRPr lang="en-US" sz="1400" smtClean="0"/>
          </a:p>
          <a:p>
            <a:r>
              <a:rPr lang="en-US" sz="1400" smtClean="0"/>
              <a:t>Tent – EZ Up – tarps </a:t>
            </a:r>
          </a:p>
          <a:p>
            <a:r>
              <a:rPr lang="en-US" sz="1400" smtClean="0"/>
              <a:t>mosquito netting</a:t>
            </a:r>
          </a:p>
          <a:p>
            <a:r>
              <a:rPr lang="en-US" sz="1400" smtClean="0"/>
              <a:t>Table</a:t>
            </a:r>
          </a:p>
          <a:p>
            <a:r>
              <a:rPr lang="en-US" sz="1400" smtClean="0"/>
              <a:t>Chairs</a:t>
            </a:r>
          </a:p>
          <a:p>
            <a:r>
              <a:rPr lang="en-US" sz="1400" smtClean="0"/>
              <a:t>Lights</a:t>
            </a:r>
          </a:p>
          <a:p>
            <a:endParaRPr lang="en-US" sz="1400" smtClean="0"/>
          </a:p>
          <a:p>
            <a:r>
              <a:rPr lang="en-US" sz="1400" smtClean="0"/>
              <a:t>Pens/pencils</a:t>
            </a:r>
          </a:p>
          <a:p>
            <a:r>
              <a:rPr lang="en-US" sz="1400" smtClean="0"/>
              <a:t>Logging paper</a:t>
            </a:r>
          </a:p>
          <a:p>
            <a:r>
              <a:rPr lang="en-US" sz="1400" smtClean="0"/>
              <a:t>Band plans</a:t>
            </a:r>
          </a:p>
          <a:p>
            <a:r>
              <a:rPr lang="en-US" sz="1400" smtClean="0"/>
              <a:t>Operating guidance sheets</a:t>
            </a:r>
          </a:p>
          <a:p>
            <a:endParaRPr lang="en-US" sz="1400" smtClean="0"/>
          </a:p>
        </p:txBody>
      </p:sp>
      <p:sp>
        <p:nvSpPr>
          <p:cNvPr id="161795" name="Rectangle 6"/>
          <p:cNvSpPr>
            <a:spLocks noGrp="1" noChangeArrowheads="1"/>
          </p:cNvSpPr>
          <p:nvPr>
            <p:ph type="body" sz="half" idx="2"/>
          </p:nvPr>
        </p:nvSpPr>
        <p:spPr>
          <a:xfrm>
            <a:off x="2781300" y="838200"/>
            <a:ext cx="4305300" cy="5791200"/>
          </a:xfrm>
        </p:spPr>
        <p:txBody>
          <a:bodyPr/>
          <a:lstStyle/>
          <a:p>
            <a:pPr>
              <a:buFontTx/>
              <a:buNone/>
            </a:pPr>
            <a:r>
              <a:rPr lang="en-US" sz="1800" b="1" u="sng" smtClean="0"/>
              <a:t>Per Field Day Site</a:t>
            </a:r>
          </a:p>
          <a:p>
            <a:r>
              <a:rPr lang="en-US" sz="1400" smtClean="0"/>
              <a:t>2KW Generator + fuel</a:t>
            </a:r>
          </a:p>
          <a:p>
            <a:r>
              <a:rPr lang="en-US" sz="1400" smtClean="0"/>
              <a:t>Power filter</a:t>
            </a:r>
          </a:p>
          <a:p>
            <a:r>
              <a:rPr lang="en-US" sz="1400" smtClean="0"/>
              <a:t>Power cords</a:t>
            </a:r>
          </a:p>
          <a:p>
            <a:r>
              <a:rPr lang="en-US" sz="1400" smtClean="0"/>
              <a:t>Rope to hang cables</a:t>
            </a:r>
          </a:p>
          <a:p>
            <a:r>
              <a:rPr lang="en-US" sz="1400" smtClean="0"/>
              <a:t>Fire extinguisher</a:t>
            </a:r>
          </a:p>
          <a:p>
            <a:endParaRPr lang="en-US" sz="1400" smtClean="0"/>
          </a:p>
          <a:p>
            <a:r>
              <a:rPr lang="en-US" sz="1400" smtClean="0"/>
              <a:t>Hughes Aircraft Club Sign</a:t>
            </a:r>
          </a:p>
          <a:p>
            <a:r>
              <a:rPr lang="en-US" sz="1400" smtClean="0"/>
              <a:t>Information table Sign in list</a:t>
            </a:r>
          </a:p>
          <a:p>
            <a:r>
              <a:rPr lang="en-US" sz="1400" smtClean="0"/>
              <a:t>Info table flyers</a:t>
            </a:r>
          </a:p>
          <a:p>
            <a:r>
              <a:rPr lang="en-US" sz="1400" smtClean="0"/>
              <a:t>Computer – logging server</a:t>
            </a:r>
          </a:p>
          <a:p>
            <a:r>
              <a:rPr lang="en-US" sz="1400" smtClean="0"/>
              <a:t>Ethernet cable</a:t>
            </a:r>
          </a:p>
          <a:p>
            <a:r>
              <a:rPr lang="en-US" sz="1400" smtClean="0"/>
              <a:t>Ethernet switch</a:t>
            </a:r>
          </a:p>
          <a:p>
            <a:endParaRPr lang="en-US" sz="1400" smtClean="0"/>
          </a:p>
          <a:p>
            <a:r>
              <a:rPr lang="en-US" sz="1400" smtClean="0"/>
              <a:t>First aid kit</a:t>
            </a:r>
          </a:p>
          <a:p>
            <a:r>
              <a:rPr lang="en-US" sz="1400" smtClean="0"/>
              <a:t>Safety signs</a:t>
            </a:r>
          </a:p>
          <a:p>
            <a:r>
              <a:rPr lang="en-US" sz="1400" smtClean="0"/>
              <a:t>Safety tape 1.5 rolls</a:t>
            </a:r>
          </a:p>
        </p:txBody>
      </p:sp>
      <p:sp>
        <p:nvSpPr>
          <p:cNvPr id="161796" name="Text Box 180"/>
          <p:cNvSpPr txBox="1">
            <a:spLocks noChangeArrowheads="1"/>
          </p:cNvSpPr>
          <p:nvPr/>
        </p:nvSpPr>
        <p:spPr bwMode="auto">
          <a:xfrm>
            <a:off x="2819400" y="5486400"/>
            <a:ext cx="2100263" cy="1217613"/>
          </a:xfrm>
          <a:prstGeom prst="rect">
            <a:avLst/>
          </a:prstGeom>
          <a:noFill/>
          <a:ln w="9525">
            <a:noFill/>
            <a:miter lim="800000"/>
            <a:headEnd/>
            <a:tailEnd/>
          </a:ln>
        </p:spPr>
        <p:txBody>
          <a:bodyPr wrap="none">
            <a:spAutoFit/>
          </a:bodyPr>
          <a:lstStyle/>
          <a:p>
            <a:pPr marL="173038" indent="-173038"/>
            <a:r>
              <a:rPr lang="en-US" sz="1800" b="1" u="sng"/>
              <a:t>Personal gear</a:t>
            </a:r>
          </a:p>
          <a:p>
            <a:pPr marL="173038" indent="-173038">
              <a:buFontTx/>
              <a:buChar char="•"/>
            </a:pPr>
            <a:r>
              <a:rPr lang="en-US"/>
              <a:t>Layered clothing – hat</a:t>
            </a:r>
          </a:p>
          <a:p>
            <a:pPr marL="173038" indent="-173038">
              <a:buFontTx/>
              <a:buChar char="•"/>
            </a:pPr>
            <a:r>
              <a:rPr lang="en-US"/>
              <a:t>Sunscreen</a:t>
            </a:r>
          </a:p>
          <a:p>
            <a:pPr marL="173038" indent="-173038">
              <a:buFontTx/>
              <a:buChar char="•"/>
            </a:pPr>
            <a:r>
              <a:rPr lang="en-US"/>
              <a:t>Tent/sleeping gear</a:t>
            </a:r>
          </a:p>
          <a:p>
            <a:pPr marL="173038" indent="-173038">
              <a:buFontTx/>
              <a:buChar char="•"/>
            </a:pPr>
            <a:r>
              <a:rPr lang="en-US"/>
              <a:t>Snacks/water</a:t>
            </a:r>
          </a:p>
        </p:txBody>
      </p:sp>
      <p:pic>
        <p:nvPicPr>
          <p:cNvPr id="161797" name="Picture 181" descr="FieldDay2016-2"/>
          <p:cNvPicPr>
            <a:picLocks noChangeAspect="1" noChangeArrowheads="1"/>
          </p:cNvPicPr>
          <p:nvPr/>
        </p:nvPicPr>
        <p:blipFill>
          <a:blip r:embed="rId2"/>
          <a:srcRect/>
          <a:stretch>
            <a:fillRect/>
          </a:stretch>
        </p:blipFill>
        <p:spPr bwMode="auto">
          <a:xfrm>
            <a:off x="5715000" y="1752600"/>
            <a:ext cx="3429000" cy="2571750"/>
          </a:xfrm>
          <a:prstGeom prst="rect">
            <a:avLst/>
          </a:prstGeom>
          <a:noFill/>
          <a:ln w="9525">
            <a:noFill/>
            <a:miter lim="800000"/>
            <a:headEnd/>
            <a:tailEnd/>
          </a:ln>
        </p:spPr>
      </p:pic>
      <p:pic>
        <p:nvPicPr>
          <p:cNvPr id="161798" name="Picture 182" descr="FieldDay2015-8"/>
          <p:cNvPicPr>
            <a:picLocks noChangeAspect="1" noChangeArrowheads="1"/>
          </p:cNvPicPr>
          <p:nvPr/>
        </p:nvPicPr>
        <p:blipFill>
          <a:blip r:embed="rId3"/>
          <a:srcRect/>
          <a:stretch>
            <a:fillRect/>
          </a:stretch>
        </p:blipFill>
        <p:spPr bwMode="auto">
          <a:xfrm>
            <a:off x="5715000" y="4286250"/>
            <a:ext cx="34290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idx="4294967295"/>
          </p:nvPr>
        </p:nvSpPr>
        <p:spPr/>
        <p:txBody>
          <a:bodyPr/>
          <a:lstStyle/>
          <a:p>
            <a:r>
              <a:rPr lang="en-US" smtClean="0"/>
              <a:t>Radio Stations 4A  LAX</a:t>
            </a:r>
          </a:p>
        </p:txBody>
      </p:sp>
      <p:sp>
        <p:nvSpPr>
          <p:cNvPr id="162818" name="Rectangle 3"/>
          <p:cNvSpPr>
            <a:spLocks noGrp="1" noChangeArrowheads="1"/>
          </p:cNvSpPr>
          <p:nvPr>
            <p:ph type="body" idx="4294967295"/>
          </p:nvPr>
        </p:nvSpPr>
        <p:spPr>
          <a:xfrm>
            <a:off x="0" y="838200"/>
            <a:ext cx="8763000" cy="5791200"/>
          </a:xfrm>
        </p:spPr>
        <p:txBody>
          <a:bodyPr/>
          <a:lstStyle/>
          <a:p>
            <a:pPr>
              <a:lnSpc>
                <a:spcPct val="90000"/>
              </a:lnSpc>
            </a:pPr>
            <a:r>
              <a:rPr lang="en-US" sz="2000" smtClean="0"/>
              <a:t>20 M Phone station 1 – </a:t>
            </a:r>
            <a:r>
              <a:rPr lang="en-US" sz="1600" smtClean="0"/>
              <a:t>Kenwood 930S transceiver</a:t>
            </a:r>
          </a:p>
          <a:p>
            <a:pPr lvl="1">
              <a:lnSpc>
                <a:spcPct val="90000"/>
              </a:lnSpc>
            </a:pPr>
            <a:r>
              <a:rPr lang="en-US" sz="1800" smtClean="0"/>
              <a:t>10-15-20M Yagi on 55 feet tower </a:t>
            </a:r>
            <a:r>
              <a:rPr lang="en-US" sz="1000" smtClean="0"/>
              <a:t> (North Pad)</a:t>
            </a:r>
            <a:endParaRPr lang="en-US" sz="1800" smtClean="0"/>
          </a:p>
          <a:p>
            <a:pPr>
              <a:lnSpc>
                <a:spcPct val="90000"/>
              </a:lnSpc>
            </a:pPr>
            <a:r>
              <a:rPr lang="en-US" sz="2000" smtClean="0"/>
              <a:t>10M/15M/80M Phone/CW/Digital station 2 –  </a:t>
            </a:r>
            <a:r>
              <a:rPr lang="en-US" sz="1600" smtClean="0"/>
              <a:t>Yaesu 1000 transceiver</a:t>
            </a:r>
            <a:endParaRPr lang="en-US" sz="2000" smtClean="0"/>
          </a:p>
          <a:p>
            <a:pPr lvl="1">
              <a:lnSpc>
                <a:spcPct val="90000"/>
              </a:lnSpc>
            </a:pPr>
            <a:r>
              <a:rPr lang="en-US" sz="1800" smtClean="0"/>
              <a:t>Triplexer onto the main 55 foot tower</a:t>
            </a:r>
          </a:p>
          <a:p>
            <a:pPr lvl="1">
              <a:lnSpc>
                <a:spcPct val="90000"/>
              </a:lnSpc>
            </a:pPr>
            <a:r>
              <a:rPr lang="en-US" sz="1800" smtClean="0"/>
              <a:t>Plus 80M dipole in trees</a:t>
            </a:r>
          </a:p>
          <a:p>
            <a:pPr>
              <a:lnSpc>
                <a:spcPct val="90000"/>
              </a:lnSpc>
            </a:pPr>
            <a:r>
              <a:rPr lang="en-US" sz="2000" smtClean="0"/>
              <a:t>40M Phone station 3 –  </a:t>
            </a:r>
            <a:r>
              <a:rPr lang="en-US" sz="1600" smtClean="0"/>
              <a:t>??? transceiver </a:t>
            </a:r>
            <a:r>
              <a:rPr lang="en-US" sz="1200" smtClean="0"/>
              <a:t> (NE field)</a:t>
            </a:r>
            <a:endParaRPr lang="en-US" sz="2000" smtClean="0"/>
          </a:p>
          <a:p>
            <a:pPr lvl="1">
              <a:lnSpc>
                <a:spcPct val="90000"/>
              </a:lnSpc>
            </a:pPr>
            <a:r>
              <a:rPr lang="en-US" sz="1800" smtClean="0"/>
              <a:t>40M NVIS dipole </a:t>
            </a:r>
          </a:p>
          <a:p>
            <a:pPr>
              <a:lnSpc>
                <a:spcPct val="90000"/>
              </a:lnSpc>
            </a:pPr>
            <a:r>
              <a:rPr lang="en-US" sz="2000" smtClean="0"/>
              <a:t>Digital station 4 – </a:t>
            </a:r>
            <a:r>
              <a:rPr lang="en-US" sz="1600" smtClean="0"/>
              <a:t>ICOM 7300</a:t>
            </a:r>
          </a:p>
          <a:p>
            <a:pPr lvl="1">
              <a:lnSpc>
                <a:spcPct val="90000"/>
              </a:lnSpc>
            </a:pPr>
            <a:r>
              <a:rPr lang="en-US" sz="1800" smtClean="0"/>
              <a:t>10-15-20M Yagi on pushup pole </a:t>
            </a:r>
            <a:r>
              <a:rPr lang="en-US" sz="1000" smtClean="0"/>
              <a:t> (West pad)</a:t>
            </a:r>
          </a:p>
          <a:p>
            <a:pPr lvl="1">
              <a:lnSpc>
                <a:spcPct val="90000"/>
              </a:lnSpc>
            </a:pPr>
            <a:r>
              <a:rPr lang="en-US" sz="1000" smtClean="0"/>
              <a:t> </a:t>
            </a:r>
            <a:endParaRPr lang="en-US" sz="1800" smtClean="0"/>
          </a:p>
          <a:p>
            <a:pPr>
              <a:lnSpc>
                <a:spcPct val="90000"/>
              </a:lnSpc>
            </a:pPr>
            <a:r>
              <a:rPr lang="en-US" sz="2000" smtClean="0"/>
              <a:t>GOTA phone station  </a:t>
            </a:r>
            <a:r>
              <a:rPr lang="en-US" sz="1200" smtClean="0"/>
              <a:t> (Near info station)</a:t>
            </a:r>
            <a:endParaRPr lang="en-US" sz="2000" smtClean="0"/>
          </a:p>
          <a:p>
            <a:pPr lvl="1">
              <a:lnSpc>
                <a:spcPct val="90000"/>
              </a:lnSpc>
            </a:pPr>
            <a:r>
              <a:rPr lang="en-US" sz="1400" smtClean="0"/>
              <a:t>KX-3 and ??? VHF FM radio</a:t>
            </a:r>
            <a:endParaRPr lang="en-US" sz="1800" smtClean="0"/>
          </a:p>
          <a:p>
            <a:pPr lvl="1">
              <a:lnSpc>
                <a:spcPct val="90000"/>
              </a:lnSpc>
            </a:pPr>
            <a:r>
              <a:rPr lang="en-US" sz="1800" smtClean="0"/>
              <a:t>10-15-20M Yagi on pushup pole</a:t>
            </a:r>
          </a:p>
          <a:p>
            <a:pPr lvl="1">
              <a:lnSpc>
                <a:spcPct val="90000"/>
              </a:lnSpc>
            </a:pPr>
            <a:r>
              <a:rPr lang="en-US" sz="1800" smtClean="0"/>
              <a:t>Plus VHF/UHF vertical </a:t>
            </a:r>
          </a:p>
          <a:p>
            <a:pPr>
              <a:lnSpc>
                <a:spcPct val="90000"/>
              </a:lnSpc>
            </a:pPr>
            <a:r>
              <a:rPr lang="en-US" sz="2000" smtClean="0"/>
              <a:t>VHF Station –  </a:t>
            </a:r>
            <a:r>
              <a:rPr lang="en-US" sz="1600" smtClean="0"/>
              <a:t>TBD transceiver </a:t>
            </a:r>
            <a:r>
              <a:rPr lang="en-US" sz="1200" smtClean="0"/>
              <a:t> (East pad)</a:t>
            </a:r>
            <a:endParaRPr lang="en-US" sz="2000" smtClean="0"/>
          </a:p>
          <a:p>
            <a:pPr lvl="1">
              <a:lnSpc>
                <a:spcPct val="90000"/>
              </a:lnSpc>
            </a:pPr>
            <a:r>
              <a:rPr lang="en-US" sz="1800" smtClean="0"/>
              <a:t>6M 5 element yagi</a:t>
            </a:r>
            <a:r>
              <a:rPr lang="en-US" sz="1000" smtClean="0"/>
              <a:t>  </a:t>
            </a:r>
          </a:p>
          <a:p>
            <a:pPr lvl="1">
              <a:lnSpc>
                <a:spcPct val="90000"/>
              </a:lnSpc>
            </a:pPr>
            <a:r>
              <a:rPr lang="en-US" sz="1800" smtClean="0"/>
              <a:t>2M yagi </a:t>
            </a:r>
          </a:p>
          <a:p>
            <a:pPr lvl="1">
              <a:lnSpc>
                <a:spcPct val="90000"/>
              </a:lnSpc>
            </a:pPr>
            <a:r>
              <a:rPr lang="en-US" sz="1800" smtClean="0"/>
              <a:t>440 220 Vertical/yagi</a:t>
            </a:r>
          </a:p>
        </p:txBody>
      </p:sp>
      <p:sp>
        <p:nvSpPr>
          <p:cNvPr id="162819" name="Text Box 6"/>
          <p:cNvSpPr txBox="1">
            <a:spLocks noChangeArrowheads="1"/>
          </p:cNvSpPr>
          <p:nvPr/>
        </p:nvSpPr>
        <p:spPr bwMode="auto">
          <a:xfrm>
            <a:off x="4648200" y="5900738"/>
            <a:ext cx="3429000" cy="639762"/>
          </a:xfrm>
          <a:prstGeom prst="rect">
            <a:avLst/>
          </a:prstGeom>
          <a:noFill/>
          <a:ln w="9525">
            <a:noFill/>
            <a:miter lim="800000"/>
            <a:headEnd/>
            <a:tailEnd/>
          </a:ln>
        </p:spPr>
        <p:txBody>
          <a:bodyPr>
            <a:spAutoFit/>
          </a:bodyPr>
          <a:lstStyle/>
          <a:p>
            <a:r>
              <a:rPr lang="en-US" sz="1200"/>
              <a:t>Separate 6M receiver to monitor for Es openings, possibly prefer omni directional antenna for monitoring</a:t>
            </a:r>
          </a:p>
        </p:txBody>
      </p:sp>
      <p:sp>
        <p:nvSpPr>
          <p:cNvPr id="162820" name="Text Box 5"/>
          <p:cNvSpPr txBox="1">
            <a:spLocks noChangeArrowheads="1"/>
          </p:cNvSpPr>
          <p:nvPr/>
        </p:nvSpPr>
        <p:spPr bwMode="auto">
          <a:xfrm>
            <a:off x="4876800" y="3249613"/>
            <a:ext cx="4217988" cy="336550"/>
          </a:xfrm>
          <a:prstGeom prst="rect">
            <a:avLst/>
          </a:prstGeom>
          <a:noFill/>
          <a:ln w="9525">
            <a:noFill/>
            <a:miter lim="800000"/>
            <a:headEnd/>
            <a:tailEnd/>
          </a:ln>
        </p:spPr>
        <p:txBody>
          <a:bodyPr wrap="none">
            <a:spAutoFit/>
          </a:bodyPr>
          <a:lstStyle/>
          <a:p>
            <a:r>
              <a:rPr lang="en-US" sz="1600" b="1">
                <a:solidFill>
                  <a:srgbClr val="CC3300"/>
                </a:solidFill>
              </a:rPr>
              <a:t>All equipment is TBD until owner concurs</a:t>
            </a:r>
          </a:p>
        </p:txBody>
      </p:sp>
      <p:sp>
        <p:nvSpPr>
          <p:cNvPr id="162821" name="Text Box 6"/>
          <p:cNvSpPr txBox="1">
            <a:spLocks noChangeArrowheads="1"/>
          </p:cNvSpPr>
          <p:nvPr/>
        </p:nvSpPr>
        <p:spPr bwMode="auto">
          <a:xfrm rot="-2116036">
            <a:off x="6096000" y="4572000"/>
            <a:ext cx="2840038" cy="396875"/>
          </a:xfrm>
          <a:prstGeom prst="rect">
            <a:avLst/>
          </a:prstGeom>
          <a:solidFill>
            <a:srgbClr val="FFFF00"/>
          </a:solidFill>
          <a:ln w="9525">
            <a:noFill/>
            <a:miter lim="800000"/>
            <a:headEnd/>
            <a:tailEnd/>
          </a:ln>
        </p:spPr>
        <p:txBody>
          <a:bodyPr wrap="none">
            <a:spAutoFit/>
          </a:bodyPr>
          <a:lstStyle/>
          <a:p>
            <a:r>
              <a:rPr lang="en-US" sz="2000" b="1">
                <a:solidFill>
                  <a:srgbClr val="CC0000"/>
                </a:solidFill>
              </a:rPr>
              <a:t>TENTATIVE FOR 2019</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idx="4294967295"/>
          </p:nvPr>
        </p:nvSpPr>
        <p:spPr/>
        <p:txBody>
          <a:bodyPr/>
          <a:lstStyle/>
          <a:p>
            <a:r>
              <a:rPr lang="en-US" smtClean="0"/>
              <a:t>More Prep Things</a:t>
            </a:r>
          </a:p>
        </p:txBody>
      </p:sp>
      <p:sp>
        <p:nvSpPr>
          <p:cNvPr id="163842" name="Content Placeholder 2"/>
          <p:cNvSpPr>
            <a:spLocks noGrp="1"/>
          </p:cNvSpPr>
          <p:nvPr>
            <p:ph idx="4294967295"/>
          </p:nvPr>
        </p:nvSpPr>
        <p:spPr/>
        <p:txBody>
          <a:bodyPr/>
          <a:lstStyle/>
          <a:p>
            <a:r>
              <a:rPr lang="en-US" sz="2000" smtClean="0"/>
              <a:t>Mosquito netting is a good idea</a:t>
            </a:r>
          </a:p>
          <a:p>
            <a:r>
              <a:rPr lang="en-US" sz="2000" smtClean="0"/>
              <a:t>Chairs provided by many individuals worked well </a:t>
            </a:r>
          </a:p>
          <a:p>
            <a:r>
              <a:rPr lang="en-US" sz="2000" smtClean="0"/>
              <a:t>Caution tape works well.  Used about 1.5 full rolls</a:t>
            </a:r>
          </a:p>
          <a:p>
            <a:pPr lvl="1"/>
            <a:r>
              <a:rPr lang="en-US" sz="1800" smtClean="0"/>
              <a:t>Keep public away from antennas</a:t>
            </a:r>
          </a:p>
          <a:p>
            <a:pPr lvl="1"/>
            <a:r>
              <a:rPr lang="en-US" sz="1800" smtClean="0"/>
              <a:t>Block off pathways that through traffic will be a problem</a:t>
            </a:r>
          </a:p>
          <a:p>
            <a:r>
              <a:rPr lang="en-US" sz="2000" smtClean="0"/>
              <a:t>Many interested visitors on Friday and again Sunday afternoon.</a:t>
            </a:r>
          </a:p>
          <a:p>
            <a:pPr lvl="1"/>
            <a:r>
              <a:rPr lang="en-US" sz="1800" smtClean="0"/>
              <a:t>Suggest flyers and info booth be set up earlier and left up until the end</a:t>
            </a:r>
          </a:p>
          <a:p>
            <a:r>
              <a:rPr lang="en-US" sz="2000" smtClean="0"/>
              <a:t>Frequency band plan charts in each station worked well</a:t>
            </a:r>
          </a:p>
          <a:p>
            <a:r>
              <a:rPr lang="en-US" sz="2000" smtClean="0"/>
              <a:t>Ditto the charts as to what to say… CQ CQ FD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idx="4294967295"/>
          </p:nvPr>
        </p:nvSpPr>
        <p:spPr/>
        <p:txBody>
          <a:bodyPr/>
          <a:lstStyle/>
          <a:p>
            <a:r>
              <a:rPr lang="en-US" smtClean="0"/>
              <a:t>More Field Day Actions</a:t>
            </a:r>
          </a:p>
        </p:txBody>
      </p:sp>
      <p:sp>
        <p:nvSpPr>
          <p:cNvPr id="164866" name="Content Placeholder 2"/>
          <p:cNvSpPr>
            <a:spLocks noGrp="1"/>
          </p:cNvSpPr>
          <p:nvPr>
            <p:ph idx="4294967295"/>
          </p:nvPr>
        </p:nvSpPr>
        <p:spPr/>
        <p:txBody>
          <a:bodyPr/>
          <a:lstStyle/>
          <a:p>
            <a:r>
              <a:rPr lang="en-US" sz="2000" smtClean="0"/>
              <a:t>Tour guides and people manning the info booth were very useful, friendly  </a:t>
            </a:r>
          </a:p>
          <a:p>
            <a:r>
              <a:rPr lang="en-US" sz="2000" smtClean="0"/>
              <a:t>For CW operations we need a pig tail adaptor from ¼” jacks to 3.5mm jacks as some radios need the smaller fitting.  Likely need an adaptor back the other way too.</a:t>
            </a:r>
          </a:p>
          <a:p>
            <a:r>
              <a:rPr lang="en-US" sz="2000" smtClean="0"/>
              <a:t>Thursday 1:30PM load the trailer</a:t>
            </a:r>
          </a:p>
          <a:p>
            <a:r>
              <a:rPr lang="en-US" sz="2000" smtClean="0"/>
              <a:t>Hanging cables high in the trees – use rope to pull up in places</a:t>
            </a:r>
          </a:p>
          <a:p>
            <a:pPr lvl="1"/>
            <a:r>
              <a:rPr lang="en-US" sz="1800" smtClean="0"/>
              <a:t>Note 200 foot Ethernet cable was barely long enough to get to the 40M tent</a:t>
            </a:r>
          </a:p>
          <a:p>
            <a:r>
              <a:rPr lang="en-US" sz="2000" smtClean="0"/>
              <a:t>Social media and newspaper media release worth 200 points</a:t>
            </a:r>
          </a:p>
          <a:p>
            <a:r>
              <a:rPr lang="en-US" sz="2000" smtClean="0"/>
              <a:t>Start with the city as early as January to ensure we have a place at the park.  They work well with us.</a:t>
            </a:r>
          </a:p>
          <a:p>
            <a:pPr lvl="1"/>
            <a:r>
              <a:rPr lang="en-US" sz="1800" smtClean="0"/>
              <a:t>Go to Alta Vista park office and be sure we are in the reservation book for Pine Campground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685800" y="228600"/>
            <a:ext cx="8229600" cy="457200"/>
          </a:xfrm>
        </p:spPr>
        <p:txBody>
          <a:bodyPr/>
          <a:lstStyle/>
          <a:p>
            <a:r>
              <a:rPr lang="en-US" smtClean="0"/>
              <a:t>Non-Commercial Power – Class A </a:t>
            </a:r>
            <a:r>
              <a:rPr lang="en-US" sz="2400" smtClean="0"/>
              <a:t>– </a:t>
            </a:r>
            <a:r>
              <a:rPr lang="en-US" sz="2200" smtClean="0"/>
              <a:t>Multiplier: 2 x</a:t>
            </a:r>
          </a:p>
        </p:txBody>
      </p:sp>
      <p:sp>
        <p:nvSpPr>
          <p:cNvPr id="50178" name="Content Placeholder 2"/>
          <p:cNvSpPr>
            <a:spLocks noGrp="1"/>
          </p:cNvSpPr>
          <p:nvPr>
            <p:ph idx="4294967295"/>
          </p:nvPr>
        </p:nvSpPr>
        <p:spPr>
          <a:xfrm>
            <a:off x="304800" y="838200"/>
            <a:ext cx="8763000" cy="5791200"/>
          </a:xfrm>
        </p:spPr>
        <p:txBody>
          <a:bodyPr/>
          <a:lstStyle/>
          <a:p>
            <a:pPr marL="457200" indent="-457200">
              <a:buFontTx/>
              <a:buAutoNum type="arabicPeriod"/>
            </a:pPr>
            <a:r>
              <a:rPr lang="en-US" smtClean="0"/>
              <a:t>Honda 2000i (inverter)     4 – 6 Gallon Aux Fuel Tanks  </a:t>
            </a:r>
          </a:p>
          <a:p>
            <a:pPr marL="1257300" lvl="2" indent="-457200">
              <a:buFontTx/>
              <a:buAutoNum type="alphaUcPeriod"/>
            </a:pPr>
            <a:r>
              <a:rPr lang="en-US" sz="1600" smtClean="0"/>
              <a:t>2 @ 1800 W ea, Total 3600 Watts – Runs 24 hours W/O Refueling</a:t>
            </a:r>
          </a:p>
          <a:p>
            <a:pPr marL="457200" indent="-457200">
              <a:buFontTx/>
              <a:buAutoNum type="arabicPeriod"/>
            </a:pPr>
            <a:r>
              <a:rPr lang="en-US" smtClean="0"/>
              <a:t>Line filter – 4 @ 30 Amps (just in case)</a:t>
            </a:r>
          </a:p>
          <a:p>
            <a:pPr marL="457200" indent="-457200">
              <a:buFontTx/>
              <a:buAutoNum type="arabicPeriod"/>
            </a:pPr>
            <a:r>
              <a:rPr lang="en-US" smtClean="0"/>
              <a:t>Power Cord – 130 ft. - 30 AWG – 4 conductors</a:t>
            </a:r>
          </a:p>
          <a:p>
            <a:pPr marL="1257300" lvl="2" indent="-457200">
              <a:buFontTx/>
              <a:buAutoNum type="alphaUcPeriod"/>
            </a:pPr>
            <a:r>
              <a:rPr lang="en-US" sz="1400" smtClean="0"/>
              <a:t>Safety-Green, Shared Neutral-white, 2 Hots – Black &amp; Red</a:t>
            </a:r>
          </a:p>
          <a:p>
            <a:pPr marL="457200" indent="-457200">
              <a:buFontTx/>
              <a:buAutoNum type="arabicPeriod"/>
            </a:pPr>
            <a:r>
              <a:rPr lang="en-US" smtClean="0"/>
              <a:t>Distribution / Breaker Box – 2-20 &amp; 2-30 Amp Breakers</a:t>
            </a:r>
          </a:p>
          <a:p>
            <a:pPr marL="1257300" lvl="2" indent="-457200">
              <a:buFontTx/>
              <a:buAutoNum type="alphaUcPeriod"/>
            </a:pPr>
            <a:r>
              <a:rPr lang="en-US" sz="1600" smtClean="0"/>
              <a:t>2 - Duplex @ 20 Amp; 2 - 30A Twist Lock</a:t>
            </a:r>
          </a:p>
          <a:p>
            <a:pPr marL="457200" indent="-457200">
              <a:buFontTx/>
              <a:buAutoNum type="arabicPeriod"/>
            </a:pPr>
            <a:r>
              <a:rPr lang="en-US" smtClean="0"/>
              <a:t>Various 100 ft. #10 &amp; #12 Extension cords</a:t>
            </a:r>
          </a:p>
          <a:p>
            <a:pPr marL="1257300" lvl="2" indent="-457200">
              <a:buFontTx/>
              <a:buAutoNum type="alphaUcPeriod"/>
            </a:pPr>
            <a:r>
              <a:rPr lang="en-US" sz="1600" smtClean="0"/>
              <a:t>Quad Box Cords 25 to 50 ft.  (box w/ 2 – Duplex Receptacles)</a:t>
            </a:r>
          </a:p>
          <a:p>
            <a:pPr marL="1257300" lvl="2" indent="-457200">
              <a:buFontTx/>
              <a:buAutoNum type="alphaUcPeriod"/>
            </a:pPr>
            <a:r>
              <a:rPr lang="en-US" sz="1600" smtClean="0"/>
              <a:t>Lights ~6 w/6 ft. cords &amp;  40W – 60 W bulbs  (incandescent)</a:t>
            </a:r>
          </a:p>
          <a:p>
            <a:pPr marL="457200" indent="-457200">
              <a:buFontTx/>
              <a:buAutoNum type="arabicPeriod"/>
            </a:pPr>
            <a:r>
              <a:rPr lang="en-US" smtClean="0"/>
              <a:t>Uninterruptible Power Supplies (UPS) </a:t>
            </a:r>
            <a:r>
              <a:rPr lang="en-US" sz="1800" smtClean="0"/>
              <a:t>(desktop Logging CPUs)</a:t>
            </a:r>
          </a:p>
          <a:p>
            <a:pPr marL="457200" indent="-457200">
              <a:buFontTx/>
              <a:buNone/>
            </a:pPr>
            <a:r>
              <a:rPr lang="en-US" sz="1800" smtClean="0"/>
              <a:t>Note:  Generator Wiring is different than building wiring.  In buildings, Both the Neutral and the Green wire safety wire are grounded at the service entrance.  </a:t>
            </a:r>
          </a:p>
          <a:p>
            <a:pPr marL="457200" indent="-457200">
              <a:buFontTx/>
              <a:buNone/>
            </a:pPr>
            <a:r>
              <a:rPr lang="en-US" sz="1800" smtClean="0"/>
              <a:t>In generators, the Green Wire is connected to the generator chassis and earth ground by the user (presumably) – The Neutral is NOT connected to the chassis or earth ground.  Some UPSs complain about this.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838200" y="76200"/>
            <a:ext cx="3124200" cy="609600"/>
          </a:xfrm>
        </p:spPr>
        <p:txBody>
          <a:bodyPr/>
          <a:lstStyle/>
          <a:p>
            <a:r>
              <a:rPr lang="en-US" sz="2400" smtClean="0"/>
              <a:t>Tower Trailer Instructions</a:t>
            </a:r>
          </a:p>
        </p:txBody>
      </p:sp>
      <p:sp>
        <p:nvSpPr>
          <p:cNvPr id="165890" name="Rectangle 3"/>
          <p:cNvSpPr>
            <a:spLocks noGrp="1" noChangeArrowheads="1"/>
          </p:cNvSpPr>
          <p:nvPr>
            <p:ph type="body" idx="1"/>
          </p:nvPr>
        </p:nvSpPr>
        <p:spPr>
          <a:xfrm>
            <a:off x="228600" y="838200"/>
            <a:ext cx="3352800" cy="5791200"/>
          </a:xfrm>
        </p:spPr>
        <p:txBody>
          <a:bodyPr/>
          <a:lstStyle/>
          <a:p>
            <a:r>
              <a:rPr lang="en-US" sz="2000" smtClean="0"/>
              <a:t>1 7/8 inch ball</a:t>
            </a:r>
          </a:p>
          <a:p>
            <a:r>
              <a:rPr lang="en-US" sz="2000" smtClean="0"/>
              <a:t>2 chains</a:t>
            </a:r>
          </a:p>
          <a:p>
            <a:r>
              <a:rPr lang="en-US" sz="2000" smtClean="0"/>
              <a:t>2 long turn buckles</a:t>
            </a:r>
          </a:p>
          <a:p>
            <a:r>
              <a:rPr lang="en-US" sz="2000" smtClean="0"/>
              <a:t>3 large plywood pads</a:t>
            </a:r>
          </a:p>
          <a:p>
            <a:r>
              <a:rPr lang="en-US" sz="2000" smtClean="0"/>
              <a:t>2 cranks</a:t>
            </a:r>
          </a:p>
          <a:p>
            <a:pPr lvl="1"/>
            <a:r>
              <a:rPr lang="en-US" sz="1800" smtClean="0"/>
              <a:t>1 for winch</a:t>
            </a:r>
          </a:p>
          <a:p>
            <a:pPr lvl="1"/>
            <a:r>
              <a:rPr lang="en-US" sz="1800" smtClean="0"/>
              <a:t>1 for trailer</a:t>
            </a:r>
          </a:p>
          <a:p>
            <a:r>
              <a:rPr lang="en-US" sz="2000" smtClean="0"/>
              <a:t>2 wood blocks for legs if on soft ground</a:t>
            </a:r>
          </a:p>
          <a:p>
            <a:r>
              <a:rPr lang="en-US" sz="2000" smtClean="0"/>
              <a:t>Be sure chains are crossed when bracing legs to trailer</a:t>
            </a:r>
          </a:p>
          <a:p>
            <a:r>
              <a:rPr lang="en-US" sz="2000" smtClean="0"/>
              <a:t>Bring bubble level to be sure trailer is horizontal</a:t>
            </a:r>
          </a:p>
        </p:txBody>
      </p:sp>
      <p:pic>
        <p:nvPicPr>
          <p:cNvPr id="165891" name="Picture 4" descr="HARC Mast Trailer instructions"/>
          <p:cNvPicPr>
            <a:picLocks noChangeAspect="1" noChangeArrowheads="1"/>
          </p:cNvPicPr>
          <p:nvPr/>
        </p:nvPicPr>
        <p:blipFill>
          <a:blip r:embed="rId2"/>
          <a:srcRect/>
          <a:stretch>
            <a:fillRect/>
          </a:stretch>
        </p:blipFill>
        <p:spPr bwMode="auto">
          <a:xfrm>
            <a:off x="3962400" y="0"/>
            <a:ext cx="5311775" cy="731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4"/>
          <p:cNvSpPr>
            <a:spLocks noGrp="1" noChangeArrowheads="1"/>
          </p:cNvSpPr>
          <p:nvPr>
            <p:ph type="title"/>
          </p:nvPr>
        </p:nvSpPr>
        <p:spPr/>
        <p:txBody>
          <a:bodyPr/>
          <a:lstStyle/>
          <a:p>
            <a:r>
              <a:rPr lang="en-US" smtClean="0"/>
              <a:t>Sample Text for Press Release</a:t>
            </a:r>
          </a:p>
        </p:txBody>
      </p:sp>
      <p:sp>
        <p:nvSpPr>
          <p:cNvPr id="166914" name="Rectangle 5"/>
          <p:cNvSpPr>
            <a:spLocks noGrp="1" noChangeArrowheads="1"/>
          </p:cNvSpPr>
          <p:nvPr>
            <p:ph type="body" sz="half" idx="1"/>
          </p:nvPr>
        </p:nvSpPr>
        <p:spPr/>
        <p:txBody>
          <a:bodyPr/>
          <a:lstStyle/>
          <a:p>
            <a:pPr>
              <a:lnSpc>
                <a:spcPct val="80000"/>
              </a:lnSpc>
            </a:pPr>
            <a:r>
              <a:rPr lang="en-US" sz="900" b="1" smtClean="0"/>
              <a:t>For Immediate Release</a:t>
            </a:r>
            <a:endParaRPr lang="en-US" sz="900" smtClean="0"/>
          </a:p>
          <a:p>
            <a:pPr>
              <a:lnSpc>
                <a:spcPct val="80000"/>
              </a:lnSpc>
            </a:pPr>
            <a:r>
              <a:rPr lang="en-US" sz="900" smtClean="0"/>
              <a:t>For additional information contact:</a:t>
            </a:r>
          </a:p>
          <a:p>
            <a:pPr>
              <a:lnSpc>
                <a:spcPct val="80000"/>
              </a:lnSpc>
            </a:pPr>
            <a:r>
              <a:rPr lang="en-US" sz="900" smtClean="0"/>
              <a:t>Brian Johnson</a:t>
            </a:r>
          </a:p>
          <a:p>
            <a:pPr>
              <a:lnSpc>
                <a:spcPct val="80000"/>
              </a:lnSpc>
            </a:pPr>
            <a:r>
              <a:rPr lang="en-US" sz="900" smtClean="0"/>
              <a:t>213-290-5746</a:t>
            </a:r>
          </a:p>
          <a:p>
            <a:pPr>
              <a:lnSpc>
                <a:spcPct val="80000"/>
              </a:lnSpc>
            </a:pPr>
            <a:r>
              <a:rPr lang="en-US" sz="900" smtClean="0"/>
              <a:t>W6HA@VSUMMITS.COM</a:t>
            </a:r>
            <a:endParaRPr lang="en-US" sz="900" b="1" smtClean="0"/>
          </a:p>
          <a:p>
            <a:pPr>
              <a:lnSpc>
                <a:spcPct val="80000"/>
              </a:lnSpc>
            </a:pPr>
            <a:r>
              <a:rPr lang="en-US" sz="900" b="1" smtClean="0"/>
              <a:t>Amateur Radio “Field Day” June 23 – 24 at Wilderness Park in Redondo Beach.</a:t>
            </a:r>
          </a:p>
          <a:p>
            <a:pPr>
              <a:lnSpc>
                <a:spcPct val="80000"/>
              </a:lnSpc>
            </a:pPr>
            <a:r>
              <a:rPr lang="en-US" sz="900" b="1" smtClean="0"/>
              <a:t>Demonstrates Science, Skill, and Service</a:t>
            </a:r>
            <a:endParaRPr lang="en-US" sz="900" smtClean="0"/>
          </a:p>
          <a:p>
            <a:pPr>
              <a:lnSpc>
                <a:spcPct val="80000"/>
              </a:lnSpc>
            </a:pPr>
            <a:r>
              <a:rPr lang="en-US" sz="900" smtClean="0"/>
              <a:t>The Members of the Hughes Amateur Radio Club will be participating in the national Amateur Radio Field Day exercise, June 23 – 24 at Wilderness Park in Redondo Beach. 1102 Camino Real Redondo Beach, CA 90277.  We will be at the North end of the park in Pine Campground.  The park is open to visitors 10am-4:30pm.</a:t>
            </a:r>
          </a:p>
          <a:p>
            <a:pPr>
              <a:lnSpc>
                <a:spcPct val="80000"/>
              </a:lnSpc>
            </a:pPr>
            <a:r>
              <a:rPr lang="en-US" sz="900" smtClean="0"/>
              <a:t>Since 1933, ham radio operators across North America have established temporary ham radio stations in public locations during “Field Day” to showcase the science and skill of Amateur Radio. This event is open to the public and everyone is encouraged to attend.  </a:t>
            </a:r>
          </a:p>
          <a:p>
            <a:pPr>
              <a:lnSpc>
                <a:spcPct val="80000"/>
              </a:lnSpc>
            </a:pPr>
            <a:r>
              <a:rPr lang="en-US" sz="900" smtClean="0"/>
              <a:t>For over 100 years, Amateur Radio — sometimes called ham radio — has allowed people from all walks of life to experiment with electronics and communications techniques, as well as provide a free public service to their communities during a disaster, all without needing a cell phone or the Internet. Field Day demonstrates ham radio’s ability to work reliably under any conditions from almost any location and create an independent communications network. Over 35,000 people from thousands of locations participated in Field Day in 2016. “It’s easy for anyone to pick up a computer or smartphone, connect to the Internet and communicate, with no knowledge of how the devices function or connect to each other,” said Dave Isgur of the American Radio Relay League, the national association for Amateur Radio. “But if there’s an interruption of service or you’re out of range of a cell tower, you have no way to communicate. Ham radio functions completely independent of the Internet or cell phone infrastructure, can interface with tablets or smartphones, and can be set up almost anywhere in minutes. That’s the beauty of Amateur Radio during a communications outage.” “Hams can literally throw a wire in a tree for an antenna, connect it to a battery-powered transmitter and communicate halfway around the world,” Kutzko added. “Hams do this by using a layer of Earth’s atmosphere as a sort of mirror for radio waves. In today’s electronic do-it-yourself (DIY) environment, ham radio remains one of the best ways for people to learn about electronics, physics, meteorology, and numerous other scientific disciplines, and is a huge asset to any community during disasters if the standard communication infrastructure goes down.”</a:t>
            </a:r>
          </a:p>
          <a:p>
            <a:pPr>
              <a:lnSpc>
                <a:spcPct val="80000"/>
              </a:lnSpc>
            </a:pPr>
            <a:r>
              <a:rPr lang="en-US" sz="900" smtClean="0"/>
              <a:t>Anyone may become a licensed Amateur Radio operator. There are over 725,000 licensed hams in the United States, as young as 5 and as old as 100. And with clubs such as the Hughes Amateur Radio Club, it’s easy for anybody to get involved right here in the South Bay. For more information about Field Day, contact Brian Johnson </a:t>
            </a:r>
            <a:r>
              <a:rPr lang="en-US" sz="900" smtClean="0">
                <a:hlinkClick r:id="rId2"/>
              </a:rPr>
              <a:t>W6HA@VSUMMITS.COM</a:t>
            </a:r>
            <a:r>
              <a:rPr lang="en-US" sz="900" smtClean="0"/>
              <a:t> or visit www.arrl.org/what-is-ham-radio.</a:t>
            </a:r>
          </a:p>
        </p:txBody>
      </p:sp>
      <p:sp>
        <p:nvSpPr>
          <p:cNvPr id="166915" name="Rectangle 6"/>
          <p:cNvSpPr>
            <a:spLocks noGrp="1" noChangeArrowheads="1"/>
          </p:cNvSpPr>
          <p:nvPr>
            <p:ph type="body" sz="half" idx="2"/>
          </p:nvPr>
        </p:nvSpPr>
        <p:spPr/>
        <p:txBody>
          <a:bodyPr/>
          <a:lstStyle/>
          <a:p>
            <a:pPr>
              <a:lnSpc>
                <a:spcPct val="80000"/>
              </a:lnSpc>
            </a:pPr>
            <a:r>
              <a:rPr lang="en-US" sz="900" smtClean="0"/>
              <a:t>Send to Daily Breeze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4"/>
          <p:cNvSpPr>
            <a:spLocks noGrp="1" noChangeArrowheads="1"/>
          </p:cNvSpPr>
          <p:nvPr>
            <p:ph type="ctrTitle"/>
          </p:nvPr>
        </p:nvSpPr>
        <p:spPr>
          <a:xfrm>
            <a:off x="685800" y="2133600"/>
            <a:ext cx="7772400" cy="1470025"/>
          </a:xfrm>
        </p:spPr>
        <p:txBody>
          <a:bodyPr/>
          <a:lstStyle/>
          <a:p>
            <a:r>
              <a:rPr lang="en-US" smtClean="0"/>
              <a:t>Field Day Operating Guides</a:t>
            </a:r>
          </a:p>
        </p:txBody>
      </p:sp>
      <p:sp>
        <p:nvSpPr>
          <p:cNvPr id="167938"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r>
              <a:rPr lang="en-US" smtClean="0"/>
              <a:t>Field Day Operations</a:t>
            </a:r>
          </a:p>
        </p:txBody>
      </p:sp>
      <p:sp>
        <p:nvSpPr>
          <p:cNvPr id="168962" name="Rectangle 3"/>
          <p:cNvSpPr>
            <a:spLocks noGrp="1" noChangeArrowheads="1"/>
          </p:cNvSpPr>
          <p:nvPr>
            <p:ph type="body" idx="1"/>
          </p:nvPr>
        </p:nvSpPr>
        <p:spPr/>
        <p:txBody>
          <a:bodyPr/>
          <a:lstStyle/>
          <a:p>
            <a:r>
              <a:rPr lang="en-US" sz="2000" smtClean="0"/>
              <a:t>Field day is </a:t>
            </a:r>
          </a:p>
          <a:p>
            <a:pPr lvl="1"/>
            <a:r>
              <a:rPr lang="en-US" sz="1800" smtClean="0"/>
              <a:t>part contest </a:t>
            </a:r>
          </a:p>
          <a:p>
            <a:pPr lvl="1"/>
            <a:r>
              <a:rPr lang="en-US" sz="1800" smtClean="0"/>
              <a:t>part experience building </a:t>
            </a:r>
          </a:p>
          <a:p>
            <a:pPr lvl="1"/>
            <a:r>
              <a:rPr lang="en-US" sz="1800" b="1" i="1" smtClean="0">
                <a:solidFill>
                  <a:schemeClr val="accent2"/>
                </a:solidFill>
              </a:rPr>
              <a:t>and intended to be Fun!</a:t>
            </a:r>
          </a:p>
          <a:p>
            <a:r>
              <a:rPr lang="en-US" sz="2000" smtClean="0"/>
              <a:t>The contest is measured by number of contacts made – called QSOs</a:t>
            </a:r>
          </a:p>
          <a:p>
            <a:r>
              <a:rPr lang="en-US" sz="2000" smtClean="0"/>
              <a:t>We can contact every radio station once </a:t>
            </a:r>
          </a:p>
          <a:p>
            <a:pPr lvl="1"/>
            <a:r>
              <a:rPr lang="en-US" sz="1800" smtClean="0"/>
              <a:t>Per band  (160m, 80m, 40m, 20m, 15m, 10m, 2m, 1.25m, 70cm)</a:t>
            </a:r>
          </a:p>
          <a:p>
            <a:pPr lvl="1"/>
            <a:r>
              <a:rPr lang="en-US" sz="1800" smtClean="0"/>
              <a:t>Per mode (Phone, CW, digital)</a:t>
            </a:r>
          </a:p>
          <a:p>
            <a:pPr lvl="1"/>
            <a:r>
              <a:rPr lang="en-US" sz="1800" smtClean="0"/>
              <a:t>If we try working the same station more than once on a band and a mode, that is called a duplicate or “dup” </a:t>
            </a:r>
            <a:br>
              <a:rPr lang="en-US" sz="1800" smtClean="0"/>
            </a:br>
            <a:r>
              <a:rPr lang="en-US" sz="1800" smtClean="0"/>
              <a:t>(doesn’t count, but no penalty either – have fun be courteous)</a:t>
            </a:r>
          </a:p>
          <a:p>
            <a:pPr lvl="1"/>
            <a:r>
              <a:rPr lang="en-US" sz="1800" smtClean="0"/>
              <a:t>Contacting on all modes and bands we have 27 contacts with that station</a:t>
            </a:r>
          </a:p>
          <a:p>
            <a:r>
              <a:rPr lang="en-US" sz="2000" smtClean="0"/>
              <a:t>Which part of the country reached varies with time of day and type of antenna</a:t>
            </a:r>
          </a:p>
          <a:p>
            <a:pPr lvl="1"/>
            <a:r>
              <a:rPr lang="en-US" sz="1800" smtClean="0"/>
              <a:t>Sun ionizes the atmosphere – enables higher frequencies</a:t>
            </a:r>
          </a:p>
          <a:p>
            <a:pPr lvl="1"/>
            <a:r>
              <a:rPr lang="en-US" sz="1800" smtClean="0"/>
              <a:t>Antennas have angles that they put out most energy</a:t>
            </a:r>
          </a:p>
        </p:txBody>
      </p:sp>
      <p:sp>
        <p:nvSpPr>
          <p:cNvPr id="168963" name="Text Box 4"/>
          <p:cNvSpPr txBox="1">
            <a:spLocks noChangeArrowheads="1"/>
          </p:cNvSpPr>
          <p:nvPr/>
        </p:nvSpPr>
        <p:spPr bwMode="auto">
          <a:xfrm>
            <a:off x="457200" y="6308725"/>
            <a:ext cx="8334375" cy="396875"/>
          </a:xfrm>
          <a:prstGeom prst="rect">
            <a:avLst/>
          </a:prstGeom>
          <a:gradFill rotWithShape="1">
            <a:gsLst>
              <a:gs pos="0">
                <a:srgbClr val="9B9B9B"/>
              </a:gs>
              <a:gs pos="50000">
                <a:srgbClr val="DDDDDD"/>
              </a:gs>
              <a:gs pos="100000">
                <a:srgbClr val="9B9B9B"/>
              </a:gs>
            </a:gsLst>
            <a:lin ang="2700000" scaled="1"/>
          </a:gradFill>
          <a:ln w="9525">
            <a:noFill/>
            <a:miter lim="800000"/>
            <a:headEnd/>
            <a:tailEnd/>
          </a:ln>
        </p:spPr>
        <p:txBody>
          <a:bodyPr wrap="none">
            <a:spAutoFit/>
          </a:bodyPr>
          <a:lstStyle/>
          <a:p>
            <a:pPr>
              <a:spcBef>
                <a:spcPct val="20000"/>
              </a:spcBef>
            </a:pPr>
            <a:r>
              <a:rPr lang="en-US" sz="2000"/>
              <a:t>Guidance to frequencies and modes to use during which parts of the day</a:t>
            </a:r>
          </a:p>
        </p:txBody>
      </p:sp>
      <p:sp>
        <p:nvSpPr>
          <p:cNvPr id="168964" name="Text Box 6"/>
          <p:cNvSpPr txBox="1">
            <a:spLocks noChangeArrowheads="1"/>
          </p:cNvSpPr>
          <p:nvPr/>
        </p:nvSpPr>
        <p:spPr bwMode="auto">
          <a:xfrm rot="-2116036">
            <a:off x="6303963" y="838200"/>
            <a:ext cx="2840037" cy="396875"/>
          </a:xfrm>
          <a:prstGeom prst="rect">
            <a:avLst/>
          </a:prstGeom>
          <a:solidFill>
            <a:srgbClr val="FFFF00"/>
          </a:solidFill>
          <a:ln w="9525">
            <a:noFill/>
            <a:miter lim="800000"/>
            <a:headEnd/>
            <a:tailEnd/>
          </a:ln>
        </p:spPr>
        <p:txBody>
          <a:bodyPr wrap="none">
            <a:spAutoFit/>
          </a:bodyPr>
          <a:lstStyle/>
          <a:p>
            <a:r>
              <a:rPr lang="en-US" sz="2000" b="1">
                <a:solidFill>
                  <a:srgbClr val="CC0000"/>
                </a:solidFill>
              </a:rPr>
              <a:t>TENTATIVE FOR 2019</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r>
              <a:rPr lang="en-US" smtClean="0"/>
              <a:t>Operating Methods – Club Guidance</a:t>
            </a:r>
          </a:p>
        </p:txBody>
      </p:sp>
      <p:sp>
        <p:nvSpPr>
          <p:cNvPr id="169986" name="Rectangle 3"/>
          <p:cNvSpPr>
            <a:spLocks noGrp="1" noChangeArrowheads="1"/>
          </p:cNvSpPr>
          <p:nvPr>
            <p:ph type="body" idx="1"/>
          </p:nvPr>
        </p:nvSpPr>
        <p:spPr/>
        <p:txBody>
          <a:bodyPr/>
          <a:lstStyle/>
          <a:p>
            <a:r>
              <a:rPr lang="en-US" smtClean="0"/>
              <a:t>the </a:t>
            </a:r>
            <a:r>
              <a:rPr lang="en-US" b="1" i="1" smtClean="0">
                <a:solidFill>
                  <a:schemeClr val="accent2"/>
                </a:solidFill>
              </a:rPr>
              <a:t>Exchange</a:t>
            </a:r>
            <a:r>
              <a:rPr lang="en-US" smtClean="0"/>
              <a:t> determines that we had a contact</a:t>
            </a:r>
          </a:p>
          <a:p>
            <a:pPr lvl="1"/>
            <a:r>
              <a:rPr lang="en-US" smtClean="0"/>
              <a:t>Call sign – Class of station – ARRL section</a:t>
            </a:r>
          </a:p>
          <a:p>
            <a:pPr lvl="1"/>
            <a:r>
              <a:rPr lang="en-US" smtClean="0"/>
              <a:t>We are:  W6HA – Whiskey 6 Hotel Alpha</a:t>
            </a:r>
          </a:p>
          <a:p>
            <a:pPr lvl="1"/>
            <a:r>
              <a:rPr lang="en-US" smtClean="0"/>
              <a:t>4A LAX </a:t>
            </a:r>
          </a:p>
          <a:p>
            <a:r>
              <a:rPr lang="en-US" smtClean="0"/>
              <a:t>Keep it fun and polite - keep the day friendly</a:t>
            </a:r>
          </a:p>
          <a:p>
            <a:pPr lvl="1"/>
            <a:r>
              <a:rPr lang="en-US" smtClean="0"/>
              <a:t>Add a phrase, like: </a:t>
            </a:r>
          </a:p>
          <a:p>
            <a:pPr lvl="2"/>
            <a:r>
              <a:rPr lang="en-US" smtClean="0"/>
              <a:t>QSL, Thanks</a:t>
            </a:r>
          </a:p>
          <a:p>
            <a:pPr lvl="2"/>
            <a:r>
              <a:rPr lang="en-US" smtClean="0"/>
              <a:t>Have a great field day</a:t>
            </a:r>
          </a:p>
          <a:p>
            <a:pPr lvl="2"/>
            <a:r>
              <a:rPr lang="en-US" smtClean="0"/>
              <a:t>73</a:t>
            </a:r>
          </a:p>
          <a:p>
            <a:r>
              <a:rPr lang="en-US" smtClean="0"/>
              <a:t>Two methods:</a:t>
            </a:r>
          </a:p>
          <a:p>
            <a:pPr lvl="1"/>
            <a:r>
              <a:rPr lang="en-US" b="1" i="1" smtClean="0">
                <a:solidFill>
                  <a:srgbClr val="FD2717"/>
                </a:solidFill>
              </a:rPr>
              <a:t>Search and Pounce</a:t>
            </a:r>
          </a:p>
          <a:p>
            <a:pPr lvl="2"/>
            <a:r>
              <a:rPr lang="en-US" smtClean="0"/>
              <a:t>Easier to do, but has slower QSO rate</a:t>
            </a:r>
          </a:p>
          <a:p>
            <a:pPr lvl="1"/>
            <a:r>
              <a:rPr lang="en-US" b="1" i="1" smtClean="0">
                <a:solidFill>
                  <a:srgbClr val="CC3300"/>
                </a:solidFill>
              </a:rPr>
              <a:t>Running</a:t>
            </a:r>
          </a:p>
          <a:p>
            <a:pPr lvl="2"/>
            <a:r>
              <a:rPr lang="en-US" smtClean="0"/>
              <a:t>Needs strong signal e.g., S9 to hold onto a frequency</a:t>
            </a:r>
          </a:p>
        </p:txBody>
      </p:sp>
      <p:sp>
        <p:nvSpPr>
          <p:cNvPr id="169987" name="Text Box 6"/>
          <p:cNvSpPr txBox="1">
            <a:spLocks noChangeArrowheads="1"/>
          </p:cNvSpPr>
          <p:nvPr/>
        </p:nvSpPr>
        <p:spPr bwMode="auto">
          <a:xfrm rot="-2116036">
            <a:off x="6096000" y="4572000"/>
            <a:ext cx="2840038" cy="396875"/>
          </a:xfrm>
          <a:prstGeom prst="rect">
            <a:avLst/>
          </a:prstGeom>
          <a:solidFill>
            <a:srgbClr val="FFFF00"/>
          </a:solidFill>
          <a:ln w="9525">
            <a:noFill/>
            <a:miter lim="800000"/>
            <a:headEnd/>
            <a:tailEnd/>
          </a:ln>
        </p:spPr>
        <p:txBody>
          <a:bodyPr wrap="none">
            <a:spAutoFit/>
          </a:bodyPr>
          <a:lstStyle/>
          <a:p>
            <a:r>
              <a:rPr lang="en-US" sz="2000" b="1">
                <a:solidFill>
                  <a:srgbClr val="CC0000"/>
                </a:solidFill>
              </a:rPr>
              <a:t>TENTATIVE FOR 2019</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r>
              <a:rPr lang="en-US" smtClean="0"/>
              <a:t>Search and Pounce Guidance</a:t>
            </a:r>
          </a:p>
        </p:txBody>
      </p:sp>
      <p:sp>
        <p:nvSpPr>
          <p:cNvPr id="171010" name="Rectangle 3"/>
          <p:cNvSpPr>
            <a:spLocks noGrp="1" noChangeArrowheads="1"/>
          </p:cNvSpPr>
          <p:nvPr>
            <p:ph type="body" idx="1"/>
          </p:nvPr>
        </p:nvSpPr>
        <p:spPr/>
        <p:txBody>
          <a:bodyPr/>
          <a:lstStyle/>
          <a:p>
            <a:pPr>
              <a:lnSpc>
                <a:spcPct val="80000"/>
              </a:lnSpc>
            </a:pPr>
            <a:r>
              <a:rPr lang="en-US" sz="2000" smtClean="0"/>
              <a:t>Exchange is:</a:t>
            </a:r>
          </a:p>
          <a:p>
            <a:pPr lvl="1">
              <a:lnSpc>
                <a:spcPct val="80000"/>
              </a:lnSpc>
            </a:pPr>
            <a:r>
              <a:rPr lang="en-US" sz="1800" smtClean="0"/>
              <a:t>Call sign – class of station – ARRL section</a:t>
            </a:r>
          </a:p>
          <a:p>
            <a:pPr lvl="1">
              <a:lnSpc>
                <a:spcPct val="80000"/>
              </a:lnSpc>
            </a:pPr>
            <a:r>
              <a:rPr lang="en-US" sz="1800" smtClean="0"/>
              <a:t>We are:</a:t>
            </a:r>
          </a:p>
          <a:p>
            <a:pPr lvl="2">
              <a:lnSpc>
                <a:spcPct val="80000"/>
              </a:lnSpc>
            </a:pPr>
            <a:r>
              <a:rPr lang="en-US" sz="1600" smtClean="0"/>
              <a:t>W6HA – Whiskey 6 Hotel Alpha</a:t>
            </a:r>
          </a:p>
          <a:p>
            <a:pPr lvl="2">
              <a:lnSpc>
                <a:spcPct val="80000"/>
              </a:lnSpc>
            </a:pPr>
            <a:r>
              <a:rPr lang="en-US" sz="1600" smtClean="0"/>
              <a:t>4 Alpha</a:t>
            </a:r>
          </a:p>
          <a:p>
            <a:pPr lvl="2">
              <a:lnSpc>
                <a:spcPct val="80000"/>
              </a:lnSpc>
            </a:pPr>
            <a:r>
              <a:rPr lang="en-US" sz="1600" smtClean="0"/>
              <a:t>LAX (Lima Alpha Xray)</a:t>
            </a:r>
          </a:p>
          <a:p>
            <a:pPr>
              <a:lnSpc>
                <a:spcPct val="80000"/>
              </a:lnSpc>
            </a:pPr>
            <a:r>
              <a:rPr lang="en-US" sz="2000" smtClean="0"/>
              <a:t>Search and Pounce</a:t>
            </a:r>
          </a:p>
          <a:p>
            <a:pPr lvl="1">
              <a:lnSpc>
                <a:spcPct val="80000"/>
              </a:lnSpc>
            </a:pPr>
            <a:r>
              <a:rPr lang="en-US" sz="1800" smtClean="0"/>
              <a:t>Dial slowly up and down the band, listening for stations calling CQ</a:t>
            </a:r>
          </a:p>
          <a:p>
            <a:pPr lvl="2">
              <a:lnSpc>
                <a:spcPct val="80000"/>
              </a:lnSpc>
            </a:pPr>
            <a:r>
              <a:rPr lang="en-US" sz="1600" smtClean="0"/>
              <a:t>Listen to their call – if we have it on that band and mode, move on</a:t>
            </a:r>
          </a:p>
          <a:p>
            <a:pPr lvl="2">
              <a:lnSpc>
                <a:spcPct val="80000"/>
              </a:lnSpc>
            </a:pPr>
            <a:r>
              <a:rPr lang="en-US" sz="1600" smtClean="0"/>
              <a:t>Helps to keep a scratch sheet of paper with call signs/frequencies as that station may be on that frequency for a while</a:t>
            </a:r>
          </a:p>
          <a:p>
            <a:pPr lvl="1">
              <a:lnSpc>
                <a:spcPct val="80000"/>
              </a:lnSpc>
            </a:pPr>
            <a:r>
              <a:rPr lang="en-US" sz="1800" smtClean="0"/>
              <a:t>Respond with “Whiskey 6 Hotel Alpha”</a:t>
            </a:r>
          </a:p>
          <a:p>
            <a:pPr lvl="2">
              <a:lnSpc>
                <a:spcPct val="80000"/>
              </a:lnSpc>
            </a:pPr>
            <a:r>
              <a:rPr lang="en-US" sz="1600" smtClean="0"/>
              <a:t>If it is a busy station (pile up)</a:t>
            </a:r>
          </a:p>
          <a:p>
            <a:pPr lvl="3">
              <a:lnSpc>
                <a:spcPct val="80000"/>
              </a:lnSpc>
            </a:pPr>
            <a:r>
              <a:rPr lang="en-US" sz="1400" smtClean="0"/>
              <a:t>Best respond immediately after their call – anticipate or</a:t>
            </a:r>
          </a:p>
          <a:p>
            <a:pPr lvl="3">
              <a:lnSpc>
                <a:spcPct val="80000"/>
              </a:lnSpc>
            </a:pPr>
            <a:r>
              <a:rPr lang="en-US" sz="1400" smtClean="0"/>
              <a:t>Wait a moment until all the others have called, then be the last one in</a:t>
            </a:r>
          </a:p>
          <a:p>
            <a:pPr lvl="3">
              <a:lnSpc>
                <a:spcPct val="80000"/>
              </a:lnSpc>
            </a:pPr>
            <a:r>
              <a:rPr lang="en-US" sz="1400" smtClean="0"/>
              <a:t>Speak up for more energy</a:t>
            </a:r>
          </a:p>
          <a:p>
            <a:pPr lvl="1">
              <a:lnSpc>
                <a:spcPct val="80000"/>
              </a:lnSpc>
            </a:pPr>
            <a:r>
              <a:rPr lang="en-US" sz="1800" smtClean="0"/>
              <a:t>If they hear you, they will say something like</a:t>
            </a:r>
          </a:p>
          <a:p>
            <a:pPr lvl="2">
              <a:lnSpc>
                <a:spcPct val="80000"/>
              </a:lnSpc>
            </a:pPr>
            <a:r>
              <a:rPr lang="en-US" sz="1600" smtClean="0"/>
              <a:t>W6HA please copy 5A South Texas</a:t>
            </a:r>
          </a:p>
          <a:p>
            <a:pPr lvl="1">
              <a:lnSpc>
                <a:spcPct val="80000"/>
              </a:lnSpc>
            </a:pPr>
            <a:r>
              <a:rPr lang="en-US" sz="1800" smtClean="0"/>
              <a:t>You respond with:</a:t>
            </a:r>
          </a:p>
          <a:p>
            <a:pPr lvl="2">
              <a:lnSpc>
                <a:spcPct val="80000"/>
              </a:lnSpc>
            </a:pPr>
            <a:r>
              <a:rPr lang="en-US" sz="1600" smtClean="0"/>
              <a:t>QSL, please copy 4 Alpha LAX  or</a:t>
            </a:r>
          </a:p>
          <a:p>
            <a:pPr lvl="2">
              <a:lnSpc>
                <a:spcPct val="80000"/>
              </a:lnSpc>
            </a:pPr>
            <a:r>
              <a:rPr lang="en-US" sz="1600" smtClean="0"/>
              <a:t>QSL, please copy 4 Alpha LAX have a great field day</a:t>
            </a:r>
          </a:p>
          <a:p>
            <a:pPr lvl="3">
              <a:lnSpc>
                <a:spcPct val="80000"/>
              </a:lnSpc>
            </a:pPr>
            <a:endParaRPr lang="en-US" sz="1400" smtClean="0"/>
          </a:p>
        </p:txBody>
      </p:sp>
      <p:sp>
        <p:nvSpPr>
          <p:cNvPr id="171011" name="Text Box 6"/>
          <p:cNvSpPr txBox="1">
            <a:spLocks noChangeArrowheads="1"/>
          </p:cNvSpPr>
          <p:nvPr/>
        </p:nvSpPr>
        <p:spPr bwMode="auto">
          <a:xfrm rot="-2116036">
            <a:off x="6096000" y="4572000"/>
            <a:ext cx="2840038" cy="396875"/>
          </a:xfrm>
          <a:prstGeom prst="rect">
            <a:avLst/>
          </a:prstGeom>
          <a:solidFill>
            <a:srgbClr val="FFFF00"/>
          </a:solidFill>
          <a:ln w="9525">
            <a:noFill/>
            <a:miter lim="800000"/>
            <a:headEnd/>
            <a:tailEnd/>
          </a:ln>
        </p:spPr>
        <p:txBody>
          <a:bodyPr wrap="none">
            <a:spAutoFit/>
          </a:bodyPr>
          <a:lstStyle/>
          <a:p>
            <a:r>
              <a:rPr lang="en-US" sz="2000" b="1">
                <a:solidFill>
                  <a:srgbClr val="CC0000"/>
                </a:solidFill>
              </a:rPr>
              <a:t>TENTATIVE FOR 2019</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r>
              <a:rPr lang="en-US" smtClean="0"/>
              <a:t>Running Guidance</a:t>
            </a:r>
          </a:p>
        </p:txBody>
      </p:sp>
      <p:sp>
        <p:nvSpPr>
          <p:cNvPr id="172034" name="Rectangle 3"/>
          <p:cNvSpPr>
            <a:spLocks noGrp="1" noChangeArrowheads="1"/>
          </p:cNvSpPr>
          <p:nvPr>
            <p:ph type="body" idx="1"/>
          </p:nvPr>
        </p:nvSpPr>
        <p:spPr/>
        <p:txBody>
          <a:bodyPr/>
          <a:lstStyle/>
          <a:p>
            <a:pPr>
              <a:lnSpc>
                <a:spcPct val="90000"/>
              </a:lnSpc>
            </a:pPr>
            <a:r>
              <a:rPr lang="en-US" sz="1800" smtClean="0"/>
              <a:t>Exchange is: Call sign – class of station – ARRL section</a:t>
            </a:r>
          </a:p>
          <a:p>
            <a:pPr lvl="1">
              <a:lnSpc>
                <a:spcPct val="90000"/>
              </a:lnSpc>
            </a:pPr>
            <a:r>
              <a:rPr lang="en-US" sz="1600" smtClean="0"/>
              <a:t>We are: W6HA – 4 Alpha LAX  </a:t>
            </a:r>
          </a:p>
          <a:p>
            <a:pPr>
              <a:lnSpc>
                <a:spcPct val="90000"/>
              </a:lnSpc>
            </a:pPr>
            <a:r>
              <a:rPr lang="en-US" sz="1800" smtClean="0"/>
              <a:t>Running – You call CQ and control the pace</a:t>
            </a:r>
          </a:p>
          <a:p>
            <a:pPr lvl="1">
              <a:lnSpc>
                <a:spcPct val="90000"/>
              </a:lnSpc>
            </a:pPr>
            <a:r>
              <a:rPr lang="en-US" sz="1600" smtClean="0"/>
              <a:t>Find a spot on the band that does not have someone on it</a:t>
            </a:r>
          </a:p>
          <a:p>
            <a:pPr lvl="2">
              <a:lnSpc>
                <a:spcPct val="90000"/>
              </a:lnSpc>
            </a:pPr>
            <a:r>
              <a:rPr lang="en-US" sz="1400" smtClean="0"/>
              <a:t>(stay within the band plan, band edges, and class of license)</a:t>
            </a:r>
          </a:p>
          <a:p>
            <a:pPr lvl="2">
              <a:lnSpc>
                <a:spcPct val="90000"/>
              </a:lnSpc>
            </a:pPr>
            <a:r>
              <a:rPr lang="en-US" sz="1400" smtClean="0"/>
              <a:t>If you can find 3KHz open, that is likely good, 5KHz would be better</a:t>
            </a:r>
          </a:p>
          <a:p>
            <a:pPr lvl="2">
              <a:lnSpc>
                <a:spcPct val="90000"/>
              </a:lnSpc>
            </a:pPr>
            <a:r>
              <a:rPr lang="en-US" sz="1400" smtClean="0"/>
              <a:t>Listen for a minute or more – then ask: “Is this frequency in use, W6HA”</a:t>
            </a:r>
          </a:p>
          <a:p>
            <a:pPr lvl="2">
              <a:lnSpc>
                <a:spcPct val="90000"/>
              </a:lnSpc>
            </a:pPr>
            <a:r>
              <a:rPr lang="en-US" sz="1400" smtClean="0"/>
              <a:t>Wait 20 – 30 seconds and ask again: “Is this frequency in use, W6HA”</a:t>
            </a:r>
          </a:p>
          <a:p>
            <a:pPr lvl="2">
              <a:lnSpc>
                <a:spcPct val="90000"/>
              </a:lnSpc>
            </a:pPr>
            <a:r>
              <a:rPr lang="en-US" sz="1400" smtClean="0"/>
              <a:t>If no response, consider this portion of frequency yours</a:t>
            </a:r>
          </a:p>
          <a:p>
            <a:pPr lvl="1">
              <a:lnSpc>
                <a:spcPct val="90000"/>
              </a:lnSpc>
            </a:pPr>
            <a:r>
              <a:rPr lang="en-US" sz="1600" smtClean="0"/>
              <a:t>Call CQ like this</a:t>
            </a:r>
          </a:p>
          <a:p>
            <a:pPr lvl="2">
              <a:lnSpc>
                <a:spcPct val="90000"/>
              </a:lnSpc>
            </a:pPr>
            <a:r>
              <a:rPr lang="en-US" sz="1400" smtClean="0"/>
              <a:t>“CQ CQ CQ Field Day Whiskey 6 Hotel Alpha” or</a:t>
            </a:r>
          </a:p>
          <a:p>
            <a:pPr lvl="2">
              <a:lnSpc>
                <a:spcPct val="90000"/>
              </a:lnSpc>
            </a:pPr>
            <a:r>
              <a:rPr lang="en-US" sz="1400" smtClean="0"/>
              <a:t>“CQ CQ CQ Field Day, this is Whiskey 6 Hotel Alpha calling any station”</a:t>
            </a:r>
          </a:p>
          <a:p>
            <a:pPr lvl="1">
              <a:lnSpc>
                <a:spcPct val="90000"/>
              </a:lnSpc>
            </a:pPr>
            <a:r>
              <a:rPr lang="en-US" sz="1600" smtClean="0"/>
              <a:t>If someone responds, they will just give their call sign</a:t>
            </a:r>
          </a:p>
          <a:p>
            <a:pPr lvl="2">
              <a:lnSpc>
                <a:spcPct val="90000"/>
              </a:lnSpc>
            </a:pPr>
            <a:r>
              <a:rPr lang="en-US" sz="1400" smtClean="0"/>
              <a:t>Be alert and ready to copy their call sign</a:t>
            </a:r>
          </a:p>
          <a:p>
            <a:pPr lvl="1">
              <a:lnSpc>
                <a:spcPct val="90000"/>
              </a:lnSpc>
            </a:pPr>
            <a:r>
              <a:rPr lang="en-US" sz="1600" smtClean="0"/>
              <a:t>You respond with:</a:t>
            </a:r>
          </a:p>
          <a:p>
            <a:pPr lvl="2">
              <a:lnSpc>
                <a:spcPct val="90000"/>
              </a:lnSpc>
            </a:pPr>
            <a:r>
              <a:rPr lang="en-US" sz="1400" smtClean="0"/>
              <a:t>&lt;their call sign&gt;, please copy 4 Alpha LAX  </a:t>
            </a:r>
          </a:p>
          <a:p>
            <a:pPr lvl="1">
              <a:lnSpc>
                <a:spcPct val="90000"/>
              </a:lnSpc>
            </a:pPr>
            <a:r>
              <a:rPr lang="en-US" sz="1600" smtClean="0"/>
              <a:t>Listen for their answer which should be something like:</a:t>
            </a:r>
          </a:p>
          <a:p>
            <a:pPr lvl="2">
              <a:lnSpc>
                <a:spcPct val="90000"/>
              </a:lnSpc>
            </a:pPr>
            <a:r>
              <a:rPr lang="en-US" sz="1400" smtClean="0"/>
              <a:t>“5 alpha lax”</a:t>
            </a:r>
          </a:p>
          <a:p>
            <a:pPr lvl="1">
              <a:lnSpc>
                <a:spcPct val="90000"/>
              </a:lnSpc>
            </a:pPr>
            <a:r>
              <a:rPr lang="en-US" sz="1600" smtClean="0"/>
              <a:t>Respond with</a:t>
            </a:r>
          </a:p>
          <a:p>
            <a:pPr lvl="2">
              <a:lnSpc>
                <a:spcPct val="90000"/>
              </a:lnSpc>
            </a:pPr>
            <a:r>
              <a:rPr lang="en-US" sz="1400" smtClean="0"/>
              <a:t>QSL, thanks have a great field day, Q R Zed</a:t>
            </a:r>
          </a:p>
          <a:p>
            <a:pPr lvl="2">
              <a:lnSpc>
                <a:spcPct val="90000"/>
              </a:lnSpc>
            </a:pPr>
            <a:r>
              <a:rPr lang="en-US" sz="1400" smtClean="0"/>
              <a:t>Or just go back to calling CQ as above</a:t>
            </a:r>
          </a:p>
          <a:p>
            <a:pPr>
              <a:lnSpc>
                <a:spcPct val="90000"/>
              </a:lnSpc>
            </a:pPr>
            <a:r>
              <a:rPr lang="en-US" sz="1800" smtClean="0"/>
              <a:t>See next page for more guidance</a:t>
            </a:r>
          </a:p>
          <a:p>
            <a:pPr lvl="3">
              <a:lnSpc>
                <a:spcPct val="90000"/>
              </a:lnSpc>
            </a:pPr>
            <a:endParaRPr lang="en-US" sz="1200" smtClean="0"/>
          </a:p>
        </p:txBody>
      </p:sp>
      <p:sp>
        <p:nvSpPr>
          <p:cNvPr id="172035" name="Text Box 6"/>
          <p:cNvSpPr txBox="1">
            <a:spLocks noChangeArrowheads="1"/>
          </p:cNvSpPr>
          <p:nvPr/>
        </p:nvSpPr>
        <p:spPr bwMode="auto">
          <a:xfrm rot="-2116036">
            <a:off x="6096000" y="4572000"/>
            <a:ext cx="2840038" cy="396875"/>
          </a:xfrm>
          <a:prstGeom prst="rect">
            <a:avLst/>
          </a:prstGeom>
          <a:solidFill>
            <a:srgbClr val="FFFF00"/>
          </a:solidFill>
          <a:ln w="9525">
            <a:noFill/>
            <a:miter lim="800000"/>
            <a:headEnd/>
            <a:tailEnd/>
          </a:ln>
        </p:spPr>
        <p:txBody>
          <a:bodyPr wrap="none">
            <a:spAutoFit/>
          </a:bodyPr>
          <a:lstStyle/>
          <a:p>
            <a:r>
              <a:rPr lang="en-US" sz="2000" b="1">
                <a:solidFill>
                  <a:srgbClr val="CC0000"/>
                </a:solidFill>
              </a:rPr>
              <a:t>TENTATIVE FOR 2019</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p:txBody>
          <a:bodyPr/>
          <a:lstStyle/>
          <a:p>
            <a:r>
              <a:rPr lang="en-US" smtClean="0"/>
              <a:t>Running Guidance – Special conditions</a:t>
            </a:r>
          </a:p>
        </p:txBody>
      </p:sp>
      <p:sp>
        <p:nvSpPr>
          <p:cNvPr id="173058" name="Rectangle 3"/>
          <p:cNvSpPr>
            <a:spLocks noGrp="1" noChangeArrowheads="1"/>
          </p:cNvSpPr>
          <p:nvPr>
            <p:ph type="body" idx="1"/>
          </p:nvPr>
        </p:nvSpPr>
        <p:spPr/>
        <p:txBody>
          <a:bodyPr/>
          <a:lstStyle/>
          <a:p>
            <a:pPr>
              <a:lnSpc>
                <a:spcPct val="80000"/>
              </a:lnSpc>
            </a:pPr>
            <a:r>
              <a:rPr lang="en-US" sz="2000" smtClean="0"/>
              <a:t>Assuming you have your frequency staked out, the following conditions may happen</a:t>
            </a:r>
          </a:p>
          <a:p>
            <a:pPr lvl="1">
              <a:lnSpc>
                <a:spcPct val="80000"/>
              </a:lnSpc>
            </a:pPr>
            <a:r>
              <a:rPr lang="en-US" sz="1800" smtClean="0"/>
              <a:t>Some other station asks if frequency is in use</a:t>
            </a:r>
          </a:p>
          <a:p>
            <a:pPr lvl="2">
              <a:lnSpc>
                <a:spcPct val="80000"/>
              </a:lnSpc>
            </a:pPr>
            <a:r>
              <a:rPr lang="en-US" sz="1600" smtClean="0"/>
              <a:t>Answer Yes, this is W6HA, then immediately go back to calling CQ</a:t>
            </a:r>
          </a:p>
          <a:p>
            <a:pPr lvl="1">
              <a:lnSpc>
                <a:spcPct val="80000"/>
              </a:lnSpc>
            </a:pPr>
            <a:r>
              <a:rPr lang="en-US" sz="1800" smtClean="0"/>
              <a:t>Or some other station encroaches on your frequency without asking or is so close that there it disrupts your communication</a:t>
            </a:r>
          </a:p>
          <a:p>
            <a:pPr lvl="2">
              <a:lnSpc>
                <a:spcPct val="80000"/>
              </a:lnSpc>
            </a:pPr>
            <a:r>
              <a:rPr lang="en-US" sz="1600" smtClean="0"/>
              <a:t>Option A Keep calling CQ and persevere, they may just move away (about half the time this is true)</a:t>
            </a:r>
          </a:p>
          <a:p>
            <a:pPr lvl="2">
              <a:lnSpc>
                <a:spcPct val="80000"/>
              </a:lnSpc>
            </a:pPr>
            <a:r>
              <a:rPr lang="en-US" sz="1600" smtClean="0"/>
              <a:t>Option B See if you can move up or down 1 KHz and avoid the other person a bit without over riding someone else</a:t>
            </a:r>
          </a:p>
          <a:p>
            <a:pPr lvl="2">
              <a:lnSpc>
                <a:spcPct val="80000"/>
              </a:lnSpc>
            </a:pPr>
            <a:r>
              <a:rPr lang="en-US" sz="1600" smtClean="0"/>
              <a:t>Option C Look for another part of the band – there will be some very high power stations and we will not be able to hold a frequency all the time.  In fact, if you hold it for 30 minutes that could be very good.</a:t>
            </a:r>
          </a:p>
          <a:p>
            <a:pPr lvl="2">
              <a:lnSpc>
                <a:spcPct val="80000"/>
              </a:lnSpc>
            </a:pPr>
            <a:r>
              <a:rPr lang="en-US" sz="1600" smtClean="0"/>
              <a:t>(Note as the sun moves, stations we couldn’t hear before may come into range.  It could be that you both had the same frequency and now you are interfering.  Be polite – this is for fun and experience.  Move to new frequency)</a:t>
            </a:r>
          </a:p>
          <a:p>
            <a:pPr lvl="1">
              <a:lnSpc>
                <a:spcPct val="80000"/>
              </a:lnSpc>
            </a:pPr>
            <a:r>
              <a:rPr lang="en-US" sz="1800" smtClean="0"/>
              <a:t>Your CQ is answered by a bunch of calls</a:t>
            </a:r>
          </a:p>
          <a:p>
            <a:pPr lvl="2">
              <a:lnSpc>
                <a:spcPct val="80000"/>
              </a:lnSpc>
            </a:pPr>
            <a:r>
              <a:rPr lang="en-US" sz="1600" smtClean="0"/>
              <a:t>If you can pick out one call sign clearly, respond to them</a:t>
            </a:r>
          </a:p>
          <a:p>
            <a:pPr lvl="2">
              <a:lnSpc>
                <a:spcPct val="80000"/>
              </a:lnSpc>
            </a:pPr>
            <a:r>
              <a:rPr lang="en-US" sz="1600" smtClean="0"/>
              <a:t>If you hear only a portion of a call, say something like:</a:t>
            </a:r>
          </a:p>
          <a:p>
            <a:pPr lvl="3">
              <a:lnSpc>
                <a:spcPct val="80000"/>
              </a:lnSpc>
            </a:pPr>
            <a:r>
              <a:rPr lang="en-US" sz="1400" smtClean="0"/>
              <a:t>“Station ending in Foxtrot, go ahead, others stand by”</a:t>
            </a:r>
          </a:p>
          <a:p>
            <a:pPr lvl="2">
              <a:lnSpc>
                <a:spcPct val="80000"/>
              </a:lnSpc>
            </a:pPr>
            <a:r>
              <a:rPr lang="en-US" sz="1600" smtClean="0"/>
              <a:t>In these cases, after completing the QSO  say “thanks, Q R Zed”</a:t>
            </a:r>
          </a:p>
          <a:p>
            <a:pPr lvl="3">
              <a:lnSpc>
                <a:spcPct val="80000"/>
              </a:lnSpc>
            </a:pPr>
            <a:r>
              <a:rPr lang="en-US" sz="1400" smtClean="0"/>
              <a:t>Which means who is calling me – like CQ but you have someone who wants to talk with you.</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r>
              <a:rPr lang="en-US" smtClean="0"/>
              <a:t>Constraints</a:t>
            </a:r>
          </a:p>
        </p:txBody>
      </p:sp>
      <p:sp>
        <p:nvSpPr>
          <p:cNvPr id="174082" name="Rectangle 3"/>
          <p:cNvSpPr>
            <a:spLocks noGrp="1" noChangeArrowheads="1"/>
          </p:cNvSpPr>
          <p:nvPr>
            <p:ph type="body" idx="1"/>
          </p:nvPr>
        </p:nvSpPr>
        <p:spPr/>
        <p:txBody>
          <a:bodyPr/>
          <a:lstStyle/>
          <a:p>
            <a:pPr>
              <a:lnSpc>
                <a:spcPct val="90000"/>
              </a:lnSpc>
            </a:pPr>
            <a:r>
              <a:rPr lang="en-US" smtClean="0"/>
              <a:t>All operators are welcome</a:t>
            </a:r>
          </a:p>
          <a:p>
            <a:pPr>
              <a:lnSpc>
                <a:spcPct val="90000"/>
              </a:lnSpc>
            </a:pPr>
            <a:r>
              <a:rPr lang="en-US" smtClean="0"/>
              <a:t>Control operators must work within the constraints of their license</a:t>
            </a:r>
          </a:p>
          <a:p>
            <a:pPr lvl="1">
              <a:lnSpc>
                <a:spcPct val="90000"/>
              </a:lnSpc>
            </a:pPr>
            <a:r>
              <a:rPr lang="en-US" smtClean="0"/>
              <a:t>OK to have a control operator with more privileges and operator with less or none</a:t>
            </a:r>
          </a:p>
          <a:p>
            <a:pPr>
              <a:lnSpc>
                <a:spcPct val="90000"/>
              </a:lnSpc>
            </a:pPr>
            <a:r>
              <a:rPr lang="en-US" smtClean="0"/>
              <a:t>Stay within the band plan frequencies for phone, CW, or digital</a:t>
            </a:r>
          </a:p>
          <a:p>
            <a:pPr>
              <a:lnSpc>
                <a:spcPct val="90000"/>
              </a:lnSpc>
            </a:pPr>
            <a:r>
              <a:rPr lang="en-US" smtClean="0"/>
              <a:t>Keep it fun and polite!</a:t>
            </a:r>
          </a:p>
          <a:p>
            <a:pPr>
              <a:lnSpc>
                <a:spcPct val="90000"/>
              </a:lnSpc>
            </a:pPr>
            <a:endParaRPr lang="en-US" smtClean="0"/>
          </a:p>
          <a:p>
            <a:pPr>
              <a:lnSpc>
                <a:spcPct val="90000"/>
              </a:lnSpc>
            </a:pPr>
            <a:r>
              <a:rPr lang="en-US" smtClean="0"/>
              <a:t>Each station has 1 or 2 band pass filters – stay within your band to keep transceivers happy and to avoid self interference</a:t>
            </a:r>
          </a:p>
          <a:p>
            <a:pPr>
              <a:lnSpc>
                <a:spcPct val="90000"/>
              </a:lnSpc>
            </a:pPr>
            <a:endParaRPr lang="en-US" smtClean="0"/>
          </a:p>
          <a:p>
            <a:pPr>
              <a:lnSpc>
                <a:spcPct val="90000"/>
              </a:lnSpc>
            </a:pPr>
            <a:r>
              <a:rPr lang="en-US" smtClean="0"/>
              <a:t>GOTA station has same bands as 10/15M station, coordinate which band is in use to avoid interference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r>
              <a:rPr lang="en-US" smtClean="0"/>
              <a:t>Non-Commercial Power – Class A </a:t>
            </a:r>
            <a:r>
              <a:rPr lang="en-US" sz="2400" smtClean="0"/>
              <a:t>– </a:t>
            </a:r>
            <a:r>
              <a:rPr lang="en-US" sz="2200" smtClean="0"/>
              <a:t>Multiplier: 2 x</a:t>
            </a:r>
            <a:endParaRPr lang="en-US" smtClean="0"/>
          </a:p>
        </p:txBody>
      </p:sp>
      <p:pic>
        <p:nvPicPr>
          <p:cNvPr id="51202" name="Content Placeholder 3"/>
          <p:cNvPicPr>
            <a:picLocks noGrp="1" noChangeAspect="1"/>
          </p:cNvPicPr>
          <p:nvPr>
            <p:ph idx="4294967295"/>
          </p:nvPr>
        </p:nvPicPr>
        <p:blipFill>
          <a:blip r:embed="rId2"/>
          <a:srcRect/>
          <a:stretch>
            <a:fillRect/>
          </a:stretch>
        </p:blipFill>
        <p:spPr>
          <a:xfrm>
            <a:off x="1066800" y="838200"/>
            <a:ext cx="7010400" cy="5257800"/>
          </a:xfrm>
        </p:spPr>
      </p:pic>
      <p:sp>
        <p:nvSpPr>
          <p:cNvPr id="51203" name="TextBox 4"/>
          <p:cNvSpPr txBox="1">
            <a:spLocks noChangeArrowheads="1"/>
          </p:cNvSpPr>
          <p:nvPr/>
        </p:nvSpPr>
        <p:spPr bwMode="auto">
          <a:xfrm>
            <a:off x="762000" y="6075363"/>
            <a:ext cx="7654925" cy="400050"/>
          </a:xfrm>
          <a:prstGeom prst="rect">
            <a:avLst/>
          </a:prstGeom>
          <a:solidFill>
            <a:srgbClr val="92D050"/>
          </a:solidFill>
          <a:ln w="9525">
            <a:solidFill>
              <a:srgbClr val="FF0000"/>
            </a:solidFill>
            <a:miter lim="800000"/>
            <a:headEnd/>
            <a:tailEnd/>
          </a:ln>
        </p:spPr>
        <p:txBody>
          <a:bodyPr wrap="none">
            <a:spAutoFit/>
          </a:bodyPr>
          <a:lstStyle/>
          <a:p>
            <a:r>
              <a:rPr lang="en-US" sz="2000"/>
              <a:t>30 AWG-4 Conductor  Power Cord and Distribution Breaker Panel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icrosoft YaHei"/>
        <a:cs typeface="Arial"/>
      </a:majorFont>
      <a:minorFont>
        <a:latin typeface="Arial"/>
        <a:ea typeface="Microsoft YaHe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5998</TotalTime>
  <Words>5459</Words>
  <Application>Microsoft Office PowerPoint</Application>
  <PresentationFormat>On-screen Show (4:3)</PresentationFormat>
  <Paragraphs>799</Paragraphs>
  <Slides>88</Slides>
  <Notes>41</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88</vt:i4>
      </vt:variant>
    </vt:vector>
  </HeadingPairs>
  <TitlesOfParts>
    <vt:vector size="97" baseType="lpstr">
      <vt:lpstr>Arial</vt:lpstr>
      <vt:lpstr>Microsoft YaHei</vt:lpstr>
      <vt:lpstr>Times New Roman</vt:lpstr>
      <vt:lpstr>Symbol</vt:lpstr>
      <vt:lpstr>Arial Narrow</vt:lpstr>
      <vt:lpstr>Custom Design</vt:lpstr>
      <vt:lpstr>1_Custom Design</vt:lpstr>
      <vt:lpstr>Default Design</vt:lpstr>
      <vt:lpstr>Custom Design</vt:lpstr>
      <vt:lpstr>W6HA Field Day 2019  Field Day Technologies – Planning – Preparedness May 7, 2019</vt:lpstr>
      <vt:lpstr>Overview – Sharing Field Day Knowledge</vt:lpstr>
      <vt:lpstr>What is  Field Day</vt:lpstr>
      <vt:lpstr>Slide 4</vt:lpstr>
      <vt:lpstr>W6HA 2019 Field Day Stations</vt:lpstr>
      <vt:lpstr>Field Day Power Class A – No Commercial Mains Generators, fuel Solar, Batteries – UPS Power cables and Filters</vt:lpstr>
      <vt:lpstr>Non-Commercial Power – Class A – Multiplier: 2 x</vt:lpstr>
      <vt:lpstr>Non-Commercial Power – Class A – Multiplier: 2 x</vt:lpstr>
      <vt:lpstr>Non-Commercial Power – Class A – Multiplier: 2 x</vt:lpstr>
      <vt:lpstr>Non-Commercial Power – Class A – Multiplier: 2 x</vt:lpstr>
      <vt:lpstr>Alternative Power - Solar - 100 Points</vt:lpstr>
      <vt:lpstr>Non-Commercial Power – Class A – Multiplier: 2 x</vt:lpstr>
      <vt:lpstr>Radio Bands and Propagation Frequencies, skip zones, time of day Solar conditions Modeling  i.e., how do we get our signal to them?</vt:lpstr>
      <vt:lpstr>Simplified High Frequency Propagation Why Antennas, Frequency and Time of Day Matter</vt:lpstr>
      <vt:lpstr>Modeling Background</vt:lpstr>
      <vt:lpstr>How to Read Chart</vt:lpstr>
      <vt:lpstr>20M 3 Element Yagi on 55’ tower, 15M 3 Element Yagi on 25 ft pole, 40M NS NVIS, 80M NVIS</vt:lpstr>
      <vt:lpstr>Best QSO Periods By Band</vt:lpstr>
      <vt:lpstr>Types of Radios Basic Controls Modes of Operation at W6HA Field Day </vt:lpstr>
      <vt:lpstr>Transceivers</vt:lpstr>
      <vt:lpstr>All Radios at our Field Day</vt:lpstr>
      <vt:lpstr>Many Radios</vt:lpstr>
      <vt:lpstr>Triplexer</vt:lpstr>
      <vt:lpstr>Yaesu FT1000MP with power Amp</vt:lpstr>
      <vt:lpstr>ICOM 7300</vt:lpstr>
      <vt:lpstr>Elecraft KX-2 KX-3 similar but with more buttons for filter control</vt:lpstr>
      <vt:lpstr>Safe Operating</vt:lpstr>
      <vt:lpstr>Field Day Safety Antennas Power Personal</vt:lpstr>
      <vt:lpstr>Field Day Safety Considerations</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Logging Messages Traffic – Contacts Server, Software, Logging station</vt:lpstr>
      <vt:lpstr>Field Day Logging</vt:lpstr>
      <vt:lpstr>Why Log?</vt:lpstr>
      <vt:lpstr>How we do it</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Field Day Messages National Traffic System Types of messages How to send</vt:lpstr>
      <vt:lpstr>Radiograms for Field Day 2019</vt:lpstr>
      <vt:lpstr>100 point Radiogram</vt:lpstr>
      <vt:lpstr>Slide 71</vt:lpstr>
      <vt:lpstr>100 Point Message Text File Template</vt:lpstr>
      <vt:lpstr>Field Day 2019</vt:lpstr>
      <vt:lpstr>References</vt:lpstr>
      <vt:lpstr>Field Day Station Setup and Organization Equipment List Logistics Field day site</vt:lpstr>
      <vt:lpstr>Equipment Prep List Amazing amount of gear for a 3A or 4A station</vt:lpstr>
      <vt:lpstr>Radio Stations 4A  LAX</vt:lpstr>
      <vt:lpstr>More Prep Things</vt:lpstr>
      <vt:lpstr>More Field Day Actions</vt:lpstr>
      <vt:lpstr>Tower Trailer Instructions</vt:lpstr>
      <vt:lpstr>Sample Text for Press Release</vt:lpstr>
      <vt:lpstr>Field Day Operating Guides</vt:lpstr>
      <vt:lpstr>Field Day Operations</vt:lpstr>
      <vt:lpstr>Operating Methods – Club Guidance</vt:lpstr>
      <vt:lpstr>Search and Pounce Guidance</vt:lpstr>
      <vt:lpstr>Running Guidance</vt:lpstr>
      <vt:lpstr>Running Guidance – Special conditions</vt:lpstr>
      <vt:lpstr>Constraints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204</cp:revision>
  <dcterms:created xsi:type="dcterms:W3CDTF">2013-06-14T17:53:35Z</dcterms:created>
  <dcterms:modified xsi:type="dcterms:W3CDTF">2019-05-07T05:11:15Z</dcterms:modified>
</cp:coreProperties>
</file>