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2" r:id="rId2"/>
    <p:sldMasterId id="2147483654" r:id="rId3"/>
  </p:sldMasterIdLst>
  <p:notesMasterIdLst>
    <p:notesMasterId r:id="rId21"/>
  </p:notesMasterIdLst>
  <p:sldIdLst>
    <p:sldId id="603" r:id="rId4"/>
    <p:sldId id="772" r:id="rId5"/>
    <p:sldId id="780" r:id="rId6"/>
    <p:sldId id="773" r:id="rId7"/>
    <p:sldId id="774" r:id="rId8"/>
    <p:sldId id="779" r:id="rId9"/>
    <p:sldId id="775" r:id="rId10"/>
    <p:sldId id="776" r:id="rId11"/>
    <p:sldId id="777" r:id="rId12"/>
    <p:sldId id="778" r:id="rId13"/>
    <p:sldId id="618" r:id="rId14"/>
    <p:sldId id="604" r:id="rId15"/>
    <p:sldId id="781" r:id="rId16"/>
    <p:sldId id="782" r:id="rId17"/>
    <p:sldId id="783" r:id="rId18"/>
    <p:sldId id="785" r:id="rId19"/>
    <p:sldId id="784" r:id="rId20"/>
  </p:sldIdLst>
  <p:sldSz cx="9144000" cy="6858000" type="screen4x3"/>
  <p:notesSz cx="6858000" cy="9144000"/>
  <p:defaultTextStyle>
    <a:defPPr>
      <a:defRPr lang="en-US"/>
    </a:defPPr>
    <a:lvl1pPr algn="l" rtl="0" fontAlgn="base">
      <a:spcBef>
        <a:spcPct val="0"/>
      </a:spcBef>
      <a:spcAft>
        <a:spcPct val="0"/>
      </a:spcAft>
      <a:defRPr sz="1400" b="1" kern="1200">
        <a:solidFill>
          <a:schemeClr val="tx1"/>
        </a:solidFill>
        <a:latin typeface="Arial"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AE0D"/>
    <a:srgbClr val="0000FF"/>
    <a:srgbClr val="EA2AEF"/>
    <a:srgbClr val="FF0000"/>
    <a:srgbClr val="CEDEFE"/>
    <a:srgbClr val="BBE7FD"/>
    <a:srgbClr val="0099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7751" autoAdjust="0"/>
  </p:normalViewPr>
  <p:slideViewPr>
    <p:cSldViewPr>
      <p:cViewPr varScale="1">
        <p:scale>
          <a:sx n="87" d="100"/>
          <a:sy n="87" d="100"/>
        </p:scale>
        <p:origin x="-84" y="-888"/>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1722"/>
    </p:cViewPr>
  </p:sorterViewPr>
  <p:notesViewPr>
    <p:cSldViewPr>
      <p:cViewPr varScale="1">
        <p:scale>
          <a:sx n="88" d="100"/>
          <a:sy n="88" d="100"/>
        </p:scale>
        <p:origin x="373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b="0">
                <a:latin typeface="Arial" panose="020B0604020202020204" pitchFamily="34" charset="0"/>
                <a:cs typeface="Arial" panose="020B0604020202020204" pitchFamily="34" charset="0"/>
              </a:defRPr>
            </a:lvl1pPr>
          </a:lstStyle>
          <a:p>
            <a:pPr>
              <a:defRPr/>
            </a:pPr>
            <a:endParaRPr lang="en-US"/>
          </a:p>
        </p:txBody>
      </p:sp>
      <p:sp>
        <p:nvSpPr>
          <p:cNvPr id="3379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b="0">
                <a:latin typeface="Arial" panose="020B0604020202020204" pitchFamily="34" charset="0"/>
                <a:cs typeface="Arial" panose="020B0604020202020204" pitchFamily="34"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latin typeface="Arial" panose="020B0604020202020204" pitchFamily="34" charset="0"/>
                <a:cs typeface="Arial" panose="020B0604020202020204" pitchFamily="34" charset="0"/>
              </a:defRPr>
            </a:lvl1pPr>
          </a:lstStyle>
          <a:p>
            <a:pPr>
              <a:defRPr/>
            </a:pPr>
            <a:endParaRPr lang="en-US"/>
          </a:p>
        </p:txBody>
      </p:sp>
      <p:sp>
        <p:nvSpPr>
          <p:cNvPr id="3379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cs typeface="Arial" panose="020B0604020202020204" pitchFamily="34" charset="0"/>
              </a:defRPr>
            </a:lvl1pPr>
          </a:lstStyle>
          <a:p>
            <a:pPr>
              <a:defRPr/>
            </a:pPr>
            <a:fld id="{9037A48F-A043-4CD8-98DC-95F9733AE8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hambackground"/>
          <p:cNvPicPr>
            <a:picLocks noChangeAspect="1" noChangeArrowheads="1"/>
          </p:cNvPicPr>
          <p:nvPr userDrawn="1"/>
        </p:nvPicPr>
        <p:blipFill>
          <a:blip r:embed="rId2">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5" name="WordArt 7"/>
          <p:cNvSpPr>
            <a:spLocks noChangeArrowheads="1" noChangeShapeType="1" noTextEdit="1"/>
          </p:cNvSpPr>
          <p:nvPr userDrawn="1"/>
        </p:nvSpPr>
        <p:spPr bwMode="auto">
          <a:xfrm>
            <a:off x="2286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56675" name="Rectangle 3"/>
          <p:cNvSpPr>
            <a:spLocks noGrp="1" noChangeArrowheads="1"/>
          </p:cNvSpPr>
          <p:nvPr>
            <p:ph type="ctrTitle"/>
          </p:nvPr>
        </p:nvSpPr>
        <p:spPr>
          <a:xfrm>
            <a:off x="685800" y="1295400"/>
            <a:ext cx="7772400" cy="1470025"/>
          </a:xfrm>
        </p:spPr>
        <p:txBody>
          <a:bodyPr/>
          <a:lstStyle>
            <a:lvl1pPr>
              <a:defRPr/>
            </a:lvl1pPr>
          </a:lstStyle>
          <a:p>
            <a:pPr lvl="0"/>
            <a:r>
              <a:rPr lang="en-US" noProof="0"/>
              <a:t>Click to edit Master title style</a:t>
            </a:r>
          </a:p>
        </p:txBody>
      </p:sp>
      <p:sp>
        <p:nvSpPr>
          <p:cNvPr id="156676" name="Rectangle 4"/>
          <p:cNvSpPr>
            <a:spLocks noGrp="1" noChangeArrowheads="1"/>
          </p:cNvSpPr>
          <p:nvPr>
            <p:ph type="subTitle" idx="1"/>
          </p:nvPr>
        </p:nvSpPr>
        <p:spPr>
          <a:xfrm>
            <a:off x="1371600" y="3051175"/>
            <a:ext cx="6400800" cy="1752600"/>
          </a:xfrm>
        </p:spPr>
        <p:txBody>
          <a:bodyPr/>
          <a:lstStyle>
            <a:lvl1pPr marL="0" indent="0" algn="ctr">
              <a:buFontTx/>
              <a:buNone/>
              <a:defRPr/>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B854BA1-8DC6-4EC1-8401-DC18F4F965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1DDE961-1304-41AC-9C55-38E5EE7BB40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2F83F23A-B463-4A58-B0E7-239DFB65851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609600"/>
          </a:xfrm>
        </p:spPr>
        <p:txBody>
          <a:bodyPr/>
          <a:lstStyle/>
          <a:p>
            <a:r>
              <a:rPr lang="en-US"/>
              <a:t>Click to edit Master title style</a:t>
            </a:r>
          </a:p>
        </p:txBody>
      </p:sp>
      <p:sp>
        <p:nvSpPr>
          <p:cNvPr id="3" name="Table Placeholder 2"/>
          <p:cNvSpPr>
            <a:spLocks noGrp="1"/>
          </p:cNvSpPr>
          <p:nvPr>
            <p:ph type="tbl" idx="1"/>
          </p:nvPr>
        </p:nvSpPr>
        <p:spPr>
          <a:xfrm>
            <a:off x="228600" y="838200"/>
            <a:ext cx="8763000" cy="57912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E5B72164-A03B-4751-ADBB-6982B8ED1F3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CFED8D62-27B6-4916-849F-E16445CBFC0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ACF0599-1F25-43D8-AA1C-3766C73B3DB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E14B2E2-044E-4B4A-8A37-F08C303D7D1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50FEE636-F060-423B-AFE1-FFD980D6781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9AC049C6-F126-4451-ADBE-0E0986D5EB5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28DB627-87A7-4B17-B468-272F426698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C557531-BC10-438B-90D3-4339EEA9E5C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F79BC9A-91E9-4FB6-8A35-F9DDD030E75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B555241-7BAA-4A68-8203-96292909853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330D326-F5FE-4A24-AEF3-9CB34F926D5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444EE1A-31B2-40E3-BCC0-49CB1262601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B498E46-0AB6-41DC-BE7E-319D4A8B7AB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94091D38-FAEB-4231-AADA-E18B2B5DA7A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A05AE75-CAE7-44B6-9FE9-64E01E8AC95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359A3EA-9F0D-4A1D-8780-401ADDABBA60}"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80B4B2DC-5472-4189-9B70-03CD123519F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39268352-6775-4312-AD1E-1E8392628B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9408BF1-A5CE-4A15-A16C-D85CF389BAA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573243A4-7974-48CF-8151-9298080A55AB}"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7CACC6-86FC-49AF-B700-D49AF5AEEB2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8C5132D-0AB9-4AE4-BFAA-63052C1F9AD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29714B8-46B6-4BF5-BE0E-D501386BA13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F853294-A468-4D63-96C3-17C37013A12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CDE87DF-8607-42E7-A50B-2D9E6EFD115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3E9FA74-A39F-4584-B348-781ABE8C9F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53E9DBE0-58CA-46AF-A7E5-FB2E1DF61EC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82258BA-6134-44EA-A70C-6D6E0048961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C189686-6EC5-41FE-9586-DEC882B4F1E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8E75DBC-E1E6-4C03-92BA-D30203A5CD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527EDBB-C355-4114-A217-24ABBA92B58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ambackground"/>
          <p:cNvPicPr>
            <a:picLocks noChangeAspect="1" noChangeArrowheads="1"/>
          </p:cNvPicPr>
          <p:nvPr userDrawn="1"/>
        </p:nvPicPr>
        <p:blipFill>
          <a:blip r:embed="rId15">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900" b="0">
                <a:latin typeface="Arial" panose="020B0604020202020204" pitchFamily="34" charset="0"/>
                <a:cs typeface="Arial" panose="020B0604020202020204" pitchFamily="34" charset="0"/>
              </a:defRPr>
            </a:lvl1pPr>
          </a:lstStyle>
          <a:p>
            <a:pPr>
              <a:defRPr/>
            </a:pPr>
            <a:fld id="{16239529-C180-4214-9727-BB2F8AE3B161}"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1031" name="WordArt 9"/>
          <p:cNvSpPr>
            <a:spLocks noChangeArrowheads="1" noChangeShapeType="1" noTextEdit="1"/>
          </p:cNvSpPr>
          <p:nvPr userDrawn="1"/>
        </p:nvSpPr>
        <p:spPr bwMode="auto">
          <a:xfrm>
            <a:off x="2286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p:spPr>
        <p:txBody>
          <a:bodyPr wrap="none">
            <a:spAutoFit/>
          </a:bodyPr>
          <a:lstStyle/>
          <a:p>
            <a:pPr>
              <a:defRPr/>
            </a:pPr>
            <a:fld id="{452CD11E-4FA5-4B1E-A2F3-6F575B05C556}"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0"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 id="2147483656" r:id="rId13"/>
  </p:sldLayoutIdLst>
  <p:txStyles>
    <p:titleStyle>
      <a:lvl1pPr algn="ctr" rtl="0" eaLnBrk="0" fontAlgn="base" hangingPunct="0">
        <a:lnSpc>
          <a:spcPct val="90000"/>
        </a:lnSpc>
        <a:spcBef>
          <a:spcPct val="0"/>
        </a:spcBef>
        <a:spcAft>
          <a:spcPct val="0"/>
        </a:spcAft>
        <a:defRPr sz="2800" kern="12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6pPr>
      <a:lvl7pPr marL="9144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7pPr>
      <a:lvl8pPr marL="13716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8pPr>
      <a:lvl9pPr marL="18288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7" descr="hambackground"/>
          <p:cNvPicPr>
            <a:picLocks noChangeAspect="1" noChangeArrowheads="1"/>
          </p:cNvPicPr>
          <p:nvPr userDrawn="1"/>
        </p:nvPicPr>
        <p:blipFill>
          <a:blip r:embed="rId13">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15363"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900" b="0">
                <a:latin typeface="+mn-lt"/>
                <a:cs typeface="+mn-cs"/>
              </a:defRPr>
            </a:lvl1pPr>
          </a:lstStyle>
          <a:p>
            <a:pPr>
              <a:defRPr/>
            </a:pPr>
            <a:fld id="{5A25EFCF-58AF-422A-8B38-49EC38526A55}"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15367" name="WordArt 9"/>
          <p:cNvSpPr>
            <a:spLocks noChangeArrowheads="1" noChangeShapeType="1" noTextEdit="1"/>
          </p:cNvSpPr>
          <p:nvPr userDrawn="1"/>
        </p:nvSpPr>
        <p:spPr bwMode="auto">
          <a:xfrm>
            <a:off x="2286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p:spPr>
        <p:txBody>
          <a:bodyPr wrap="none">
            <a:spAutoFit/>
          </a:bodyPr>
          <a:lstStyle/>
          <a:p>
            <a:pPr>
              <a:defRPr/>
            </a:pPr>
            <a:fld id="{3E7A9C02-D232-4BBD-AB99-0DE63664365A}"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Lst>
  <p:txStyles>
    <p:titleStyle>
      <a:lvl1pPr algn="ctr" rtl="0" eaLnBrk="0" fontAlgn="base" hangingPunct="0">
        <a:lnSpc>
          <a:spcPct val="90000"/>
        </a:lnSpc>
        <a:spcBef>
          <a:spcPct val="0"/>
        </a:spcBef>
        <a:spcAft>
          <a:spcPct val="0"/>
        </a:spcAft>
        <a:defRPr sz="28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charset="0"/>
          <a:cs typeface="Arial" charset="0"/>
        </a:defRPr>
      </a:lvl2pPr>
      <a:lvl3pPr algn="ctr" rtl="0" eaLnBrk="0" fontAlgn="base" hangingPunct="0">
        <a:lnSpc>
          <a:spcPct val="90000"/>
        </a:lnSpc>
        <a:spcBef>
          <a:spcPct val="0"/>
        </a:spcBef>
        <a:spcAft>
          <a:spcPct val="0"/>
        </a:spcAft>
        <a:defRPr sz="2800">
          <a:solidFill>
            <a:schemeClr val="tx2"/>
          </a:solidFill>
          <a:latin typeface="Arial" charset="0"/>
          <a:cs typeface="Arial" charset="0"/>
        </a:defRPr>
      </a:lvl3pPr>
      <a:lvl4pPr algn="ctr" rtl="0" eaLnBrk="0" fontAlgn="base" hangingPunct="0">
        <a:lnSpc>
          <a:spcPct val="90000"/>
        </a:lnSpc>
        <a:spcBef>
          <a:spcPct val="0"/>
        </a:spcBef>
        <a:spcAft>
          <a:spcPct val="0"/>
        </a:spcAft>
        <a:defRPr sz="2800">
          <a:solidFill>
            <a:schemeClr val="tx2"/>
          </a:solidFill>
          <a:latin typeface="Arial" charset="0"/>
          <a:cs typeface="Arial" charset="0"/>
        </a:defRPr>
      </a:lvl4pPr>
      <a:lvl5pPr algn="ctr" rtl="0" eaLnBrk="0" fontAlgn="base" hangingPunct="0">
        <a:lnSpc>
          <a:spcPct val="90000"/>
        </a:lnSpc>
        <a:spcBef>
          <a:spcPct val="0"/>
        </a:spcBef>
        <a:spcAft>
          <a:spcPct val="0"/>
        </a:spcAft>
        <a:defRPr sz="2800">
          <a:solidFill>
            <a:schemeClr val="tx2"/>
          </a:solidFill>
          <a:latin typeface="Arial" charset="0"/>
          <a:cs typeface="Arial" charset="0"/>
        </a:defRPr>
      </a:lvl5pPr>
      <a:lvl6pPr marL="457200" algn="ctr" rtl="0" fontAlgn="base">
        <a:lnSpc>
          <a:spcPct val="90000"/>
        </a:lnSpc>
        <a:spcBef>
          <a:spcPct val="0"/>
        </a:spcBef>
        <a:spcAft>
          <a:spcPct val="0"/>
        </a:spcAft>
        <a:defRPr sz="2800">
          <a:solidFill>
            <a:schemeClr val="tx2"/>
          </a:solidFill>
          <a:latin typeface="Arial" charset="0"/>
          <a:cs typeface="Arial" charset="0"/>
        </a:defRPr>
      </a:lvl6pPr>
      <a:lvl7pPr marL="914400" algn="ctr" rtl="0" fontAlgn="base">
        <a:lnSpc>
          <a:spcPct val="90000"/>
        </a:lnSpc>
        <a:spcBef>
          <a:spcPct val="0"/>
        </a:spcBef>
        <a:spcAft>
          <a:spcPct val="0"/>
        </a:spcAft>
        <a:defRPr sz="2800">
          <a:solidFill>
            <a:schemeClr val="tx2"/>
          </a:solidFill>
          <a:latin typeface="Arial" charset="0"/>
          <a:cs typeface="Arial" charset="0"/>
        </a:defRPr>
      </a:lvl7pPr>
      <a:lvl8pPr marL="1371600" algn="ctr" rtl="0" fontAlgn="base">
        <a:lnSpc>
          <a:spcPct val="90000"/>
        </a:lnSpc>
        <a:spcBef>
          <a:spcPct val="0"/>
        </a:spcBef>
        <a:spcAft>
          <a:spcPct val="0"/>
        </a:spcAft>
        <a:defRPr sz="2800">
          <a:solidFill>
            <a:schemeClr val="tx2"/>
          </a:solidFill>
          <a:latin typeface="Arial" charset="0"/>
          <a:cs typeface="Arial" charset="0"/>
        </a:defRPr>
      </a:lvl8pPr>
      <a:lvl9pPr marL="1828800" algn="ctr" rtl="0" fontAlgn="base">
        <a:lnSpc>
          <a:spcPct val="90000"/>
        </a:lnSpc>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7" descr="hambackground"/>
          <p:cNvPicPr>
            <a:picLocks noChangeAspect="1" noChangeArrowheads="1"/>
          </p:cNvPicPr>
          <p:nvPr userDrawn="1"/>
        </p:nvPicPr>
        <p:blipFill>
          <a:blip r:embed="rId13">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27651"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2"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900" b="0">
                <a:latin typeface="+mn-lt"/>
                <a:cs typeface="+mn-cs"/>
              </a:defRPr>
            </a:lvl1pPr>
          </a:lstStyle>
          <a:p>
            <a:pPr>
              <a:defRPr/>
            </a:pPr>
            <a:fld id="{B2B02413-0239-455C-82FA-6BE13B52B550}"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27655" name="WordArt 9"/>
          <p:cNvSpPr>
            <a:spLocks noChangeArrowheads="1" noChangeShapeType="1" noTextEdit="1"/>
          </p:cNvSpPr>
          <p:nvPr userDrawn="1"/>
        </p:nvSpPr>
        <p:spPr bwMode="auto">
          <a:xfrm>
            <a:off x="2286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p:spPr>
        <p:txBody>
          <a:bodyPr wrap="none">
            <a:spAutoFit/>
          </a:bodyPr>
          <a:lstStyle/>
          <a:p>
            <a:pPr>
              <a:defRPr/>
            </a:pPr>
            <a:fld id="{F835DB24-B587-4033-8B5E-642D5848E2FC}"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Lst>
  <p:txStyles>
    <p:titleStyle>
      <a:lvl1pPr algn="ctr" rtl="0" eaLnBrk="0" fontAlgn="base" hangingPunct="0">
        <a:lnSpc>
          <a:spcPct val="90000"/>
        </a:lnSpc>
        <a:spcBef>
          <a:spcPct val="0"/>
        </a:spcBef>
        <a:spcAft>
          <a:spcPct val="0"/>
        </a:spcAft>
        <a:defRPr sz="28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charset="0"/>
          <a:cs typeface="Arial" charset="0"/>
        </a:defRPr>
      </a:lvl2pPr>
      <a:lvl3pPr algn="ctr" rtl="0" eaLnBrk="0" fontAlgn="base" hangingPunct="0">
        <a:lnSpc>
          <a:spcPct val="90000"/>
        </a:lnSpc>
        <a:spcBef>
          <a:spcPct val="0"/>
        </a:spcBef>
        <a:spcAft>
          <a:spcPct val="0"/>
        </a:spcAft>
        <a:defRPr sz="2800">
          <a:solidFill>
            <a:schemeClr val="tx2"/>
          </a:solidFill>
          <a:latin typeface="Arial" charset="0"/>
          <a:cs typeface="Arial" charset="0"/>
        </a:defRPr>
      </a:lvl3pPr>
      <a:lvl4pPr algn="ctr" rtl="0" eaLnBrk="0" fontAlgn="base" hangingPunct="0">
        <a:lnSpc>
          <a:spcPct val="90000"/>
        </a:lnSpc>
        <a:spcBef>
          <a:spcPct val="0"/>
        </a:spcBef>
        <a:spcAft>
          <a:spcPct val="0"/>
        </a:spcAft>
        <a:defRPr sz="2800">
          <a:solidFill>
            <a:schemeClr val="tx2"/>
          </a:solidFill>
          <a:latin typeface="Arial" charset="0"/>
          <a:cs typeface="Arial" charset="0"/>
        </a:defRPr>
      </a:lvl4pPr>
      <a:lvl5pPr algn="ctr" rtl="0" eaLnBrk="0" fontAlgn="base" hangingPunct="0">
        <a:lnSpc>
          <a:spcPct val="90000"/>
        </a:lnSpc>
        <a:spcBef>
          <a:spcPct val="0"/>
        </a:spcBef>
        <a:spcAft>
          <a:spcPct val="0"/>
        </a:spcAft>
        <a:defRPr sz="2800">
          <a:solidFill>
            <a:schemeClr val="tx2"/>
          </a:solidFill>
          <a:latin typeface="Arial" charset="0"/>
          <a:cs typeface="Arial" charset="0"/>
        </a:defRPr>
      </a:lvl5pPr>
      <a:lvl6pPr marL="457200" algn="ctr" rtl="0" fontAlgn="base">
        <a:lnSpc>
          <a:spcPct val="90000"/>
        </a:lnSpc>
        <a:spcBef>
          <a:spcPct val="0"/>
        </a:spcBef>
        <a:spcAft>
          <a:spcPct val="0"/>
        </a:spcAft>
        <a:defRPr sz="2800">
          <a:solidFill>
            <a:schemeClr val="tx2"/>
          </a:solidFill>
          <a:latin typeface="Arial" charset="0"/>
          <a:cs typeface="Arial" charset="0"/>
        </a:defRPr>
      </a:lvl6pPr>
      <a:lvl7pPr marL="914400" algn="ctr" rtl="0" fontAlgn="base">
        <a:lnSpc>
          <a:spcPct val="90000"/>
        </a:lnSpc>
        <a:spcBef>
          <a:spcPct val="0"/>
        </a:spcBef>
        <a:spcAft>
          <a:spcPct val="0"/>
        </a:spcAft>
        <a:defRPr sz="2800">
          <a:solidFill>
            <a:schemeClr val="tx2"/>
          </a:solidFill>
          <a:latin typeface="Arial" charset="0"/>
          <a:cs typeface="Arial" charset="0"/>
        </a:defRPr>
      </a:lvl7pPr>
      <a:lvl8pPr marL="1371600" algn="ctr" rtl="0" fontAlgn="base">
        <a:lnSpc>
          <a:spcPct val="90000"/>
        </a:lnSpc>
        <a:spcBef>
          <a:spcPct val="0"/>
        </a:spcBef>
        <a:spcAft>
          <a:spcPct val="0"/>
        </a:spcAft>
        <a:defRPr sz="2800">
          <a:solidFill>
            <a:schemeClr val="tx2"/>
          </a:solidFill>
          <a:latin typeface="Arial" charset="0"/>
          <a:cs typeface="Arial" charset="0"/>
        </a:defRPr>
      </a:lvl8pPr>
      <a:lvl9pPr marL="1828800" algn="ctr" rtl="0" fontAlgn="base">
        <a:lnSpc>
          <a:spcPct val="90000"/>
        </a:lnSpc>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6ha.com/" TargetMode="External"/><Relationship Id="rId2" Type="http://schemas.openxmlformats.org/officeDocument/2006/relationships/hyperlink" Target="mailto:newsroom@dailybreeze.com" TargetMode="External"/><Relationship Id="rId1" Type="http://schemas.openxmlformats.org/officeDocument/2006/relationships/slideLayout" Target="../slideLayouts/slideLayout2.xml"/><Relationship Id="rId4" Type="http://schemas.openxmlformats.org/officeDocument/2006/relationships/hyperlink" Target="mailto:w6haclass@w6ha.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arrl.org/field-da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ctrTitle" idx="4294967295"/>
          </p:nvPr>
        </p:nvSpPr>
        <p:spPr>
          <a:xfrm>
            <a:off x="685800" y="103188"/>
            <a:ext cx="7772400" cy="1774825"/>
          </a:xfrm>
        </p:spPr>
        <p:txBody>
          <a:bodyPr/>
          <a:lstStyle/>
          <a:p>
            <a:pPr eaLnBrk="1" hangingPunct="1"/>
            <a:r>
              <a:rPr lang="en-US" altLang="en-US" smtClean="0"/>
              <a:t>W6HA Field Day 2020</a:t>
            </a:r>
            <a:br>
              <a:rPr lang="en-US" altLang="en-US" smtClean="0"/>
            </a:br>
            <a:r>
              <a:rPr lang="en-US" altLang="en-US" smtClean="0"/>
              <a:t>Plans for a Novel Field Day – From Home</a:t>
            </a:r>
            <a:endParaRPr lang="en-US" altLang="en-US" sz="1400" smtClean="0"/>
          </a:p>
        </p:txBody>
      </p:sp>
      <p:sp>
        <p:nvSpPr>
          <p:cNvPr id="40962" name="Rectangle 3"/>
          <p:cNvSpPr>
            <a:spLocks noGrp="1" noChangeArrowheads="1"/>
          </p:cNvSpPr>
          <p:nvPr>
            <p:ph type="subTitle" idx="4294967295"/>
          </p:nvPr>
        </p:nvSpPr>
        <p:spPr>
          <a:xfrm>
            <a:off x="1219200" y="1878013"/>
            <a:ext cx="6400800" cy="1752600"/>
          </a:xfrm>
        </p:spPr>
        <p:txBody>
          <a:bodyPr/>
          <a:lstStyle/>
          <a:p>
            <a:pPr marL="0" indent="0" algn="ctr" eaLnBrk="1" hangingPunct="1">
              <a:buFontTx/>
              <a:buNone/>
            </a:pPr>
            <a:r>
              <a:rPr lang="en-US" altLang="en-US" smtClean="0"/>
              <a:t>Mike Vahey</a:t>
            </a:r>
          </a:p>
          <a:p>
            <a:pPr marL="0" indent="0" algn="ctr" eaLnBrk="1" hangingPunct="1">
              <a:buFontTx/>
              <a:buNone/>
            </a:pPr>
            <a:r>
              <a:rPr lang="en-US" altLang="en-US" smtClean="0"/>
              <a:t>N6MDV</a:t>
            </a:r>
          </a:p>
          <a:p>
            <a:pPr marL="0" indent="0" algn="ctr" eaLnBrk="1" hangingPunct="1">
              <a:buFontTx/>
              <a:buNone/>
            </a:pPr>
            <a:r>
              <a:rPr lang="en-US" altLang="en-US" smtClean="0"/>
              <a:t>June 12, 2020</a:t>
            </a:r>
          </a:p>
        </p:txBody>
      </p:sp>
      <p:sp>
        <p:nvSpPr>
          <p:cNvPr id="40963" name="Text Box 5"/>
          <p:cNvSpPr txBox="1">
            <a:spLocks noChangeArrowheads="1"/>
          </p:cNvSpPr>
          <p:nvPr/>
        </p:nvSpPr>
        <p:spPr bwMode="auto">
          <a:xfrm>
            <a:off x="7451725" y="6281738"/>
            <a:ext cx="1120775" cy="274637"/>
          </a:xfrm>
          <a:prstGeom prst="rect">
            <a:avLst/>
          </a:prstGeom>
          <a:noFill/>
          <a:ln w="9525">
            <a:noFill/>
            <a:miter lim="800000"/>
            <a:headEnd/>
            <a:tailEnd/>
          </a:ln>
        </p:spPr>
        <p:txBody>
          <a:bodyPr wrap="none">
            <a:spAutoFit/>
          </a:bodyPr>
          <a:lstStyle/>
          <a:p>
            <a:r>
              <a:rPr lang="en-US" altLang="en-US" sz="1200"/>
              <a:t>April 18, 2017</a:t>
            </a:r>
          </a:p>
        </p:txBody>
      </p:sp>
      <p:sp>
        <p:nvSpPr>
          <p:cNvPr id="40964" name="Rectangle 8"/>
          <p:cNvSpPr>
            <a:spLocks noChangeArrowheads="1"/>
          </p:cNvSpPr>
          <p:nvPr/>
        </p:nvSpPr>
        <p:spPr bwMode="auto">
          <a:xfrm>
            <a:off x="0" y="4114800"/>
            <a:ext cx="9220200" cy="2743200"/>
          </a:xfrm>
          <a:prstGeom prst="rect">
            <a:avLst/>
          </a:prstGeom>
          <a:solidFill>
            <a:srgbClr val="CCFF99"/>
          </a:solidFill>
          <a:ln w="9525">
            <a:solidFill>
              <a:schemeClr val="tx1"/>
            </a:solidFill>
            <a:miter lim="800000"/>
            <a:headEnd/>
            <a:tailEnd/>
          </a:ln>
        </p:spPr>
        <p:txBody>
          <a:bodyPr wrap="none" anchor="ctr"/>
          <a:lstStyle/>
          <a:p>
            <a:endParaRPr lang="en-US" altLang="en-US"/>
          </a:p>
        </p:txBody>
      </p:sp>
      <p:pic>
        <p:nvPicPr>
          <p:cNvPr id="40965" name="Picture 4" descr="FD2013"/>
          <p:cNvPicPr>
            <a:picLocks noChangeAspect="1" noChangeArrowheads="1"/>
          </p:cNvPicPr>
          <p:nvPr/>
        </p:nvPicPr>
        <p:blipFill>
          <a:blip r:embed="rId2"/>
          <a:srcRect/>
          <a:stretch>
            <a:fillRect/>
          </a:stretch>
        </p:blipFill>
        <p:spPr bwMode="auto">
          <a:xfrm>
            <a:off x="457200" y="4267200"/>
            <a:ext cx="3276600" cy="2457450"/>
          </a:xfrm>
          <a:prstGeom prst="rect">
            <a:avLst/>
          </a:prstGeom>
          <a:noFill/>
          <a:ln w="38100">
            <a:solidFill>
              <a:schemeClr val="tx1"/>
            </a:solidFill>
            <a:miter lim="800000"/>
            <a:headEnd/>
            <a:tailEnd/>
          </a:ln>
        </p:spPr>
      </p:pic>
      <p:pic>
        <p:nvPicPr>
          <p:cNvPr id="40966" name="Picture 8" descr="FD2013-4"/>
          <p:cNvPicPr>
            <a:picLocks noChangeAspect="1" noChangeArrowheads="1"/>
          </p:cNvPicPr>
          <p:nvPr/>
        </p:nvPicPr>
        <p:blipFill>
          <a:blip r:embed="rId3"/>
          <a:srcRect/>
          <a:stretch>
            <a:fillRect/>
          </a:stretch>
        </p:blipFill>
        <p:spPr bwMode="auto">
          <a:xfrm>
            <a:off x="3733800" y="4267200"/>
            <a:ext cx="1843088" cy="2457450"/>
          </a:xfrm>
          <a:prstGeom prst="rect">
            <a:avLst/>
          </a:prstGeom>
          <a:noFill/>
          <a:ln w="38100">
            <a:solidFill>
              <a:schemeClr val="tx1"/>
            </a:solidFill>
            <a:miter lim="800000"/>
            <a:headEnd/>
            <a:tailEnd/>
          </a:ln>
        </p:spPr>
      </p:pic>
      <p:pic>
        <p:nvPicPr>
          <p:cNvPr id="40967" name="Picture 7" descr="snowleopard-2"/>
          <p:cNvPicPr>
            <a:picLocks noChangeAspect="1" noChangeArrowheads="1"/>
          </p:cNvPicPr>
          <p:nvPr/>
        </p:nvPicPr>
        <p:blipFill>
          <a:blip r:embed="rId4"/>
          <a:srcRect/>
          <a:stretch>
            <a:fillRect/>
          </a:stretch>
        </p:blipFill>
        <p:spPr bwMode="auto">
          <a:xfrm>
            <a:off x="5562600" y="4267200"/>
            <a:ext cx="3276600" cy="2457450"/>
          </a:xfrm>
          <a:prstGeom prst="rect">
            <a:avLst/>
          </a:prstGeom>
          <a:noFill/>
          <a:ln w="38100">
            <a:solidFill>
              <a:schemeClr val="tx1"/>
            </a:solidFill>
            <a:miter lim="800000"/>
            <a:headEnd/>
            <a:tailEnd/>
          </a:ln>
        </p:spPr>
      </p:pic>
      <p:pic>
        <p:nvPicPr>
          <p:cNvPr id="40968" name="Picture 8"/>
          <p:cNvPicPr>
            <a:picLocks noChangeAspect="1"/>
          </p:cNvPicPr>
          <p:nvPr/>
        </p:nvPicPr>
        <p:blipFill>
          <a:blip r:embed="rId5"/>
          <a:srcRect/>
          <a:stretch>
            <a:fillRect/>
          </a:stretch>
        </p:blipFill>
        <p:spPr bwMode="auto">
          <a:xfrm>
            <a:off x="6477000" y="2136775"/>
            <a:ext cx="2590800" cy="1941513"/>
          </a:xfrm>
          <a:prstGeom prst="rect">
            <a:avLst/>
          </a:prstGeom>
          <a:noFill/>
          <a:ln w="9525">
            <a:noFill/>
            <a:miter lim="800000"/>
            <a:headEnd/>
            <a:tailEnd/>
          </a:ln>
        </p:spPr>
      </p:pic>
      <p:cxnSp>
        <p:nvCxnSpPr>
          <p:cNvPr id="3" name="Straight Connector 2">
            <a:extLst>
              <a:ext uri="{FF2B5EF4-FFF2-40B4-BE49-F238E27FC236}"/>
            </a:extLst>
          </p:cNvPr>
          <p:cNvCxnSpPr/>
          <p:nvPr/>
        </p:nvCxnSpPr>
        <p:spPr>
          <a:xfrm>
            <a:off x="990600" y="4191000"/>
            <a:ext cx="2286000" cy="228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extLst>
          </p:cNvPr>
          <p:cNvCxnSpPr/>
          <p:nvPr/>
        </p:nvCxnSpPr>
        <p:spPr>
          <a:xfrm flipV="1">
            <a:off x="1066800" y="4572000"/>
            <a:ext cx="2133600" cy="1905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971" name="TextBox 5"/>
          <p:cNvSpPr txBox="1">
            <a:spLocks noChangeArrowheads="1"/>
          </p:cNvSpPr>
          <p:nvPr/>
        </p:nvSpPr>
        <p:spPr bwMode="auto">
          <a:xfrm flipH="1">
            <a:off x="6007100" y="6281738"/>
            <a:ext cx="1292225" cy="369887"/>
          </a:xfrm>
          <a:prstGeom prst="rect">
            <a:avLst/>
          </a:prstGeom>
          <a:solidFill>
            <a:srgbClr val="FFAE0D"/>
          </a:solidFill>
          <a:ln w="9525">
            <a:noFill/>
            <a:miter lim="800000"/>
            <a:headEnd/>
            <a:tailEnd/>
          </a:ln>
        </p:spPr>
        <p:txBody>
          <a:bodyPr>
            <a:spAutoFit/>
          </a:bodyPr>
          <a:lstStyle/>
          <a:p>
            <a:r>
              <a:rPr lang="en-US" sz="1800">
                <a:solidFill>
                  <a:srgbClr val="FF0000"/>
                </a:solidFill>
              </a:rPr>
              <a:t>At home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Field Day Operation</a:t>
            </a:r>
          </a:p>
        </p:txBody>
      </p:sp>
      <p:sp>
        <p:nvSpPr>
          <p:cNvPr id="50178" name="Content Placeholder 2"/>
          <p:cNvSpPr>
            <a:spLocks noGrp="1"/>
          </p:cNvSpPr>
          <p:nvPr>
            <p:ph idx="1"/>
          </p:nvPr>
        </p:nvSpPr>
        <p:spPr/>
        <p:txBody>
          <a:bodyPr/>
          <a:lstStyle/>
          <a:p>
            <a:r>
              <a:rPr lang="en-US" smtClean="0"/>
              <a:t>Pace yourself</a:t>
            </a:r>
          </a:p>
          <a:p>
            <a:pPr lvl="1"/>
            <a:r>
              <a:rPr lang="en-US" smtClean="0"/>
              <a:t>Eat and drink plenty of fluids</a:t>
            </a:r>
          </a:p>
          <a:p>
            <a:pPr lvl="1"/>
            <a:r>
              <a:rPr lang="en-US" smtClean="0"/>
              <a:t>Take occasional break, but do try calling CQ or contacting other stations frequently</a:t>
            </a:r>
          </a:p>
          <a:p>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noChangeArrowheads="1"/>
          </p:cNvSpPr>
          <p:nvPr>
            <p:ph type="title"/>
          </p:nvPr>
        </p:nvSpPr>
        <p:spPr/>
        <p:txBody>
          <a:bodyPr/>
          <a:lstStyle/>
          <a:p>
            <a:r>
              <a:rPr lang="en-US" altLang="en-US" smtClean="0"/>
              <a:t>W6HA Field Day 2020 Possibilities</a:t>
            </a:r>
          </a:p>
        </p:txBody>
      </p:sp>
      <p:sp>
        <p:nvSpPr>
          <p:cNvPr id="51202" name="Content Placeholder 2"/>
          <p:cNvSpPr>
            <a:spLocks noGrp="1" noChangeArrowheads="1"/>
          </p:cNvSpPr>
          <p:nvPr>
            <p:ph idx="1"/>
          </p:nvPr>
        </p:nvSpPr>
        <p:spPr/>
        <p:txBody>
          <a:bodyPr/>
          <a:lstStyle/>
          <a:p>
            <a:r>
              <a:rPr lang="en-US" altLang="en-US" smtClean="0"/>
              <a:t>61 club members plus more affiliates</a:t>
            </a:r>
          </a:p>
          <a:p>
            <a:pPr lvl="1"/>
            <a:r>
              <a:rPr lang="en-US" altLang="en-US" smtClean="0"/>
              <a:t>Presume at least half participate – 30 entries for the club</a:t>
            </a:r>
          </a:p>
          <a:p>
            <a:r>
              <a:rPr lang="en-US" altLang="en-US" smtClean="0"/>
              <a:t>Members operate</a:t>
            </a:r>
          </a:p>
          <a:p>
            <a:pPr lvl="1"/>
            <a:r>
              <a:rPr lang="en-US" altLang="en-US" smtClean="0"/>
              <a:t>Home stations as is as a class 1D</a:t>
            </a:r>
          </a:p>
          <a:p>
            <a:pPr lvl="1"/>
            <a:r>
              <a:rPr lang="en-US" altLang="en-US" smtClean="0"/>
              <a:t>Or on emergency power (batteries or generator) as class 1E</a:t>
            </a:r>
          </a:p>
          <a:p>
            <a:pPr lvl="1"/>
            <a:r>
              <a:rPr lang="en-US" altLang="en-US" smtClean="0"/>
              <a:t>Or use their handhelds as a class1B – battery </a:t>
            </a:r>
          </a:p>
          <a:p>
            <a:pPr lvl="1"/>
            <a:r>
              <a:rPr lang="en-US" altLang="en-US" smtClean="0"/>
              <a:t>Or set up antennas, shelter and stations in back yard as a 1B</a:t>
            </a:r>
          </a:p>
          <a:p>
            <a:r>
              <a:rPr lang="en-US" altLang="en-US" smtClean="0"/>
              <a:t>Bonus point options – 500 to 700 points readily available</a:t>
            </a:r>
          </a:p>
          <a:p>
            <a:pPr lvl="1"/>
            <a:r>
              <a:rPr lang="en-US" altLang="en-US" smtClean="0"/>
              <a:t>Emergency power (Batteries, generators) – 100 points</a:t>
            </a:r>
          </a:p>
          <a:p>
            <a:pPr lvl="1"/>
            <a:r>
              <a:rPr lang="en-US" altLang="en-US" smtClean="0"/>
              <a:t>Publicity with note to EZ reader or Daily Breeze – 100 points</a:t>
            </a:r>
          </a:p>
          <a:p>
            <a:pPr lvl="1"/>
            <a:r>
              <a:rPr lang="en-US" altLang="en-US" smtClean="0"/>
              <a:t>Social media (facebook, twitter about activation) – 100 points</a:t>
            </a:r>
          </a:p>
          <a:p>
            <a:pPr lvl="1"/>
            <a:r>
              <a:rPr lang="en-US" altLang="en-US" smtClean="0"/>
              <a:t>NTS message and formal NTS messages – 100 points</a:t>
            </a:r>
          </a:p>
          <a:p>
            <a:pPr lvl="1"/>
            <a:r>
              <a:rPr lang="en-US" altLang="en-US" smtClean="0"/>
              <a:t>Message to ARRL Section manager – 100 points</a:t>
            </a:r>
          </a:p>
          <a:p>
            <a:pPr lvl="1"/>
            <a:r>
              <a:rPr lang="en-US" altLang="en-US" smtClean="0"/>
              <a:t>Alternate power (if have Solar panel) – 100 points</a:t>
            </a:r>
          </a:p>
          <a:p>
            <a:pPr lvl="1"/>
            <a:r>
              <a:rPr lang="en-US" altLang="en-US" smtClean="0"/>
              <a:t>W1AW message (HF equipped stations) – 100 points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p:txBody>
          <a:bodyPr/>
          <a:lstStyle/>
          <a:p>
            <a:r>
              <a:rPr lang="en-US" altLang="en-US" smtClean="0"/>
              <a:t>W6HA Field Day 2020</a:t>
            </a:r>
          </a:p>
        </p:txBody>
      </p:sp>
      <p:sp>
        <p:nvSpPr>
          <p:cNvPr id="52226" name="Rectangle 4"/>
          <p:cNvSpPr>
            <a:spLocks noGrp="1" noChangeArrowheads="1"/>
          </p:cNvSpPr>
          <p:nvPr>
            <p:ph type="body" sz="half" idx="4294967295"/>
          </p:nvPr>
        </p:nvSpPr>
        <p:spPr>
          <a:xfrm>
            <a:off x="228600" y="838200"/>
            <a:ext cx="4305300" cy="5791200"/>
          </a:xfrm>
          <a:ln>
            <a:solidFill>
              <a:schemeClr val="tx1"/>
            </a:solidFill>
          </a:ln>
        </p:spPr>
        <p:txBody>
          <a:bodyPr/>
          <a:lstStyle/>
          <a:p>
            <a:pPr marL="381000" indent="-381000"/>
            <a:r>
              <a:rPr lang="en-US" altLang="en-US" sz="2000" smtClean="0"/>
              <a:t>Goals:</a:t>
            </a:r>
          </a:p>
          <a:p>
            <a:pPr marL="461963" lvl="1" indent="-342900"/>
            <a:r>
              <a:rPr lang="en-US" altLang="en-US" sz="1800" smtClean="0"/>
              <a:t>To have fun and be safe</a:t>
            </a:r>
          </a:p>
          <a:p>
            <a:pPr marL="461963" lvl="1" indent="-342900"/>
            <a:r>
              <a:rPr lang="en-US" altLang="en-US" sz="1800" smtClean="0"/>
              <a:t>To practice emergency radio communications in trying times</a:t>
            </a:r>
          </a:p>
          <a:p>
            <a:pPr marL="461963" lvl="1" indent="-342900"/>
            <a:r>
              <a:rPr lang="en-US" altLang="en-US" sz="1800" smtClean="0"/>
              <a:t>To make many radio contacts</a:t>
            </a:r>
          </a:p>
          <a:p>
            <a:pPr marL="461963" lvl="1" indent="-342900"/>
            <a:r>
              <a:rPr lang="en-US" altLang="en-US" sz="1800" smtClean="0"/>
              <a:t>To test new equipment, antennas, and methods </a:t>
            </a:r>
          </a:p>
          <a:p>
            <a:pPr marL="461963" lvl="1" indent="-342900"/>
            <a:r>
              <a:rPr lang="en-US" altLang="en-US" sz="1800" smtClean="0"/>
              <a:t>To participate as a club but physically distributed</a:t>
            </a:r>
          </a:p>
        </p:txBody>
      </p:sp>
      <p:sp>
        <p:nvSpPr>
          <p:cNvPr id="52227" name="Rectangle 5"/>
          <p:cNvSpPr>
            <a:spLocks noGrp="1" noChangeArrowheads="1"/>
          </p:cNvSpPr>
          <p:nvPr>
            <p:ph type="body" sz="half" idx="4294967295"/>
          </p:nvPr>
        </p:nvSpPr>
        <p:spPr>
          <a:xfrm>
            <a:off x="4686300" y="838200"/>
            <a:ext cx="4305300" cy="5791200"/>
          </a:xfrm>
          <a:ln>
            <a:solidFill>
              <a:schemeClr val="tx1"/>
            </a:solidFill>
          </a:ln>
        </p:spPr>
        <p:txBody>
          <a:bodyPr/>
          <a:lstStyle/>
          <a:p>
            <a:r>
              <a:rPr lang="en-US" altLang="en-US" sz="2000" smtClean="0"/>
              <a:t>Approach:</a:t>
            </a:r>
          </a:p>
          <a:p>
            <a:pPr marL="461963" lvl="1"/>
            <a:r>
              <a:rPr lang="en-US" altLang="en-US" sz="1800" smtClean="0"/>
              <a:t>Preparation zoom sessions leading up to field day</a:t>
            </a:r>
          </a:p>
          <a:p>
            <a:pPr marL="461963" lvl="1"/>
            <a:r>
              <a:rPr lang="en-US" altLang="en-US" sz="1800" smtClean="0"/>
              <a:t>Each club member operates from home using their own call sign</a:t>
            </a:r>
          </a:p>
          <a:p>
            <a:pPr marL="461963" lvl="1"/>
            <a:r>
              <a:rPr lang="en-US" altLang="en-US" sz="1800" smtClean="0"/>
              <a:t>As a club we help participation</a:t>
            </a:r>
          </a:p>
          <a:p>
            <a:pPr marL="741363" lvl="2" indent="-285750"/>
            <a:r>
              <a:rPr lang="en-US" altLang="en-US" sz="1600" smtClean="0"/>
              <a:t>Guidelines for HT and HF uses</a:t>
            </a:r>
          </a:p>
          <a:p>
            <a:pPr marL="741363" lvl="2" indent="-285750"/>
            <a:r>
              <a:rPr lang="en-US" altLang="en-US" sz="1600" smtClean="0"/>
              <a:t>Including earning the bonus points</a:t>
            </a:r>
          </a:p>
          <a:p>
            <a:r>
              <a:rPr lang="en-US" altLang="en-US" sz="2000" smtClean="0"/>
              <a:t>Rules changes</a:t>
            </a:r>
          </a:p>
          <a:p>
            <a:pPr marL="461963" lvl="1"/>
            <a:r>
              <a:rPr lang="en-US" altLang="en-US" sz="1400" smtClean="0"/>
              <a:t>Class D stations (home stations) can contact all other stations</a:t>
            </a:r>
          </a:p>
          <a:p>
            <a:pPr marL="461963" lvl="1"/>
            <a:r>
              <a:rPr lang="en-US" altLang="en-US" sz="1400" smtClean="0"/>
              <a:t>ARRL will report individual scores AND aggregate club scores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Publicity Points</a:t>
            </a:r>
          </a:p>
        </p:txBody>
      </p:sp>
      <p:sp>
        <p:nvSpPr>
          <p:cNvPr id="53250" name="Content Placeholder 2"/>
          <p:cNvSpPr>
            <a:spLocks noGrp="1"/>
          </p:cNvSpPr>
          <p:nvPr>
            <p:ph idx="1"/>
          </p:nvPr>
        </p:nvSpPr>
        <p:spPr/>
        <p:txBody>
          <a:bodyPr/>
          <a:lstStyle/>
          <a:p>
            <a:r>
              <a:rPr lang="en-US" sz="1400" smtClean="0"/>
              <a:t>All news releases should contain the organization’s name and address, along with the name and daytime phone number of the individual to be contacted in case more information is needed.</a:t>
            </a:r>
          </a:p>
          <a:p>
            <a:r>
              <a:rPr lang="en-US" sz="1400" smtClean="0"/>
              <a:t>Consider sending an electronic press release via email. Paste the text into the message field rather than sending an attachment that may not be compatible with the programs in use at the Daily Breeze.</a:t>
            </a:r>
          </a:p>
          <a:p>
            <a:r>
              <a:rPr lang="en-US" sz="1400" smtClean="0"/>
              <a:t>Be concise. News releases, as a rule, should not be longer than 1½ pages, double-spaced.</a:t>
            </a:r>
          </a:p>
          <a:p>
            <a:r>
              <a:rPr lang="en-US" sz="1400" smtClean="0"/>
              <a:t>Be aware of submission deadlines. Most publications like material at least two weeks before the event. It can never get there too early.</a:t>
            </a:r>
          </a:p>
          <a:p>
            <a:endParaRPr lang="en-US" sz="1400" smtClean="0"/>
          </a:p>
          <a:p>
            <a:r>
              <a:rPr lang="en-US" sz="1800" smtClean="0"/>
              <a:t>Suggest send email to daily breeze </a:t>
            </a:r>
            <a:r>
              <a:rPr lang="en-US" sz="1800" smtClean="0">
                <a:hlinkClick r:id="rId2"/>
              </a:rPr>
              <a:t>newsroom@dailybreeze.com</a:t>
            </a:r>
            <a:endParaRPr lang="en-US" sz="1800" smtClean="0"/>
          </a:p>
          <a:p>
            <a:r>
              <a:rPr lang="en-US" sz="1800" smtClean="0"/>
              <a:t>Subject Line: HAM Radio Field Day Overcomes Covid-19</a:t>
            </a:r>
          </a:p>
          <a:p>
            <a:r>
              <a:rPr lang="en-US" sz="1800" smtClean="0"/>
              <a:t>Body of message:</a:t>
            </a:r>
          </a:p>
          <a:p>
            <a:pPr lvl="1"/>
            <a:r>
              <a:rPr lang="en-US" sz="1400" smtClean="0"/>
              <a:t>From Hughes Amateur Radio Club</a:t>
            </a:r>
          </a:p>
          <a:p>
            <a:pPr lvl="1"/>
            <a:r>
              <a:rPr lang="en-US" sz="1400" smtClean="0"/>
              <a:t>Address: Your address</a:t>
            </a:r>
          </a:p>
          <a:p>
            <a:pPr lvl="1"/>
            <a:r>
              <a:rPr lang="en-US" sz="1400" smtClean="0"/>
              <a:t>Content:</a:t>
            </a:r>
          </a:p>
          <a:p>
            <a:pPr lvl="2"/>
            <a:r>
              <a:rPr lang="en-US" sz="1200" smtClean="0"/>
              <a:t>The annual American Radio Relay League Field Day, held the 4</a:t>
            </a:r>
            <a:r>
              <a:rPr lang="en-US" sz="1200" baseline="30000" smtClean="0"/>
              <a:t>th</a:t>
            </a:r>
            <a:r>
              <a:rPr lang="en-US" sz="1200" smtClean="0"/>
              <a:t> full weekend in June each year, continues to show the resiliency of Ham Radio Operators to provide communications even in adverse conditions.  This year on June 27 and 28 club members are all operating their radios safely from home rather than gathering in Wilderness Park.  They will be sending emergency communication messages and making contacts with radio operators across North America.  More information about emergency communication and the club can be found at </a:t>
            </a:r>
            <a:r>
              <a:rPr lang="en-US" sz="1200" smtClean="0">
                <a:hlinkClick r:id="rId3"/>
              </a:rPr>
              <a:t>http://w6ha.com</a:t>
            </a:r>
            <a:r>
              <a:rPr lang="en-US" sz="1200" smtClean="0"/>
              <a:t>.  Those interested in earning a FCC Amateur Radio license can send email to </a:t>
            </a:r>
            <a:r>
              <a:rPr lang="en-US" sz="1200" smtClean="0">
                <a:hlinkClick r:id="rId4"/>
              </a:rPr>
              <a:t>w6haclass@w6ha.com</a:t>
            </a:r>
            <a:r>
              <a:rPr lang="en-US" sz="1200" smtClean="0"/>
              <a:t>.</a:t>
            </a:r>
          </a:p>
          <a:p>
            <a:pPr lvl="1"/>
            <a:r>
              <a:rPr lang="en-US" sz="1400" smtClean="0"/>
              <a:t>For more information contact: your name and contact info.</a:t>
            </a:r>
          </a:p>
          <a:p>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t>Social Media Points</a:t>
            </a:r>
          </a:p>
        </p:txBody>
      </p:sp>
      <p:sp>
        <p:nvSpPr>
          <p:cNvPr id="54274" name="Content Placeholder 2"/>
          <p:cNvSpPr>
            <a:spLocks noGrp="1"/>
          </p:cNvSpPr>
          <p:nvPr>
            <p:ph idx="1"/>
          </p:nvPr>
        </p:nvSpPr>
        <p:spPr/>
        <p:txBody>
          <a:bodyPr/>
          <a:lstStyle/>
          <a:p>
            <a:r>
              <a:rPr lang="en-US" smtClean="0"/>
              <a:t>If you have a facebook or twitter account, post or tweet something with your call sign and how you will be participating in field day.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Alternate Energy Points</a:t>
            </a:r>
          </a:p>
        </p:txBody>
      </p:sp>
      <p:sp>
        <p:nvSpPr>
          <p:cNvPr id="55298" name="Content Placeholder 2"/>
          <p:cNvSpPr>
            <a:spLocks noGrp="1"/>
          </p:cNvSpPr>
          <p:nvPr>
            <p:ph idx="1"/>
          </p:nvPr>
        </p:nvSpPr>
        <p:spPr/>
        <p:txBody>
          <a:bodyPr/>
          <a:lstStyle/>
          <a:p>
            <a:r>
              <a:rPr lang="en-US" smtClean="0"/>
              <a:t>If you have a solar panel or wind generator you can charge the batteries you will be using on field day and make at least 5 QSOs.  </a:t>
            </a:r>
          </a:p>
          <a:p>
            <a:r>
              <a:rPr lang="en-US" smtClean="0"/>
              <a:t>Note you will need to be a class E or B station to earn these points.  Home stations operating from power mains are not eligible.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2400" smtClean="0"/>
              <a:t>NTS Messages (Needs refinement see zoom session)</a:t>
            </a:r>
          </a:p>
        </p:txBody>
      </p:sp>
      <p:sp>
        <p:nvSpPr>
          <p:cNvPr id="58371" name="Rectangle 3"/>
          <p:cNvSpPr>
            <a:spLocks noGrp="1" noChangeArrowheads="1"/>
          </p:cNvSpPr>
          <p:nvPr>
            <p:ph type="body" idx="1"/>
          </p:nvPr>
        </p:nvSpPr>
        <p:spPr>
          <a:xfrm>
            <a:off x="0" y="838200"/>
            <a:ext cx="4953000" cy="5791200"/>
          </a:xfrm>
        </p:spPr>
        <p:txBody>
          <a:bodyPr/>
          <a:lstStyle/>
          <a:p>
            <a:r>
              <a:rPr lang="en-US" smtClean="0"/>
              <a:t>10 points per message</a:t>
            </a:r>
          </a:p>
          <a:p>
            <a:r>
              <a:rPr lang="en-US" smtClean="0"/>
              <a:t>Use standard radiogram form</a:t>
            </a:r>
          </a:p>
          <a:p>
            <a:r>
              <a:rPr lang="en-US" smtClean="0"/>
              <a:t>Each person sends 5 messages</a:t>
            </a:r>
          </a:p>
          <a:p>
            <a:pPr lvl="1"/>
            <a:r>
              <a:rPr lang="en-US" smtClean="0"/>
              <a:t>And receives 5 messages</a:t>
            </a:r>
          </a:p>
          <a:p>
            <a:r>
              <a:rPr lang="en-US" smtClean="0"/>
              <a:t>Address the message with an </a:t>
            </a:r>
            <a:br>
              <a:rPr lang="en-US" smtClean="0"/>
            </a:br>
            <a:r>
              <a:rPr lang="en-US" smtClean="0"/>
              <a:t>email address, to make it easy</a:t>
            </a:r>
            <a:br>
              <a:rPr lang="en-US" smtClean="0"/>
            </a:br>
            <a:r>
              <a:rPr lang="en-US" smtClean="0"/>
              <a:t>to pass along the message to</a:t>
            </a:r>
            <a:br>
              <a:rPr lang="en-US" smtClean="0"/>
            </a:br>
            <a:r>
              <a:rPr lang="en-US" smtClean="0"/>
              <a:t>the recipient.</a:t>
            </a:r>
          </a:p>
          <a:p>
            <a:r>
              <a:rPr lang="en-US" smtClean="0"/>
              <a:t>Transmit by phone</a:t>
            </a:r>
          </a:p>
          <a:p>
            <a:pPr lvl="1"/>
            <a:r>
              <a:rPr lang="en-US" smtClean="0"/>
              <a:t>Handheld or whatever</a:t>
            </a:r>
          </a:p>
          <a:p>
            <a:pPr lvl="1"/>
            <a:r>
              <a:rPr lang="en-US" smtClean="0"/>
              <a:t>We’ll suggest a frequency</a:t>
            </a:r>
          </a:p>
          <a:p>
            <a:pPr lvl="1"/>
            <a:r>
              <a:rPr lang="en-US" smtClean="0"/>
              <a:t>And a preferred set of times</a:t>
            </a:r>
          </a:p>
          <a:p>
            <a:r>
              <a:rPr lang="en-US" smtClean="0"/>
              <a:t>Details in our zoom messaging session</a:t>
            </a:r>
          </a:p>
          <a:p>
            <a:pPr>
              <a:buFontTx/>
              <a:buNone/>
            </a:pPr>
            <a:endParaRPr lang="en-US" smtClean="0"/>
          </a:p>
        </p:txBody>
      </p:sp>
      <p:pic>
        <p:nvPicPr>
          <p:cNvPr id="58372" name="Picture 4" descr="RADIOGRAM-2011"/>
          <p:cNvPicPr>
            <a:picLocks noChangeAspect="1" noChangeArrowheads="1"/>
          </p:cNvPicPr>
          <p:nvPr/>
        </p:nvPicPr>
        <p:blipFill>
          <a:blip r:embed="rId2"/>
          <a:srcRect/>
          <a:stretch>
            <a:fillRect/>
          </a:stretch>
        </p:blipFill>
        <p:spPr bwMode="auto">
          <a:xfrm>
            <a:off x="4800600" y="990600"/>
            <a:ext cx="4343400" cy="2895600"/>
          </a:xfrm>
          <a:prstGeom prst="rect">
            <a:avLst/>
          </a:prstGeom>
          <a:noFill/>
        </p:spPr>
      </p:pic>
      <p:sp>
        <p:nvSpPr>
          <p:cNvPr id="58373" name="Text Box 5"/>
          <p:cNvSpPr txBox="1">
            <a:spLocks noChangeArrowheads="1"/>
          </p:cNvSpPr>
          <p:nvPr/>
        </p:nvSpPr>
        <p:spPr bwMode="auto">
          <a:xfrm>
            <a:off x="4800600" y="4572000"/>
            <a:ext cx="4343400" cy="2225675"/>
          </a:xfrm>
          <a:prstGeom prst="rect">
            <a:avLst/>
          </a:prstGeom>
          <a:noFill/>
          <a:ln w="9525">
            <a:noFill/>
            <a:miter lim="800000"/>
            <a:headEnd/>
            <a:tailEnd/>
          </a:ln>
          <a:effectLst/>
        </p:spPr>
        <p:txBody>
          <a:bodyPr>
            <a:spAutoFit/>
          </a:bodyPr>
          <a:lstStyle/>
          <a:p>
            <a:pPr>
              <a:lnSpc>
                <a:spcPct val="95000"/>
              </a:lnSpc>
            </a:pPr>
            <a:r>
              <a:rPr lang="en-US"/>
              <a:t>Guidance keep it simple, fill in just what is mandatory:</a:t>
            </a:r>
          </a:p>
          <a:p>
            <a:pPr>
              <a:lnSpc>
                <a:spcPct val="95000"/>
              </a:lnSpc>
            </a:pPr>
            <a:r>
              <a:rPr lang="en-US" sz="1200" b="0"/>
              <a:t>Number, i.e., 1, 2, 3, 4, and 5 for the 5 messages</a:t>
            </a:r>
          </a:p>
          <a:p>
            <a:pPr>
              <a:lnSpc>
                <a:spcPct val="95000"/>
              </a:lnSpc>
            </a:pPr>
            <a:r>
              <a:rPr lang="en-US" sz="1200" b="0"/>
              <a:t>Precedence: R for routine</a:t>
            </a:r>
          </a:p>
          <a:p>
            <a:pPr>
              <a:lnSpc>
                <a:spcPct val="95000"/>
              </a:lnSpc>
            </a:pPr>
            <a:r>
              <a:rPr lang="en-US" sz="1200" b="0"/>
              <a:t>Station of origin: your call sign</a:t>
            </a:r>
          </a:p>
          <a:p>
            <a:pPr>
              <a:lnSpc>
                <a:spcPct val="95000"/>
              </a:lnSpc>
            </a:pPr>
            <a:r>
              <a:rPr lang="en-US" sz="1200" b="0"/>
              <a:t>Check: number of words example: 4</a:t>
            </a:r>
          </a:p>
          <a:p>
            <a:pPr>
              <a:lnSpc>
                <a:spcPct val="95000"/>
              </a:lnSpc>
            </a:pPr>
            <a:r>
              <a:rPr lang="en-US" sz="1200" b="0"/>
              <a:t>Place of origin: your city, state</a:t>
            </a:r>
          </a:p>
          <a:p>
            <a:pPr>
              <a:lnSpc>
                <a:spcPct val="95000"/>
              </a:lnSpc>
            </a:pPr>
            <a:r>
              <a:rPr lang="en-US" sz="1200" b="0"/>
              <a:t>Date: JUN 27</a:t>
            </a:r>
          </a:p>
          <a:p>
            <a:pPr>
              <a:lnSpc>
                <a:spcPct val="95000"/>
              </a:lnSpc>
            </a:pPr>
            <a:r>
              <a:rPr lang="en-US" sz="1200" b="0"/>
              <a:t>To: name</a:t>
            </a:r>
          </a:p>
          <a:p>
            <a:pPr>
              <a:lnSpc>
                <a:spcPct val="95000"/>
              </a:lnSpc>
            </a:pPr>
            <a:r>
              <a:rPr lang="en-US" sz="1200" b="0"/>
              <a:t>Email: email address</a:t>
            </a:r>
          </a:p>
          <a:p>
            <a:pPr>
              <a:lnSpc>
                <a:spcPct val="95000"/>
              </a:lnSpc>
            </a:pPr>
            <a:r>
              <a:rPr lang="en-US" sz="1200" b="0"/>
              <a:t>Body: Hello from Field Day</a:t>
            </a:r>
          </a:p>
          <a:p>
            <a:pPr>
              <a:lnSpc>
                <a:spcPct val="95000"/>
              </a:lnSpc>
            </a:pPr>
            <a:r>
              <a:rPr lang="en-US" sz="1200" b="0"/>
              <a:t>Signed: Your name and callsign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t>Other Musings</a:t>
            </a:r>
          </a:p>
        </p:txBody>
      </p:sp>
      <p:sp>
        <p:nvSpPr>
          <p:cNvPr id="56322" name="Content Placeholder 2"/>
          <p:cNvSpPr>
            <a:spLocks noGrp="1"/>
          </p:cNvSpPr>
          <p:nvPr>
            <p:ph idx="1"/>
          </p:nvPr>
        </p:nvSpPr>
        <p:spPr/>
        <p:txBody>
          <a:bodyPr/>
          <a:lstStyle/>
          <a:p>
            <a:r>
              <a:rPr lang="en-US" smtClean="0"/>
              <a:t>I wonder if one could invite city officials or served agencies to visit us via our zoom session.  </a:t>
            </a:r>
          </a:p>
          <a:p>
            <a:pPr lvl="1"/>
            <a:r>
              <a:rPr lang="en-US" smtClean="0"/>
              <a:t>I.e., give them a tour of the various stations.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What is Field Day</a:t>
            </a:r>
          </a:p>
        </p:txBody>
      </p:sp>
      <p:sp>
        <p:nvSpPr>
          <p:cNvPr id="41986" name="Content Placeholder 2"/>
          <p:cNvSpPr>
            <a:spLocks noGrp="1"/>
          </p:cNvSpPr>
          <p:nvPr>
            <p:ph idx="1"/>
          </p:nvPr>
        </p:nvSpPr>
        <p:spPr/>
        <p:txBody>
          <a:bodyPr/>
          <a:lstStyle/>
          <a:p>
            <a:r>
              <a:rPr lang="en-US" smtClean="0"/>
              <a:t>Every June, more than 40,000 hams across North America</a:t>
            </a:r>
          </a:p>
          <a:p>
            <a:pPr lvl="1"/>
            <a:r>
              <a:rPr lang="en-US" smtClean="0"/>
              <a:t>Set up temporary transmitting stations</a:t>
            </a:r>
          </a:p>
          <a:p>
            <a:pPr lvl="1"/>
            <a:r>
              <a:rPr lang="en-US" smtClean="0"/>
              <a:t>Demonstrate ham radio's science, skill and service to our communities and our nation</a:t>
            </a:r>
          </a:p>
          <a:p>
            <a:pPr lvl="1"/>
            <a:r>
              <a:rPr lang="en-US" smtClean="0"/>
              <a:t>It combines public service, emergency preparedness, community outreach, and technical skills all in a single event</a:t>
            </a:r>
          </a:p>
          <a:p>
            <a:r>
              <a:rPr lang="en-US" smtClean="0"/>
              <a:t>When: </a:t>
            </a:r>
          </a:p>
          <a:p>
            <a:pPr lvl="1"/>
            <a:r>
              <a:rPr lang="en-US" smtClean="0"/>
              <a:t>11 AM Pacific on Saturday June 27 for 24 hours</a:t>
            </a:r>
          </a:p>
          <a:p>
            <a:r>
              <a:rPr lang="en-US" smtClean="0"/>
              <a:t>What: </a:t>
            </a:r>
          </a:p>
          <a:p>
            <a:pPr lvl="1"/>
            <a:r>
              <a:rPr lang="en-US" smtClean="0"/>
              <a:t>Ham radio operators call “CQ Field Day” with their callsign</a:t>
            </a:r>
          </a:p>
          <a:p>
            <a:pPr lvl="1"/>
            <a:r>
              <a:rPr lang="en-US" smtClean="0"/>
              <a:t>Other operators will call back with their call sign</a:t>
            </a:r>
          </a:p>
          <a:p>
            <a:pPr lvl="1"/>
            <a:r>
              <a:rPr lang="en-US" smtClean="0"/>
              <a:t>The two operators exchange information and log the contact</a:t>
            </a:r>
          </a:p>
          <a:p>
            <a:pPr lvl="1"/>
            <a:r>
              <a:rPr lang="en-US" smtClean="0"/>
              <a:t>The exchange is simple</a:t>
            </a:r>
          </a:p>
          <a:p>
            <a:pPr lvl="2"/>
            <a:r>
              <a:rPr lang="en-US" smtClean="0"/>
              <a:t>Class of station and ARRL Section (LAX)</a:t>
            </a:r>
          </a:p>
          <a:p>
            <a:pPr lvl="2"/>
            <a:r>
              <a:rPr lang="en-US" smtClean="0"/>
              <a:t>So you might say 1 Bravo LAX or 1 Echo LAX or 1 Delta LAX</a:t>
            </a:r>
          </a:p>
        </p:txBody>
      </p:sp>
      <p:sp>
        <p:nvSpPr>
          <p:cNvPr id="41987" name="TextBox 3"/>
          <p:cNvSpPr txBox="1">
            <a:spLocks noChangeArrowheads="1"/>
          </p:cNvSpPr>
          <p:nvPr/>
        </p:nvSpPr>
        <p:spPr bwMode="auto">
          <a:xfrm>
            <a:off x="1524000" y="6324600"/>
            <a:ext cx="5857875" cy="461963"/>
          </a:xfrm>
          <a:prstGeom prst="rect">
            <a:avLst/>
          </a:prstGeom>
          <a:noFill/>
          <a:ln w="9525">
            <a:noFill/>
            <a:miter lim="800000"/>
            <a:headEnd/>
            <a:tailEnd/>
          </a:ln>
        </p:spPr>
        <p:txBody>
          <a:bodyPr wrap="none">
            <a:spAutoFit/>
          </a:bodyPr>
          <a:lstStyle/>
          <a:p>
            <a:r>
              <a:rPr lang="en-US" sz="1200"/>
              <a:t>See </a:t>
            </a:r>
            <a:r>
              <a:rPr lang="en-US" sz="1200">
                <a:hlinkClick r:id="rId2"/>
              </a:rPr>
              <a:t>http://www.arrl.org/field-day</a:t>
            </a:r>
            <a:r>
              <a:rPr lang="en-US" sz="1200"/>
              <a:t> for rules and </a:t>
            </a:r>
          </a:p>
          <a:p>
            <a:r>
              <a:rPr lang="en-US" sz="1200"/>
              <a:t>Also see https://www.youtube.com/watch?v=A2LRCvabjuA&amp;feature=youtu.be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Field Day Station Classes</a:t>
            </a:r>
          </a:p>
        </p:txBody>
      </p:sp>
      <p:sp>
        <p:nvSpPr>
          <p:cNvPr id="43010" name="Content Placeholder 2"/>
          <p:cNvSpPr>
            <a:spLocks noGrp="1"/>
          </p:cNvSpPr>
          <p:nvPr>
            <p:ph idx="1"/>
          </p:nvPr>
        </p:nvSpPr>
        <p:spPr/>
        <p:txBody>
          <a:bodyPr/>
          <a:lstStyle/>
          <a:p>
            <a:r>
              <a:rPr lang="en-US" smtClean="0"/>
              <a:t>A number which is the number of simultaneous transmitters followed by a letter designator</a:t>
            </a:r>
          </a:p>
          <a:p>
            <a:pPr lvl="1"/>
            <a:r>
              <a:rPr lang="en-US" smtClean="0"/>
              <a:t>This year expect mostly 1 or 2</a:t>
            </a:r>
          </a:p>
          <a:p>
            <a:r>
              <a:rPr lang="en-US" smtClean="0"/>
              <a:t>Letter designators</a:t>
            </a:r>
          </a:p>
          <a:p>
            <a:pPr lvl="1"/>
            <a:r>
              <a:rPr lang="en-US" smtClean="0"/>
              <a:t>A – portable with 3 or more people such as a club</a:t>
            </a:r>
          </a:p>
          <a:p>
            <a:pPr lvl="2"/>
            <a:r>
              <a:rPr lang="en-US" smtClean="0"/>
              <a:t>Normally the club is a 3A</a:t>
            </a:r>
          </a:p>
          <a:p>
            <a:pPr lvl="1"/>
            <a:r>
              <a:rPr lang="en-US" smtClean="0"/>
              <a:t>B – portable with1 or 2 people such as an individual and friend</a:t>
            </a:r>
          </a:p>
          <a:p>
            <a:pPr lvl="1"/>
            <a:r>
              <a:rPr lang="en-US" smtClean="0"/>
              <a:t>C – mobile able to operate while moving, car, boat, bike, plane</a:t>
            </a:r>
          </a:p>
          <a:p>
            <a:pPr lvl="1"/>
            <a:r>
              <a:rPr lang="en-US" smtClean="0"/>
              <a:t>D – Home station plugged into power mains</a:t>
            </a:r>
          </a:p>
          <a:p>
            <a:pPr lvl="1"/>
            <a:r>
              <a:rPr lang="en-US" smtClean="0"/>
              <a:t>E – Home station on emergency power – batteries/generator</a:t>
            </a:r>
          </a:p>
          <a:p>
            <a:pPr lvl="1"/>
            <a:r>
              <a:rPr lang="en-US" smtClean="0"/>
              <a:t>F – Emergency Operations Center</a:t>
            </a:r>
          </a:p>
          <a:p>
            <a:r>
              <a:rPr lang="en-US" smtClean="0"/>
              <a:t>Exchange includes ARRL section location</a:t>
            </a:r>
          </a:p>
          <a:p>
            <a:pPr lvl="1"/>
            <a:r>
              <a:rPr lang="en-US" smtClean="0"/>
              <a:t>Often a state, e.g., UT for Utah</a:t>
            </a:r>
          </a:p>
          <a:p>
            <a:pPr lvl="1"/>
            <a:r>
              <a:rPr lang="en-US" smtClean="0"/>
              <a:t>Here we are LAX for Los Angeles</a:t>
            </a:r>
          </a:p>
          <a:p>
            <a:pPr lvl="1"/>
            <a:r>
              <a:rPr lang="en-US" smtClean="0"/>
              <a:t>Other parts of California are: </a:t>
            </a:r>
            <a:r>
              <a:rPr lang="en-US" sz="1400" smtClean="0"/>
              <a:t>SF, SJV, SV, SDG, ORG, EB, SB, SCV</a:t>
            </a:r>
            <a:endParaRPr lang="en-US" smtClean="0"/>
          </a:p>
          <a:p>
            <a:pPr lvl="2"/>
            <a:r>
              <a:rPr lang="en-US" smtClean="0"/>
              <a:t>California has 9 ARRL sections </a:t>
            </a:r>
            <a:r>
              <a:rPr lang="en-US" sz="1200" smtClean="0"/>
              <a:t>(See http://www.arrl.org/contest-sections-list)</a:t>
            </a:r>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Why Should We do Field Day?</a:t>
            </a:r>
          </a:p>
        </p:txBody>
      </p:sp>
      <p:sp>
        <p:nvSpPr>
          <p:cNvPr id="44034" name="Content Placeholder 2"/>
          <p:cNvSpPr>
            <a:spLocks noGrp="1"/>
          </p:cNvSpPr>
          <p:nvPr>
            <p:ph idx="1"/>
          </p:nvPr>
        </p:nvSpPr>
        <p:spPr/>
        <p:txBody>
          <a:bodyPr/>
          <a:lstStyle/>
          <a:p>
            <a:r>
              <a:rPr lang="en-US" smtClean="0"/>
              <a:t>As always, it is a good opportunity to dust off the radio, charge batteries and use the radio</a:t>
            </a:r>
          </a:p>
          <a:p>
            <a:pPr lvl="1"/>
            <a:r>
              <a:rPr lang="en-US" smtClean="0"/>
              <a:t>There will be many, many radio operators wanting to make quick, simple contacts – no pressures, just friendly exchanges</a:t>
            </a:r>
          </a:p>
          <a:p>
            <a:r>
              <a:rPr lang="en-US" smtClean="0"/>
              <a:t>Learning experience</a:t>
            </a:r>
          </a:p>
          <a:p>
            <a:pPr lvl="1"/>
            <a:r>
              <a:rPr lang="en-US" smtClean="0"/>
              <a:t>Let’s us see how far our radio and antenna can reach</a:t>
            </a:r>
          </a:p>
          <a:p>
            <a:pPr lvl="1"/>
            <a:r>
              <a:rPr lang="en-US" smtClean="0"/>
              <a:t>How long our batteries last</a:t>
            </a:r>
          </a:p>
          <a:p>
            <a:pPr lvl="1"/>
            <a:r>
              <a:rPr lang="en-US" smtClean="0"/>
              <a:t>Possibly try something new to be more prepared for the big one!</a:t>
            </a:r>
          </a:p>
          <a:p>
            <a:endParaRPr lang="en-US" smtClean="0"/>
          </a:p>
          <a:p>
            <a:r>
              <a:rPr lang="en-US" smtClean="0"/>
              <a:t>Not let “safer at home” keep us from doing something fun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What the Club Wants to Do</a:t>
            </a:r>
          </a:p>
        </p:txBody>
      </p:sp>
      <p:sp>
        <p:nvSpPr>
          <p:cNvPr id="45058" name="Content Placeholder 2"/>
          <p:cNvSpPr>
            <a:spLocks noGrp="1"/>
          </p:cNvSpPr>
          <p:nvPr>
            <p:ph idx="1"/>
          </p:nvPr>
        </p:nvSpPr>
        <p:spPr>
          <a:xfrm>
            <a:off x="190500" y="762000"/>
            <a:ext cx="8763000" cy="6096000"/>
          </a:xfrm>
        </p:spPr>
        <p:txBody>
          <a:bodyPr/>
          <a:lstStyle/>
          <a:p>
            <a:r>
              <a:rPr lang="en-US" smtClean="0"/>
              <a:t>Help members prepare</a:t>
            </a:r>
          </a:p>
          <a:p>
            <a:pPr lvl="1"/>
            <a:r>
              <a:rPr lang="en-US" smtClean="0"/>
              <a:t>Zoom sessions on:</a:t>
            </a:r>
          </a:p>
          <a:p>
            <a:pPr lvl="2"/>
            <a:r>
              <a:rPr lang="en-US" smtClean="0"/>
              <a:t>Logging – N6VZF</a:t>
            </a:r>
          </a:p>
          <a:p>
            <a:pPr lvl="2"/>
            <a:r>
              <a:rPr lang="en-US" smtClean="0"/>
              <a:t>Messaging – KK6WYW, KI6GUY, K6PNJ</a:t>
            </a:r>
          </a:p>
          <a:p>
            <a:pPr lvl="2"/>
            <a:r>
              <a:rPr lang="en-US" smtClean="0"/>
              <a:t>FT8 or other digital?</a:t>
            </a:r>
          </a:p>
          <a:p>
            <a:pPr lvl="2"/>
            <a:r>
              <a:rPr lang="en-US" smtClean="0"/>
              <a:t>Other topics ??</a:t>
            </a:r>
          </a:p>
          <a:p>
            <a:r>
              <a:rPr lang="en-US" smtClean="0"/>
              <a:t>During field day</a:t>
            </a:r>
          </a:p>
          <a:p>
            <a:pPr lvl="1"/>
            <a:r>
              <a:rPr lang="en-US" smtClean="0"/>
              <a:t>Ensure that VHF and UHF frequencies are monitored for club members to make contacts</a:t>
            </a:r>
          </a:p>
          <a:p>
            <a:pPr lvl="1"/>
            <a:r>
              <a:rPr lang="en-US" smtClean="0"/>
              <a:t>Provide path for sending the 11 NTS messages easily</a:t>
            </a:r>
          </a:p>
          <a:p>
            <a:pPr lvl="2"/>
            <a:r>
              <a:rPr lang="en-US" smtClean="0"/>
              <a:t>We’ll suggest what the message may be</a:t>
            </a:r>
          </a:p>
          <a:p>
            <a:pPr lvl="2"/>
            <a:r>
              <a:rPr lang="en-US" smtClean="0"/>
              <a:t>And have operators ready to accept and pass along the messages</a:t>
            </a:r>
          </a:p>
          <a:p>
            <a:pPr lvl="1"/>
            <a:r>
              <a:rPr lang="en-US" smtClean="0"/>
              <a:t>All day Zoom session to fill in the camaraderie missing by not being in the park</a:t>
            </a:r>
          </a:p>
          <a:p>
            <a:pPr lvl="2"/>
            <a:r>
              <a:rPr lang="en-US" smtClean="0"/>
              <a:t>And helping/demonstrating ham radio operations</a:t>
            </a:r>
          </a:p>
          <a:p>
            <a:r>
              <a:rPr lang="en-US" smtClean="0"/>
              <a:t>After field day</a:t>
            </a:r>
          </a:p>
          <a:p>
            <a:pPr lvl="1"/>
            <a:r>
              <a:rPr lang="en-US" smtClean="0"/>
              <a:t>Help as needed for members to report their scores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Field Day Scoring</a:t>
            </a:r>
            <a:br>
              <a:rPr lang="en-US" smtClean="0"/>
            </a:br>
            <a:r>
              <a:rPr lang="en-US" sz="2000" smtClean="0"/>
              <a:t>Individual scores will be aggregated by ARRL for the club</a:t>
            </a:r>
            <a:endParaRPr lang="en-US" smtClean="0"/>
          </a:p>
        </p:txBody>
      </p:sp>
      <p:sp>
        <p:nvSpPr>
          <p:cNvPr id="46082" name="Content Placeholder 2"/>
          <p:cNvSpPr>
            <a:spLocks noGrp="1"/>
          </p:cNvSpPr>
          <p:nvPr>
            <p:ph idx="1"/>
          </p:nvPr>
        </p:nvSpPr>
        <p:spPr/>
        <p:txBody>
          <a:bodyPr/>
          <a:lstStyle/>
          <a:p>
            <a:r>
              <a:rPr lang="en-US" altLang="en-US" sz="2000" smtClean="0"/>
              <a:t>Beyond the bonus points listed below, points are earned for each contact (QSO)</a:t>
            </a:r>
          </a:p>
          <a:p>
            <a:pPr lvl="1"/>
            <a:r>
              <a:rPr lang="en-US" altLang="en-US" sz="1800" smtClean="0"/>
              <a:t>Phone 1 point, CW or digital 2 points</a:t>
            </a:r>
          </a:p>
          <a:p>
            <a:pPr lvl="1"/>
            <a:r>
              <a:rPr lang="en-US" altLang="en-US" sz="1800" smtClean="0"/>
              <a:t>Power multiplier:</a:t>
            </a:r>
          </a:p>
          <a:p>
            <a:pPr lvl="2"/>
            <a:r>
              <a:rPr lang="en-US" altLang="en-US" sz="1600" smtClean="0"/>
              <a:t>X 2 if less than 150 Watts</a:t>
            </a:r>
          </a:p>
          <a:p>
            <a:pPr lvl="2"/>
            <a:r>
              <a:rPr lang="en-US" altLang="en-US" sz="1600" smtClean="0"/>
              <a:t>X 2 if less than 5 Watts and batteries charged from power main</a:t>
            </a:r>
          </a:p>
          <a:p>
            <a:pPr lvl="2"/>
            <a:r>
              <a:rPr lang="en-US" altLang="en-US" sz="1600" smtClean="0"/>
              <a:t>X 5 if less than 5 Watts and batteries charged from solar, wind, etc.</a:t>
            </a:r>
          </a:p>
          <a:p>
            <a:pPr lvl="2"/>
            <a:r>
              <a:rPr lang="en-US" altLang="en-US" sz="1600" smtClean="0"/>
              <a:t>So hand held HT solar charged would be 1 X 5 = 5 points per QSO</a:t>
            </a:r>
          </a:p>
          <a:p>
            <a:pPr lvl="1"/>
            <a:r>
              <a:rPr lang="en-US" altLang="en-US" sz="1800" smtClean="0"/>
              <a:t>Each contact on a different band or mode counts as a separate QSO</a:t>
            </a:r>
          </a:p>
          <a:p>
            <a:pPr lvl="2"/>
            <a:r>
              <a:rPr lang="en-US" altLang="en-US" sz="1600" smtClean="0"/>
              <a:t>E.g., contacting K6PNJ on 2 meters and 440 counts as 2 QSOs</a:t>
            </a:r>
          </a:p>
          <a:p>
            <a:pPr lvl="2"/>
            <a:r>
              <a:rPr lang="en-US" altLang="en-US" sz="1600" smtClean="0"/>
              <a:t>Contacting AB6UI on 20 meters on FT8, CW, and phone is 3 QSOs</a:t>
            </a:r>
          </a:p>
          <a:p>
            <a:r>
              <a:rPr lang="en-US" altLang="en-US" sz="2000" smtClean="0"/>
              <a:t>Bonus point really boost scores</a:t>
            </a:r>
            <a:r>
              <a:rPr lang="en-US" altLang="en-US" sz="1400" smtClean="0"/>
              <a:t> – 500 to 700 points readily available</a:t>
            </a:r>
            <a:endParaRPr lang="en-US" altLang="en-US" sz="2000" smtClean="0"/>
          </a:p>
          <a:p>
            <a:pPr lvl="1"/>
            <a:r>
              <a:rPr lang="en-US" altLang="en-US" sz="1600" smtClean="0"/>
              <a:t>Emergency power (Batteries, generators) – 100 points</a:t>
            </a:r>
          </a:p>
          <a:p>
            <a:pPr lvl="1"/>
            <a:r>
              <a:rPr lang="en-US" altLang="en-US" sz="1600" smtClean="0"/>
              <a:t>Publicity with note to EZ reader or Daily Breeze – 100 points</a:t>
            </a:r>
          </a:p>
          <a:p>
            <a:pPr lvl="1"/>
            <a:r>
              <a:rPr lang="en-US" altLang="en-US" sz="1600" smtClean="0"/>
              <a:t>Social media (facebook, twitter about activation) – 100 points</a:t>
            </a:r>
          </a:p>
          <a:p>
            <a:pPr lvl="1"/>
            <a:r>
              <a:rPr lang="en-US" altLang="en-US" sz="1600" smtClean="0"/>
              <a:t>NTS message and formal NTS messages – 100 points</a:t>
            </a:r>
          </a:p>
          <a:p>
            <a:pPr lvl="1"/>
            <a:r>
              <a:rPr lang="en-US" altLang="en-US" sz="1600" smtClean="0"/>
              <a:t>Message to ARRL Section manager – 100 points</a:t>
            </a:r>
          </a:p>
          <a:p>
            <a:pPr lvl="1"/>
            <a:r>
              <a:rPr lang="en-US" altLang="en-US" sz="1600" smtClean="0"/>
              <a:t>Alternate power (if have Solar panel) – 100 points</a:t>
            </a:r>
          </a:p>
          <a:p>
            <a:pPr lvl="1"/>
            <a:r>
              <a:rPr lang="en-US" altLang="en-US" sz="1600" smtClean="0"/>
              <a:t>W1AW message (HF equipped stations) – 100 points</a:t>
            </a:r>
          </a:p>
          <a:p>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What to do to Prepare</a:t>
            </a:r>
          </a:p>
        </p:txBody>
      </p:sp>
      <p:sp>
        <p:nvSpPr>
          <p:cNvPr id="3" name="Content Placeholder 2">
            <a:extLst>
              <a:ext uri="{FF2B5EF4-FFF2-40B4-BE49-F238E27FC236}"/>
            </a:extLst>
          </p:cNvPr>
          <p:cNvSpPr>
            <a:spLocks noGrp="1"/>
          </p:cNvSpPr>
          <p:nvPr>
            <p:ph idx="1"/>
          </p:nvPr>
        </p:nvSpPr>
        <p:spPr>
          <a:xfrm>
            <a:off x="190500" y="762000"/>
            <a:ext cx="8763000" cy="5791200"/>
          </a:xfrm>
        </p:spPr>
        <p:txBody>
          <a:bodyPr/>
          <a:lstStyle/>
          <a:p>
            <a:pPr marL="457200" indent="-457200">
              <a:buFontTx/>
              <a:buAutoNum type="arabicPeriod"/>
            </a:pPr>
            <a:r>
              <a:rPr lang="en-US" sz="2000" smtClean="0"/>
              <a:t>Think about and set personal goals:</a:t>
            </a:r>
          </a:p>
          <a:p>
            <a:pPr marL="857250" lvl="1" indent="-457200"/>
            <a:r>
              <a:rPr lang="en-US" sz="1600" smtClean="0"/>
              <a:t>What do I want to learn, what would be a measure of fun, points I want to earn…</a:t>
            </a:r>
          </a:p>
          <a:p>
            <a:pPr marL="457200" indent="-457200">
              <a:buFontTx/>
              <a:buAutoNum type="arabicPeriod"/>
            </a:pPr>
            <a:r>
              <a:rPr lang="en-US" sz="2000" smtClean="0"/>
              <a:t>Determine what radio(s) and antennas you plan to use</a:t>
            </a:r>
          </a:p>
          <a:p>
            <a:pPr marL="457200" indent="-457200">
              <a:buFontTx/>
              <a:buAutoNum type="arabicPeriod"/>
            </a:pPr>
            <a:r>
              <a:rPr lang="en-US" sz="2000" smtClean="0"/>
              <a:t>For members with only HT, think about where you want to be for your contacts – high hills will make it easier to get contacts, but more difficult to spend much time away from home operating</a:t>
            </a:r>
          </a:p>
          <a:p>
            <a:pPr marL="857250" lvl="1" indent="-457200"/>
            <a:r>
              <a:rPr lang="en-US" sz="1800" smtClean="0"/>
              <a:t>Consider connecting a full size antenna, car mobile, roof, or slim jim</a:t>
            </a:r>
          </a:p>
          <a:p>
            <a:pPr marL="457200" indent="-457200">
              <a:buFontTx/>
              <a:buAutoNum type="arabicPeriod"/>
            </a:pPr>
            <a:r>
              <a:rPr lang="en-US" sz="2000" smtClean="0"/>
              <a:t>Set up your logging method </a:t>
            </a:r>
            <a:r>
              <a:rPr lang="en-US" sz="1600" smtClean="0"/>
              <a:t>(more on our zoom logging session)</a:t>
            </a:r>
            <a:endParaRPr lang="en-US" sz="2000" smtClean="0"/>
          </a:p>
          <a:p>
            <a:pPr marL="857250" lvl="1" indent="-457200"/>
            <a:r>
              <a:rPr lang="en-US" sz="1800" smtClean="0"/>
              <a:t>Sheet of paper and pen</a:t>
            </a:r>
          </a:p>
          <a:p>
            <a:pPr marL="857250" lvl="1" indent="-457200"/>
            <a:r>
              <a:rPr lang="en-US" sz="1800" smtClean="0"/>
              <a:t>N3FJP or N1MM computer logging software</a:t>
            </a:r>
          </a:p>
          <a:p>
            <a:pPr marL="457200" indent="-457200">
              <a:buFontTx/>
              <a:buAutoNum type="arabicPeriod"/>
            </a:pPr>
            <a:r>
              <a:rPr lang="en-US" sz="2000" smtClean="0"/>
              <a:t>Charge batteries the week before</a:t>
            </a:r>
          </a:p>
          <a:p>
            <a:pPr marL="857250" lvl="1" indent="-457200"/>
            <a:r>
              <a:rPr lang="en-US" sz="1800" smtClean="0"/>
              <a:t>Use solar for extra points or just plug in the wall</a:t>
            </a:r>
          </a:p>
          <a:p>
            <a:pPr marL="457200" indent="-457200">
              <a:buFontTx/>
              <a:buAutoNum type="arabicPeriod"/>
            </a:pPr>
            <a:r>
              <a:rPr lang="en-US" sz="2000" smtClean="0"/>
              <a:t>Create 11 short NTS messages to send on field day </a:t>
            </a:r>
            <a:r>
              <a:rPr lang="en-US" sz="2000" smtClean="0">
                <a:solidFill>
                  <a:srgbClr val="000000"/>
                </a:solidFill>
              </a:rPr>
              <a:t> </a:t>
            </a:r>
            <a:br>
              <a:rPr lang="en-US" sz="2000" smtClean="0">
                <a:solidFill>
                  <a:srgbClr val="000000"/>
                </a:solidFill>
              </a:rPr>
            </a:br>
            <a:r>
              <a:rPr lang="en-US" sz="1600" smtClean="0">
                <a:solidFill>
                  <a:srgbClr val="000000"/>
                </a:solidFill>
              </a:rPr>
              <a:t>(more on our zoom messaging session)</a:t>
            </a:r>
            <a:endParaRPr lang="en-US" sz="2000" smtClean="0"/>
          </a:p>
          <a:p>
            <a:pPr marL="457200" indent="-457200">
              <a:buFontTx/>
              <a:buAutoNum type="arabicPeriod"/>
            </a:pPr>
            <a:r>
              <a:rPr lang="en-US" sz="2000" smtClean="0"/>
              <a:t>Choose the frequencies and times of day you plan to operate</a:t>
            </a:r>
          </a:p>
          <a:p>
            <a:pPr marL="457200" indent="-457200">
              <a:buFontTx/>
              <a:buAutoNum type="arabicPeriod"/>
            </a:pPr>
            <a:r>
              <a:rPr lang="en-US" sz="2000" smtClean="0"/>
              <a:t>Send out publicity message to news papers and do something on social media</a:t>
            </a:r>
          </a:p>
          <a:p>
            <a:pPr marL="457200" indent="-457200">
              <a:buFontTx/>
              <a:buAutoNum type="arabicPeriod"/>
            </a:pPr>
            <a:r>
              <a:rPr lang="en-US" sz="2000" smtClean="0"/>
              <a:t>Friday night capture the W1AW bulleting on PSK31 or MFSK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Suggested Frequencies VHF/UHF</a:t>
            </a:r>
          </a:p>
        </p:txBody>
      </p:sp>
      <p:sp>
        <p:nvSpPr>
          <p:cNvPr id="48130" name="Content Placeholder 3"/>
          <p:cNvSpPr>
            <a:spLocks noGrp="1"/>
          </p:cNvSpPr>
          <p:nvPr>
            <p:ph sz="half" idx="1"/>
          </p:nvPr>
        </p:nvSpPr>
        <p:spPr/>
        <p:txBody>
          <a:bodyPr/>
          <a:lstStyle/>
          <a:p>
            <a:r>
              <a:rPr lang="en-US" smtClean="0"/>
              <a:t>VHF per band plan</a:t>
            </a:r>
          </a:p>
          <a:p>
            <a:pPr lvl="1"/>
            <a:r>
              <a:rPr lang="en-US" smtClean="0"/>
              <a:t>146.520 – calling frequency, better to move to another frequency but this is a good place to listen and announce what frequency you plan to use</a:t>
            </a:r>
          </a:p>
          <a:p>
            <a:pPr lvl="1"/>
            <a:r>
              <a:rPr lang="en-US" smtClean="0"/>
              <a:t>Likely 2 meter simplex</a:t>
            </a:r>
          </a:p>
          <a:p>
            <a:pPr lvl="2"/>
            <a:r>
              <a:rPr lang="en-US" smtClean="0"/>
              <a:t>146.535, 146.550</a:t>
            </a:r>
          </a:p>
          <a:p>
            <a:pPr lvl="2"/>
            <a:r>
              <a:rPr lang="en-US" smtClean="0"/>
              <a:t>146.580, 146.595</a:t>
            </a:r>
          </a:p>
          <a:p>
            <a:pPr lvl="2"/>
            <a:r>
              <a:rPr lang="en-US" smtClean="0"/>
              <a:t>147.510</a:t>
            </a:r>
          </a:p>
          <a:p>
            <a:pPr lvl="2"/>
            <a:r>
              <a:rPr lang="en-US" smtClean="0"/>
              <a:t>OK, but less likely</a:t>
            </a:r>
          </a:p>
          <a:p>
            <a:pPr lvl="2"/>
            <a:r>
              <a:rPr lang="en-US" sz="1600" smtClean="0"/>
              <a:t>145.510, 145.525</a:t>
            </a:r>
          </a:p>
          <a:p>
            <a:pPr lvl="2"/>
            <a:r>
              <a:rPr lang="en-US" sz="1600" smtClean="0"/>
              <a:t>145.540, 145.555</a:t>
            </a:r>
          </a:p>
          <a:p>
            <a:pPr lvl="2"/>
            <a:r>
              <a:rPr lang="en-US" sz="1600" smtClean="0"/>
              <a:t>145.570, 145.585</a:t>
            </a:r>
          </a:p>
          <a:p>
            <a:pPr lvl="2"/>
            <a:r>
              <a:rPr lang="en-US" sz="1600" smtClean="0"/>
              <a:t>145.600, 145.615</a:t>
            </a:r>
          </a:p>
          <a:p>
            <a:pPr lvl="2"/>
            <a:r>
              <a:rPr lang="en-US" sz="1600" smtClean="0"/>
              <a:t>145.630, 145.645</a:t>
            </a:r>
          </a:p>
          <a:p>
            <a:pPr lvl="2"/>
            <a:r>
              <a:rPr lang="en-US" sz="1600" smtClean="0"/>
              <a:t>145.660, 146.445</a:t>
            </a:r>
          </a:p>
          <a:p>
            <a:pPr lvl="1"/>
            <a:endParaRPr lang="en-US" smtClean="0"/>
          </a:p>
          <a:p>
            <a:endParaRPr lang="en-US" smtClean="0"/>
          </a:p>
        </p:txBody>
      </p:sp>
      <p:sp>
        <p:nvSpPr>
          <p:cNvPr id="48131" name="Content Placeholder 4"/>
          <p:cNvSpPr>
            <a:spLocks noGrp="1"/>
          </p:cNvSpPr>
          <p:nvPr>
            <p:ph sz="half" idx="2"/>
          </p:nvPr>
        </p:nvSpPr>
        <p:spPr/>
        <p:txBody>
          <a:bodyPr/>
          <a:lstStyle/>
          <a:p>
            <a:r>
              <a:rPr lang="en-US" smtClean="0"/>
              <a:t>UHF 440 band simplex</a:t>
            </a:r>
          </a:p>
          <a:p>
            <a:pPr lvl="1"/>
            <a:r>
              <a:rPr lang="en-US" smtClean="0"/>
              <a:t>446.000 calling frequency</a:t>
            </a:r>
          </a:p>
          <a:p>
            <a:pPr lvl="1"/>
            <a:r>
              <a:rPr lang="en-US" smtClean="0"/>
              <a:t>446.500</a:t>
            </a:r>
          </a:p>
          <a:p>
            <a:pPr lvl="1"/>
            <a:r>
              <a:rPr lang="en-US" smtClean="0"/>
              <a:t>446.520</a:t>
            </a:r>
          </a:p>
          <a:p>
            <a:pPr lvl="1"/>
            <a:endParaRPr lang="en-US" smtClean="0"/>
          </a:p>
          <a:p>
            <a:pPr lvl="1"/>
            <a:r>
              <a:rPr lang="en-US" smtClean="0"/>
              <a:t>Per SCRRBA band plan Los Angeles</a:t>
            </a:r>
          </a:p>
          <a:p>
            <a:pPr lvl="2"/>
            <a:r>
              <a:rPr lang="en-US" smtClean="0"/>
              <a:t>http://www.scrrba.org/BandPlans/BandPlans.htm</a:t>
            </a:r>
          </a:p>
        </p:txBody>
      </p:sp>
      <p:sp>
        <p:nvSpPr>
          <p:cNvPr id="48132" name="TextBox 5"/>
          <p:cNvSpPr txBox="1">
            <a:spLocks noChangeArrowheads="1"/>
          </p:cNvSpPr>
          <p:nvPr/>
        </p:nvSpPr>
        <p:spPr bwMode="auto">
          <a:xfrm>
            <a:off x="1816100" y="6602413"/>
            <a:ext cx="5740400" cy="307975"/>
          </a:xfrm>
          <a:prstGeom prst="rect">
            <a:avLst/>
          </a:prstGeom>
          <a:noFill/>
          <a:ln w="9525">
            <a:noFill/>
            <a:miter lim="800000"/>
            <a:headEnd/>
            <a:tailEnd/>
          </a:ln>
        </p:spPr>
        <p:txBody>
          <a:bodyPr wrap="none">
            <a:spAutoFit/>
          </a:bodyPr>
          <a:lstStyle/>
          <a:p>
            <a:r>
              <a:rPr lang="en-US"/>
              <a:t>Check band plan http://www.tasma.org/TASMA-2m-Band-Plan.pdf</a:t>
            </a:r>
          </a:p>
        </p:txBody>
      </p:sp>
      <p:sp>
        <p:nvSpPr>
          <p:cNvPr id="48133" name="TextBox 6"/>
          <p:cNvSpPr txBox="1">
            <a:spLocks noChangeArrowheads="1"/>
          </p:cNvSpPr>
          <p:nvPr/>
        </p:nvSpPr>
        <p:spPr bwMode="auto">
          <a:xfrm>
            <a:off x="5562600" y="4648200"/>
            <a:ext cx="2362200" cy="738188"/>
          </a:xfrm>
          <a:prstGeom prst="rect">
            <a:avLst/>
          </a:prstGeom>
          <a:noFill/>
          <a:ln w="9525">
            <a:noFill/>
            <a:miter lim="800000"/>
            <a:headEnd/>
            <a:tailEnd/>
          </a:ln>
        </p:spPr>
        <p:txBody>
          <a:bodyPr>
            <a:spAutoFit/>
          </a:bodyPr>
          <a:lstStyle/>
          <a:p>
            <a:r>
              <a:rPr lang="en-US">
                <a:solidFill>
                  <a:srgbClr val="FF0000"/>
                </a:solidFill>
              </a:rPr>
              <a:t>Club should choose a 2M and 440 frequency for our message passing activity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4"/>
          <p:cNvSpPr>
            <a:spLocks noGrp="1"/>
          </p:cNvSpPr>
          <p:nvPr>
            <p:ph type="title"/>
          </p:nvPr>
        </p:nvSpPr>
        <p:spPr/>
        <p:txBody>
          <a:bodyPr/>
          <a:lstStyle/>
          <a:p>
            <a:r>
              <a:rPr lang="en-US" smtClean="0"/>
              <a:t>HF Suggested Frequencies and Modes</a:t>
            </a:r>
          </a:p>
        </p:txBody>
      </p:sp>
      <p:sp>
        <p:nvSpPr>
          <p:cNvPr id="49154" name="Content Placeholder 5"/>
          <p:cNvSpPr>
            <a:spLocks noGrp="1"/>
          </p:cNvSpPr>
          <p:nvPr>
            <p:ph idx="1"/>
          </p:nvPr>
        </p:nvSpPr>
        <p:spPr/>
        <p:txBody>
          <a:bodyPr/>
          <a:lstStyle/>
          <a:p>
            <a:r>
              <a:rPr lang="en-US" smtClean="0"/>
              <a:t>Use band plan per your class of license</a:t>
            </a:r>
          </a:p>
          <a:p>
            <a:endParaRPr lang="en-US" smtClean="0"/>
          </a:p>
          <a:p>
            <a:r>
              <a:rPr lang="en-US" smtClean="0"/>
              <a:t>Phone in the upper part of the bands</a:t>
            </a:r>
          </a:p>
          <a:p>
            <a:pPr lvl="1"/>
            <a:r>
              <a:rPr lang="en-US" smtClean="0"/>
              <a:t>On 6 meters 50.125 calling frequency start there then move up to 50.130, 50.135, etc. looking for traffic</a:t>
            </a:r>
          </a:p>
          <a:p>
            <a:r>
              <a:rPr lang="en-US" smtClean="0"/>
              <a:t>CW in the lower part of the bands</a:t>
            </a:r>
          </a:p>
          <a:p>
            <a:r>
              <a:rPr lang="en-US" smtClean="0"/>
              <a:t>FT8</a:t>
            </a:r>
          </a:p>
          <a:p>
            <a:pPr lvl="1"/>
            <a:r>
              <a:rPr lang="en-US" smtClean="0"/>
              <a:t>3.573, 7.071, 7.074, 14.071, 14.074, 14.078</a:t>
            </a:r>
          </a:p>
          <a:p>
            <a:pPr lvl="1"/>
            <a:r>
              <a:rPr lang="en-US" smtClean="0"/>
              <a:t>21.074, 28.074, 50.310</a:t>
            </a:r>
          </a:p>
          <a:p>
            <a:r>
              <a:rPr lang="en-US" smtClean="0"/>
              <a:t>PSK31</a:t>
            </a:r>
          </a:p>
          <a:p>
            <a:pPr lvl="1"/>
            <a:r>
              <a:rPr lang="en-US" smtClean="0"/>
              <a:t>3.580, 7.070, 14.070, 21.080, 28.120, 50.290</a:t>
            </a:r>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7398</TotalTime>
  <Words>1699</Words>
  <Application>Microsoft Office PowerPoint</Application>
  <PresentationFormat>On-screen Show (4:3)</PresentationFormat>
  <Paragraphs>211</Paragraphs>
  <Slides>17</Slides>
  <Notes>0</Notes>
  <HiddenSlides>0</HiddenSlides>
  <MMClips>0</MMClips>
  <ScaleCrop>false</ScaleCrop>
  <HeadingPairs>
    <vt:vector size="6" baseType="variant">
      <vt:variant>
        <vt:lpstr>Fonts Used</vt:lpstr>
      </vt:variant>
      <vt:variant>
        <vt:i4>1</vt:i4>
      </vt:variant>
      <vt:variant>
        <vt:lpstr>Design Template</vt:lpstr>
      </vt:variant>
      <vt:variant>
        <vt:i4>4</vt:i4>
      </vt:variant>
      <vt:variant>
        <vt:lpstr>Slide Titles</vt:lpstr>
      </vt:variant>
      <vt:variant>
        <vt:i4>17</vt:i4>
      </vt:variant>
    </vt:vector>
  </HeadingPairs>
  <TitlesOfParts>
    <vt:vector size="22" baseType="lpstr">
      <vt:lpstr>Arial</vt:lpstr>
      <vt:lpstr>Custom Design</vt:lpstr>
      <vt:lpstr>1_Custom Design</vt:lpstr>
      <vt:lpstr>2_Custom Design</vt:lpstr>
      <vt:lpstr>Custom Design</vt:lpstr>
      <vt:lpstr>W6HA Field Day 2020 Plans for a Novel Field Day – From Home</vt:lpstr>
      <vt:lpstr>What is Field Day</vt:lpstr>
      <vt:lpstr>Field Day Station Classes</vt:lpstr>
      <vt:lpstr>Why Should We do Field Day?</vt:lpstr>
      <vt:lpstr>What the Club Wants to Do</vt:lpstr>
      <vt:lpstr>Field Day Scoring Individual scores will be aggregated by ARRL for the club</vt:lpstr>
      <vt:lpstr>What to do to Prepare</vt:lpstr>
      <vt:lpstr>Suggested Frequencies VHF/UHF</vt:lpstr>
      <vt:lpstr>HF Suggested Frequencies and Modes</vt:lpstr>
      <vt:lpstr>Field Day Operation</vt:lpstr>
      <vt:lpstr>W6HA Field Day 2020 Possibilities</vt:lpstr>
      <vt:lpstr>W6HA Field Day 2020</vt:lpstr>
      <vt:lpstr>Publicity Points</vt:lpstr>
      <vt:lpstr>Social Media Points</vt:lpstr>
      <vt:lpstr>Alternate Energy Points</vt:lpstr>
      <vt:lpstr>NTS Messages (Needs refinement see zoom session)</vt:lpstr>
      <vt:lpstr>Other Musings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Vahey</dc:creator>
  <cp:lastModifiedBy>Vahey</cp:lastModifiedBy>
  <cp:revision>412</cp:revision>
  <dcterms:created xsi:type="dcterms:W3CDTF">2013-06-14T17:53:35Z</dcterms:created>
  <dcterms:modified xsi:type="dcterms:W3CDTF">2020-06-12T00:57:37Z</dcterms:modified>
</cp:coreProperties>
</file>