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2" r:id="rId2"/>
  </p:sldMasterIdLst>
  <p:notesMasterIdLst>
    <p:notesMasterId r:id="rId41"/>
  </p:notesMasterIdLst>
  <p:sldIdLst>
    <p:sldId id="603" r:id="rId3"/>
    <p:sldId id="719" r:id="rId4"/>
    <p:sldId id="605" r:id="rId5"/>
    <p:sldId id="593" r:id="rId6"/>
    <p:sldId id="727" r:id="rId7"/>
    <p:sldId id="728" r:id="rId8"/>
    <p:sldId id="729" r:id="rId9"/>
    <p:sldId id="730" r:id="rId10"/>
    <p:sldId id="731" r:id="rId11"/>
    <p:sldId id="695" r:id="rId12"/>
    <p:sldId id="702" r:id="rId13"/>
    <p:sldId id="698" r:id="rId14"/>
    <p:sldId id="696" r:id="rId15"/>
    <p:sldId id="703" r:id="rId16"/>
    <p:sldId id="699" r:id="rId17"/>
    <p:sldId id="720" r:id="rId18"/>
    <p:sldId id="710" r:id="rId19"/>
    <p:sldId id="711" r:id="rId20"/>
    <p:sldId id="712" r:id="rId21"/>
    <p:sldId id="713" r:id="rId22"/>
    <p:sldId id="714" r:id="rId23"/>
    <p:sldId id="716" r:id="rId24"/>
    <p:sldId id="717" r:id="rId25"/>
    <p:sldId id="724" r:id="rId26"/>
    <p:sldId id="725" r:id="rId27"/>
    <p:sldId id="726" r:id="rId28"/>
    <p:sldId id="704" r:id="rId29"/>
    <p:sldId id="705" r:id="rId30"/>
    <p:sldId id="706" r:id="rId31"/>
    <p:sldId id="708" r:id="rId32"/>
    <p:sldId id="707" r:id="rId33"/>
    <p:sldId id="547" r:id="rId34"/>
    <p:sldId id="578" r:id="rId35"/>
    <p:sldId id="580" r:id="rId36"/>
    <p:sldId id="581" r:id="rId37"/>
    <p:sldId id="582" r:id="rId38"/>
    <p:sldId id="583" r:id="rId39"/>
    <p:sldId id="591" r:id="rId40"/>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sz="1400" kern="1200">
        <a:solidFill>
          <a:schemeClr val="tx1"/>
        </a:solidFill>
        <a:latin typeface="Arial" charset="0"/>
        <a:ea typeface="+mn-ea"/>
        <a:cs typeface="Arial" charset="0"/>
      </a:defRPr>
    </a:lvl2pPr>
    <a:lvl3pPr marL="914400" algn="l" rtl="0" fontAlgn="base">
      <a:spcBef>
        <a:spcPct val="0"/>
      </a:spcBef>
      <a:spcAft>
        <a:spcPct val="0"/>
      </a:spcAft>
      <a:defRPr sz="1400" kern="1200">
        <a:solidFill>
          <a:schemeClr val="tx1"/>
        </a:solidFill>
        <a:latin typeface="Arial" charset="0"/>
        <a:ea typeface="+mn-ea"/>
        <a:cs typeface="Arial" charset="0"/>
      </a:defRPr>
    </a:lvl3pPr>
    <a:lvl4pPr marL="1371600" algn="l" rtl="0" fontAlgn="base">
      <a:spcBef>
        <a:spcPct val="0"/>
      </a:spcBef>
      <a:spcAft>
        <a:spcPct val="0"/>
      </a:spcAft>
      <a:defRPr sz="1400" kern="1200">
        <a:solidFill>
          <a:schemeClr val="tx1"/>
        </a:solidFill>
        <a:latin typeface="Arial" charset="0"/>
        <a:ea typeface="+mn-ea"/>
        <a:cs typeface="Arial" charset="0"/>
      </a:defRPr>
    </a:lvl4pPr>
    <a:lvl5pPr marL="1828800" algn="l"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FF00"/>
    <a:srgbClr val="FFD45B"/>
    <a:srgbClr val="FFFF99"/>
    <a:srgbClr val="FFCC00"/>
    <a:srgbClr val="FF7C80"/>
    <a:srgbClr val="B2B2B2"/>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57" autoAdjust="0"/>
    <p:restoredTop sz="97787" autoAdjust="0"/>
  </p:normalViewPr>
  <p:slideViewPr>
    <p:cSldViewPr>
      <p:cViewPr varScale="1">
        <p:scale>
          <a:sx n="137" d="100"/>
          <a:sy n="137" d="100"/>
        </p:scale>
        <p:origin x="-124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pPr>
              <a:defRPr/>
            </a:pPr>
            <a:endParaRPr lang="en-US"/>
          </a:p>
        </p:txBody>
      </p:sp>
      <p:sp>
        <p:nvSpPr>
          <p:cNvPr id="337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endParaRPr lang="en-US"/>
          </a:p>
        </p:txBody>
      </p:sp>
      <p:sp>
        <p:nvSpPr>
          <p:cNvPr id="28676"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37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pPr>
              <a:defRPr/>
            </a:pPr>
            <a:endParaRPr lang="en-US"/>
          </a:p>
        </p:txBody>
      </p:sp>
      <p:sp>
        <p:nvSpPr>
          <p:cNvPr id="337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D616CAA2-F9E1-4409-937E-16BE0D0CE1B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hambackground"/>
          <p:cNvPicPr>
            <a:picLocks noChangeAspect="1" noChangeArrowheads="1"/>
          </p:cNvPicPr>
          <p:nvPr userDrawn="1"/>
        </p:nvPicPr>
        <p:blipFill>
          <a:blip r:embed="rId2">
            <a:lum bright="64000" contrast="-80000"/>
          </a:blip>
          <a:srcRect r="11597"/>
          <a:stretch>
            <a:fillRect/>
          </a:stretch>
        </p:blipFill>
        <p:spPr bwMode="auto">
          <a:xfrm>
            <a:off x="0" y="0"/>
            <a:ext cx="9229725" cy="6884988"/>
          </a:xfrm>
          <a:prstGeom prst="rect">
            <a:avLst/>
          </a:prstGeom>
          <a:noFill/>
          <a:ln w="9525">
            <a:noFill/>
            <a:miter lim="800000"/>
            <a:headEnd/>
            <a:tailEnd/>
          </a:ln>
        </p:spPr>
      </p:pic>
      <p:sp>
        <p:nvSpPr>
          <p:cNvPr id="5" name="WordArt 7"/>
          <p:cNvSpPr>
            <a:spLocks noChangeArrowheads="1" noChangeShapeType="1" noTextEdit="1"/>
          </p:cNvSpPr>
          <p:nvPr userDrawn="1"/>
        </p:nvSpPr>
        <p:spPr bwMode="auto">
          <a:xfrm>
            <a:off x="152400" y="152400"/>
            <a:ext cx="685800" cy="457200"/>
          </a:xfrm>
          <a:prstGeom prst="rect">
            <a:avLst/>
          </a:prstGeom>
        </p:spPr>
        <p:txBody>
          <a:bodyPr wrap="none" fromWordArt="1">
            <a:prstTxWarp prst="textCascadeUp">
              <a:avLst>
                <a:gd name="adj" fmla="val 7569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00FFFF">
                    <a:alpha val="45097"/>
                  </a:srgbClr>
                </a:solidFill>
                <a:latin typeface="Arial Black"/>
              </a:rPr>
              <a:t>W6HA</a:t>
            </a:r>
          </a:p>
        </p:txBody>
      </p:sp>
      <p:sp>
        <p:nvSpPr>
          <p:cNvPr id="156675" name="Rectangle 3"/>
          <p:cNvSpPr>
            <a:spLocks noGrp="1" noChangeArrowheads="1"/>
          </p:cNvSpPr>
          <p:nvPr>
            <p:ph type="ctrTitle"/>
          </p:nvPr>
        </p:nvSpPr>
        <p:spPr>
          <a:xfrm>
            <a:off x="685800" y="1295400"/>
            <a:ext cx="7772400" cy="1470025"/>
          </a:xfrm>
        </p:spPr>
        <p:txBody>
          <a:bodyPr/>
          <a:lstStyle>
            <a:lvl1pPr>
              <a:defRPr/>
            </a:lvl1pPr>
          </a:lstStyle>
          <a:p>
            <a:pPr lvl="0"/>
            <a:r>
              <a:rPr lang="en-US" noProof="0" smtClean="0"/>
              <a:t>Click to edit Master title style</a:t>
            </a:r>
          </a:p>
        </p:txBody>
      </p:sp>
      <p:sp>
        <p:nvSpPr>
          <p:cNvPr id="156676" name="Rectangle 4"/>
          <p:cNvSpPr>
            <a:spLocks noGrp="1" noChangeArrowheads="1"/>
          </p:cNvSpPr>
          <p:nvPr>
            <p:ph type="subTitle" idx="1"/>
          </p:nvPr>
        </p:nvSpPr>
        <p:spPr>
          <a:xfrm>
            <a:off x="1371600" y="3051175"/>
            <a:ext cx="6400800" cy="1752600"/>
          </a:xfrm>
        </p:spPr>
        <p:txBody>
          <a:bodyPr/>
          <a:lstStyle>
            <a:lvl1pPr marL="0" indent="0" algn="ctr">
              <a:buFontTx/>
              <a:buNone/>
              <a:defRPr/>
            </a:lvl1pPr>
          </a:lstStyle>
          <a:p>
            <a:pPr lvl="0"/>
            <a:r>
              <a:rPr 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2DA024C-1A0E-4FC6-8161-1AAA006C50E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098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6200"/>
            <a:ext cx="64770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FB3F47A-C3FB-4006-AD53-917A3FA4FF4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12F143C2-9BA3-4D11-AA20-3FC295D30D6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229600" cy="609600"/>
          </a:xfrm>
        </p:spPr>
        <p:txBody>
          <a:bodyPr/>
          <a:lstStyle/>
          <a:p>
            <a:r>
              <a:rPr lang="en-US"/>
              <a:t>Click to edit Master title style</a:t>
            </a:r>
          </a:p>
        </p:txBody>
      </p:sp>
      <p:sp>
        <p:nvSpPr>
          <p:cNvPr id="3" name="Content Placeholder 2"/>
          <p:cNvSpPr>
            <a:spLocks noGrp="1"/>
          </p:cNvSpPr>
          <p:nvPr>
            <p:ph sz="half" idx="1"/>
          </p:nvPr>
        </p:nvSpPr>
        <p:spPr>
          <a:xfrm>
            <a:off x="228600" y="838200"/>
            <a:ext cx="43053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838200"/>
            <a:ext cx="43053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810000"/>
            <a:ext cx="43053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ln/>
        </p:spPr>
        <p:txBody>
          <a:bodyPr/>
          <a:lstStyle>
            <a:lvl1pPr>
              <a:defRPr/>
            </a:lvl1pPr>
          </a:lstStyle>
          <a:p>
            <a:pPr>
              <a:defRPr/>
            </a:pPr>
            <a:fld id="{CD6DAFC2-7846-4727-B905-2DFE49AD2C5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76200"/>
            <a:ext cx="8229600" cy="609600"/>
          </a:xfrm>
        </p:spPr>
        <p:txBody>
          <a:bodyPr/>
          <a:lstStyle/>
          <a:p>
            <a:r>
              <a:rPr lang="en-US"/>
              <a:t>Click to edit Master title style</a:t>
            </a:r>
          </a:p>
        </p:txBody>
      </p:sp>
      <p:sp>
        <p:nvSpPr>
          <p:cNvPr id="3" name="Content Placeholder 2"/>
          <p:cNvSpPr>
            <a:spLocks noGrp="1"/>
          </p:cNvSpPr>
          <p:nvPr>
            <p:ph sz="quarter" idx="1"/>
          </p:nvPr>
        </p:nvSpPr>
        <p:spPr>
          <a:xfrm>
            <a:off x="228600" y="838200"/>
            <a:ext cx="43053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838200"/>
            <a:ext cx="43053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28600" y="3810000"/>
            <a:ext cx="43053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86300" y="3810000"/>
            <a:ext cx="43053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5B8E3EEA-AF27-432B-A003-21435DB09E3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2FBFF81-EE5C-4711-AC31-EB82DBED2FF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8C9E560-123A-46F4-9B25-3EE6A6D1D04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E186F8A-6F3E-4C75-88FF-92C2FE6709B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38200"/>
            <a:ext cx="43053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838200"/>
            <a:ext cx="43053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6FCDF601-4271-49F0-B529-1046D1C7697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A2D81F66-7998-4601-856D-B76F68205B6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2AF0446-63D8-41B0-9150-C89AF6D7862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D178BF77-DFEE-4DAA-BDD0-28FE01E3B74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58554F3-5E59-4B82-8E81-A467D9ECC38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E464DF6-CF18-41B2-8A64-4E066438B98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8095BC7-111B-4D25-A8EA-559BB41676F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C31A237-CE28-4D7B-80AC-CF7D64680B7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098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76200"/>
            <a:ext cx="64770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0D3365F-FE41-4089-A06D-DBDED64E1D8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9CCCB7E-3DFC-45E6-8CDD-776B0219666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38200"/>
            <a:ext cx="43053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838200"/>
            <a:ext cx="43053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8C920DD-13B1-4BB4-8F7A-F64A3B17B1B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381051E-C066-47C6-9382-638B8488B14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E852860-0840-47B9-AB3A-A8395BC9E8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EE81770-9611-4F00-9C48-694DB20D364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900B98B-71A7-410C-838E-95A5E96F213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4F42630-A2DC-445D-8A49-0ADF6842DBA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hambackground"/>
          <p:cNvPicPr>
            <a:picLocks noChangeAspect="1" noChangeArrowheads="1"/>
          </p:cNvPicPr>
          <p:nvPr userDrawn="1"/>
        </p:nvPicPr>
        <p:blipFill>
          <a:blip r:embed="rId16">
            <a:lum bright="64000" contrast="-80000"/>
          </a:blip>
          <a:srcRect r="11597"/>
          <a:stretch>
            <a:fillRect/>
          </a:stretch>
        </p:blipFill>
        <p:spPr bwMode="auto">
          <a:xfrm>
            <a:off x="0" y="0"/>
            <a:ext cx="9229725" cy="6884988"/>
          </a:xfrm>
          <a:prstGeom prst="rect">
            <a:avLst/>
          </a:prstGeom>
          <a:noFill/>
          <a:ln w="9525">
            <a:noFill/>
            <a:miter lim="800000"/>
            <a:headEnd/>
            <a:tailEnd/>
          </a:ln>
        </p:spPr>
      </p:pic>
      <p:sp>
        <p:nvSpPr>
          <p:cNvPr id="1027" name="Rectangle 2"/>
          <p:cNvSpPr>
            <a:spLocks noGrp="1" noChangeArrowheads="1"/>
          </p:cNvSpPr>
          <p:nvPr>
            <p:ph type="title"/>
          </p:nvPr>
        </p:nvSpPr>
        <p:spPr bwMode="auto">
          <a:xfrm>
            <a:off x="838200" y="762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28600" y="838200"/>
            <a:ext cx="87630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5174" name="Rectangle 6"/>
          <p:cNvSpPr>
            <a:spLocks noGrp="1" noChangeArrowheads="1"/>
          </p:cNvSpPr>
          <p:nvPr>
            <p:ph type="sldNum" sz="quarter" idx="4"/>
          </p:nvPr>
        </p:nvSpPr>
        <p:spPr bwMode="auto">
          <a:xfrm>
            <a:off x="7010400" y="6689725"/>
            <a:ext cx="2133600" cy="16827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900">
                <a:latin typeface="Arial" panose="020B0604020202020204" pitchFamily="34" charset="0"/>
                <a:cs typeface="Arial" panose="020B0604020202020204" pitchFamily="34" charset="0"/>
              </a:defRPr>
            </a:lvl1pPr>
          </a:lstStyle>
          <a:p>
            <a:pPr>
              <a:defRPr/>
            </a:pPr>
            <a:fld id="{23BAB34B-FFFE-4EDD-892F-37BBECC6F45D}" type="slidenum">
              <a:rPr lang="en-US"/>
              <a:pPr>
                <a:defRPr/>
              </a:pPr>
              <a:t>‹#›</a:t>
            </a:fld>
            <a:endParaRPr lang="en-US"/>
          </a:p>
        </p:txBody>
      </p:sp>
      <p:sp>
        <p:nvSpPr>
          <p:cNvPr id="135176" name="Rectangle 8"/>
          <p:cNvSpPr>
            <a:spLocks noChangeArrowheads="1"/>
          </p:cNvSpPr>
          <p:nvPr userDrawn="1"/>
        </p:nvSpPr>
        <p:spPr bwMode="auto">
          <a:xfrm>
            <a:off x="0" y="714375"/>
            <a:ext cx="9144000" cy="47625"/>
          </a:xfrm>
          <a:prstGeom prst="rect">
            <a:avLst/>
          </a:prstGeom>
          <a:gradFill rotWithShape="1">
            <a:gsLst>
              <a:gs pos="0">
                <a:schemeClr val="folHlink"/>
              </a:gs>
              <a:gs pos="100000">
                <a:schemeClr val="accent2"/>
              </a:gs>
            </a:gsLst>
            <a:lin ang="2700000" scaled="1"/>
          </a:gradFill>
          <a:ln w="9525">
            <a:solidFill>
              <a:schemeClr val="tx1"/>
            </a:solidFill>
            <a:miter lim="800000"/>
            <a:headEnd/>
            <a:tailEnd/>
          </a:ln>
          <a:effectLst/>
          <a:extLst>
            <a:ext uri="{AF507438-7753-43E0-B8FC-AC1667EBCBE1}"/>
          </a:ex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1031" name="WordArt 9"/>
          <p:cNvSpPr>
            <a:spLocks noChangeArrowheads="1" noChangeShapeType="1" noTextEdit="1"/>
          </p:cNvSpPr>
          <p:nvPr userDrawn="1"/>
        </p:nvSpPr>
        <p:spPr bwMode="auto">
          <a:xfrm>
            <a:off x="152400" y="152400"/>
            <a:ext cx="685800" cy="457200"/>
          </a:xfrm>
          <a:prstGeom prst="rect">
            <a:avLst/>
          </a:prstGeom>
        </p:spPr>
        <p:txBody>
          <a:bodyPr wrap="none" fromWordArt="1">
            <a:prstTxWarp prst="textCascadeUp">
              <a:avLst>
                <a:gd name="adj" fmla="val 7569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00FFFF">
                    <a:alpha val="45097"/>
                  </a:srgbClr>
                </a:solidFill>
                <a:latin typeface="Arial Black"/>
              </a:rPr>
              <a:t>W6HA</a:t>
            </a:r>
          </a:p>
        </p:txBody>
      </p:sp>
      <p:sp>
        <p:nvSpPr>
          <p:cNvPr id="135178" name="Text Box 10"/>
          <p:cNvSpPr txBox="1">
            <a:spLocks noChangeArrowheads="1"/>
          </p:cNvSpPr>
          <p:nvPr userDrawn="1"/>
        </p:nvSpPr>
        <p:spPr bwMode="auto">
          <a:xfrm>
            <a:off x="60325" y="6688138"/>
            <a:ext cx="339725" cy="2444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fld id="{B4CF1AB8-D80F-4385-8C00-96E84A4411C1}" type="slidenum">
              <a:rPr lang="en-US" sz="1000">
                <a:latin typeface="Arial" panose="020B0604020202020204" pitchFamily="34" charset="0"/>
                <a:cs typeface="Arial" panose="020B0604020202020204" pitchFamily="34" charset="0"/>
              </a:rPr>
              <a:pPr>
                <a:defRPr/>
              </a:pPr>
              <a:t>‹#›</a:t>
            </a:fld>
            <a:endParaRPr lang="en-US" sz="100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8"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ctr" rtl="0" eaLnBrk="0" fontAlgn="base" hangingPunct="0">
        <a:lnSpc>
          <a:spcPct val="90000"/>
        </a:lnSpc>
        <a:spcBef>
          <a:spcPct val="0"/>
        </a:spcBef>
        <a:spcAft>
          <a:spcPct val="0"/>
        </a:spcAft>
        <a:defRPr sz="2800" kern="1200">
          <a:solidFill>
            <a:schemeClr val="tx2"/>
          </a:solidFill>
          <a:latin typeface="+mj-lt"/>
          <a:ea typeface="+mj-ea"/>
          <a:cs typeface="+mj-cs"/>
        </a:defRPr>
      </a:lvl1pPr>
      <a:lvl2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0" fontAlgn="base" hangingPunct="0">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7" descr="hambackground"/>
          <p:cNvPicPr>
            <a:picLocks noChangeAspect="1" noChangeArrowheads="1"/>
          </p:cNvPicPr>
          <p:nvPr userDrawn="1"/>
        </p:nvPicPr>
        <p:blipFill>
          <a:blip r:embed="rId13">
            <a:lum bright="64000" contrast="-80000"/>
          </a:blip>
          <a:srcRect r="11597"/>
          <a:stretch>
            <a:fillRect/>
          </a:stretch>
        </p:blipFill>
        <p:spPr bwMode="auto">
          <a:xfrm>
            <a:off x="0" y="0"/>
            <a:ext cx="9229725" cy="6884988"/>
          </a:xfrm>
          <a:prstGeom prst="rect">
            <a:avLst/>
          </a:prstGeom>
          <a:noFill/>
          <a:ln w="9525">
            <a:noFill/>
            <a:miter lim="800000"/>
            <a:headEnd/>
            <a:tailEnd/>
          </a:ln>
        </p:spPr>
      </p:pic>
      <p:sp>
        <p:nvSpPr>
          <p:cNvPr id="16387" name="Rectangle 2"/>
          <p:cNvSpPr>
            <a:spLocks noGrp="1" noChangeArrowheads="1"/>
          </p:cNvSpPr>
          <p:nvPr>
            <p:ph type="title"/>
          </p:nvPr>
        </p:nvSpPr>
        <p:spPr bwMode="auto">
          <a:xfrm>
            <a:off x="838200" y="762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8" name="Rectangle 3"/>
          <p:cNvSpPr>
            <a:spLocks noGrp="1" noChangeArrowheads="1"/>
          </p:cNvSpPr>
          <p:nvPr>
            <p:ph type="body" idx="1"/>
          </p:nvPr>
        </p:nvSpPr>
        <p:spPr bwMode="auto">
          <a:xfrm>
            <a:off x="228600" y="838200"/>
            <a:ext cx="87630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5174" name="Rectangle 6"/>
          <p:cNvSpPr>
            <a:spLocks noGrp="1" noChangeArrowheads="1"/>
          </p:cNvSpPr>
          <p:nvPr>
            <p:ph type="sldNum" sz="quarter" idx="4"/>
          </p:nvPr>
        </p:nvSpPr>
        <p:spPr bwMode="auto">
          <a:xfrm>
            <a:off x="7010400" y="6689725"/>
            <a:ext cx="2133600" cy="16827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900">
                <a:latin typeface="+mn-lt"/>
                <a:cs typeface="+mn-cs"/>
              </a:defRPr>
            </a:lvl1pPr>
          </a:lstStyle>
          <a:p>
            <a:pPr>
              <a:defRPr/>
            </a:pPr>
            <a:fld id="{F1A9FFD0-5468-4603-879B-FB58B4FEE991}" type="slidenum">
              <a:rPr lang="en-US"/>
              <a:pPr>
                <a:defRPr/>
              </a:pPr>
              <a:t>‹#›</a:t>
            </a:fld>
            <a:endParaRPr lang="en-US"/>
          </a:p>
        </p:txBody>
      </p:sp>
      <p:sp>
        <p:nvSpPr>
          <p:cNvPr id="135176" name="Rectangle 8"/>
          <p:cNvSpPr>
            <a:spLocks noChangeArrowheads="1"/>
          </p:cNvSpPr>
          <p:nvPr userDrawn="1"/>
        </p:nvSpPr>
        <p:spPr bwMode="auto">
          <a:xfrm>
            <a:off x="0" y="714375"/>
            <a:ext cx="9144000" cy="47625"/>
          </a:xfrm>
          <a:prstGeom prst="rect">
            <a:avLst/>
          </a:prstGeom>
          <a:gradFill rotWithShape="1">
            <a:gsLst>
              <a:gs pos="0">
                <a:schemeClr val="folHlink"/>
              </a:gs>
              <a:gs pos="100000">
                <a:schemeClr val="accent2"/>
              </a:gs>
            </a:gsLst>
            <a:lin ang="2700000" scaled="1"/>
          </a:gradFill>
          <a:ln w="9525">
            <a:solidFill>
              <a:schemeClr val="tx1"/>
            </a:solidFill>
            <a:miter lim="800000"/>
            <a:headEnd/>
            <a:tailEnd/>
          </a:ln>
          <a:effectLst/>
          <a:extLst>
            <a:ext uri="{AF507438-7753-43E0-B8FC-AC1667EBCBE1}"/>
          </a:ex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16391" name="WordArt 9"/>
          <p:cNvSpPr>
            <a:spLocks noChangeArrowheads="1" noChangeShapeType="1" noTextEdit="1"/>
          </p:cNvSpPr>
          <p:nvPr userDrawn="1"/>
        </p:nvSpPr>
        <p:spPr bwMode="auto">
          <a:xfrm>
            <a:off x="152400" y="152400"/>
            <a:ext cx="685800" cy="457200"/>
          </a:xfrm>
          <a:prstGeom prst="rect">
            <a:avLst/>
          </a:prstGeom>
        </p:spPr>
        <p:txBody>
          <a:bodyPr wrap="none" fromWordArt="1">
            <a:prstTxWarp prst="textCascadeUp">
              <a:avLst>
                <a:gd name="adj" fmla="val 7569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00FFFF">
                    <a:alpha val="45097"/>
                  </a:srgbClr>
                </a:solidFill>
                <a:latin typeface="Arial Black"/>
              </a:rPr>
              <a:t>W6HA</a:t>
            </a:r>
          </a:p>
        </p:txBody>
      </p:sp>
      <p:sp>
        <p:nvSpPr>
          <p:cNvPr id="135178" name="Text Box 10"/>
          <p:cNvSpPr txBox="1">
            <a:spLocks noChangeArrowheads="1"/>
          </p:cNvSpPr>
          <p:nvPr userDrawn="1"/>
        </p:nvSpPr>
        <p:spPr bwMode="auto">
          <a:xfrm>
            <a:off x="60325" y="6688138"/>
            <a:ext cx="339725" cy="2444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fld id="{3708A6E1-33CD-479E-8259-1486F73DEF3B}" type="slidenum">
              <a:rPr lang="en-US" sz="1000">
                <a:latin typeface="Arial" panose="020B0604020202020204" pitchFamily="34" charset="0"/>
                <a:cs typeface="Arial" panose="020B0604020202020204" pitchFamily="34" charset="0"/>
              </a:rPr>
              <a:pPr>
                <a:defRPr/>
              </a:pPr>
              <a:t>‹#›</a:t>
            </a:fld>
            <a:endParaRPr lang="en-US" sz="100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lnSpc>
          <a:spcPct val="90000"/>
        </a:lnSpc>
        <a:spcBef>
          <a:spcPct val="0"/>
        </a:spcBef>
        <a:spcAft>
          <a:spcPct val="0"/>
        </a:spcAft>
        <a:defRPr sz="2800">
          <a:solidFill>
            <a:schemeClr val="tx2"/>
          </a:solidFill>
          <a:latin typeface="+mj-lt"/>
          <a:ea typeface="+mj-ea"/>
          <a:cs typeface="+mj-cs"/>
        </a:defRPr>
      </a:lvl1pPr>
      <a:lvl2pPr algn="ctr" rtl="0" eaLnBrk="0" fontAlgn="base" hangingPunct="0">
        <a:lnSpc>
          <a:spcPct val="90000"/>
        </a:lnSpc>
        <a:spcBef>
          <a:spcPct val="0"/>
        </a:spcBef>
        <a:spcAft>
          <a:spcPct val="0"/>
        </a:spcAft>
        <a:defRPr sz="2800">
          <a:solidFill>
            <a:schemeClr val="tx2"/>
          </a:solidFill>
          <a:latin typeface="Arial" charset="0"/>
          <a:cs typeface="Arial" charset="0"/>
        </a:defRPr>
      </a:lvl2pPr>
      <a:lvl3pPr algn="ctr" rtl="0" eaLnBrk="0" fontAlgn="base" hangingPunct="0">
        <a:lnSpc>
          <a:spcPct val="90000"/>
        </a:lnSpc>
        <a:spcBef>
          <a:spcPct val="0"/>
        </a:spcBef>
        <a:spcAft>
          <a:spcPct val="0"/>
        </a:spcAft>
        <a:defRPr sz="2800">
          <a:solidFill>
            <a:schemeClr val="tx2"/>
          </a:solidFill>
          <a:latin typeface="Arial" charset="0"/>
          <a:cs typeface="Arial" charset="0"/>
        </a:defRPr>
      </a:lvl3pPr>
      <a:lvl4pPr algn="ctr" rtl="0" eaLnBrk="0" fontAlgn="base" hangingPunct="0">
        <a:lnSpc>
          <a:spcPct val="90000"/>
        </a:lnSpc>
        <a:spcBef>
          <a:spcPct val="0"/>
        </a:spcBef>
        <a:spcAft>
          <a:spcPct val="0"/>
        </a:spcAft>
        <a:defRPr sz="2800">
          <a:solidFill>
            <a:schemeClr val="tx2"/>
          </a:solidFill>
          <a:latin typeface="Arial" charset="0"/>
          <a:cs typeface="Arial" charset="0"/>
        </a:defRPr>
      </a:lvl4pPr>
      <a:lvl5pPr algn="ctr" rtl="0" eaLnBrk="0" fontAlgn="base" hangingPunct="0">
        <a:lnSpc>
          <a:spcPct val="90000"/>
        </a:lnSpc>
        <a:spcBef>
          <a:spcPct val="0"/>
        </a:spcBef>
        <a:spcAft>
          <a:spcPct val="0"/>
        </a:spcAft>
        <a:defRPr sz="2800">
          <a:solidFill>
            <a:schemeClr val="tx2"/>
          </a:solidFill>
          <a:latin typeface="Arial" charset="0"/>
          <a:cs typeface="Arial" charset="0"/>
        </a:defRPr>
      </a:lvl5pPr>
      <a:lvl6pPr marL="457200" algn="ctr" rtl="0" fontAlgn="base">
        <a:lnSpc>
          <a:spcPct val="90000"/>
        </a:lnSpc>
        <a:spcBef>
          <a:spcPct val="0"/>
        </a:spcBef>
        <a:spcAft>
          <a:spcPct val="0"/>
        </a:spcAft>
        <a:defRPr sz="2800">
          <a:solidFill>
            <a:schemeClr val="tx2"/>
          </a:solidFill>
          <a:latin typeface="Arial" charset="0"/>
          <a:cs typeface="Arial" charset="0"/>
        </a:defRPr>
      </a:lvl6pPr>
      <a:lvl7pPr marL="914400" algn="ctr" rtl="0" fontAlgn="base">
        <a:lnSpc>
          <a:spcPct val="90000"/>
        </a:lnSpc>
        <a:spcBef>
          <a:spcPct val="0"/>
        </a:spcBef>
        <a:spcAft>
          <a:spcPct val="0"/>
        </a:spcAft>
        <a:defRPr sz="2800">
          <a:solidFill>
            <a:schemeClr val="tx2"/>
          </a:solidFill>
          <a:latin typeface="Arial" charset="0"/>
          <a:cs typeface="Arial" charset="0"/>
        </a:defRPr>
      </a:lvl7pPr>
      <a:lvl8pPr marL="1371600" algn="ctr" rtl="0" fontAlgn="base">
        <a:lnSpc>
          <a:spcPct val="90000"/>
        </a:lnSpc>
        <a:spcBef>
          <a:spcPct val="0"/>
        </a:spcBef>
        <a:spcAft>
          <a:spcPct val="0"/>
        </a:spcAft>
        <a:defRPr sz="2800">
          <a:solidFill>
            <a:schemeClr val="tx2"/>
          </a:solidFill>
          <a:latin typeface="Arial" charset="0"/>
          <a:cs typeface="Arial" charset="0"/>
        </a:defRPr>
      </a:lvl8pPr>
      <a:lvl9pPr marL="1828800" algn="ctr" rtl="0" fontAlgn="base">
        <a:lnSpc>
          <a:spcPct val="90000"/>
        </a:lnSpc>
        <a:spcBef>
          <a:spcPct val="0"/>
        </a:spcBef>
        <a:spcAft>
          <a:spcPct val="0"/>
        </a:spcAft>
        <a:defRPr sz="28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idx="4294967295"/>
          </p:nvPr>
        </p:nvSpPr>
        <p:spPr>
          <a:xfrm>
            <a:off x="609600" y="1066800"/>
            <a:ext cx="8305800" cy="1774825"/>
          </a:xfrm>
        </p:spPr>
        <p:txBody>
          <a:bodyPr/>
          <a:lstStyle/>
          <a:p>
            <a:pPr eaLnBrk="1" hangingPunct="1"/>
            <a:r>
              <a:rPr lang="en-US" smtClean="0"/>
              <a:t>W6HA Field Day 2019 </a:t>
            </a:r>
            <a:br>
              <a:rPr lang="en-US" smtClean="0"/>
            </a:br>
            <a:r>
              <a:rPr lang="en-US" smtClean="0"/>
              <a:t>Field Day Prep</a:t>
            </a:r>
            <a:br>
              <a:rPr lang="en-US" smtClean="0"/>
            </a:br>
            <a:r>
              <a:rPr lang="en-US" smtClean="0"/>
              <a:t>June 18, 2019</a:t>
            </a:r>
            <a:endParaRPr lang="en-US" sz="1400" smtClean="0"/>
          </a:p>
        </p:txBody>
      </p:sp>
      <p:sp>
        <p:nvSpPr>
          <p:cNvPr id="29698" name="Rectangle 3"/>
          <p:cNvSpPr>
            <a:spLocks noGrp="1" noChangeArrowheads="1"/>
          </p:cNvSpPr>
          <p:nvPr>
            <p:ph type="subTitle" idx="4294967295"/>
          </p:nvPr>
        </p:nvSpPr>
        <p:spPr>
          <a:xfrm>
            <a:off x="1371600" y="2971800"/>
            <a:ext cx="6400800" cy="1752600"/>
          </a:xfrm>
        </p:spPr>
        <p:txBody>
          <a:bodyPr/>
          <a:lstStyle/>
          <a:p>
            <a:pPr marL="0" indent="0" algn="ctr" eaLnBrk="1" hangingPunct="1">
              <a:buFontTx/>
              <a:buNone/>
            </a:pPr>
            <a:r>
              <a:rPr lang="en-US" smtClean="0"/>
              <a:t>Hughes Amateur Radio Club</a:t>
            </a:r>
          </a:p>
          <a:p>
            <a:pPr marL="0" indent="0" algn="ctr" eaLnBrk="1" hangingPunct="1">
              <a:buFontTx/>
              <a:buNone/>
            </a:pPr>
            <a:r>
              <a:rPr lang="en-US" smtClean="0"/>
              <a:t>W6HA</a:t>
            </a:r>
          </a:p>
        </p:txBody>
      </p:sp>
      <p:sp>
        <p:nvSpPr>
          <p:cNvPr id="29699" name="Text Box 5"/>
          <p:cNvSpPr txBox="1">
            <a:spLocks noChangeArrowheads="1"/>
          </p:cNvSpPr>
          <p:nvPr/>
        </p:nvSpPr>
        <p:spPr bwMode="auto">
          <a:xfrm>
            <a:off x="7451725" y="6281738"/>
            <a:ext cx="1120775" cy="274637"/>
          </a:xfrm>
          <a:prstGeom prst="rect">
            <a:avLst/>
          </a:prstGeom>
          <a:noFill/>
          <a:ln w="9525">
            <a:noFill/>
            <a:miter lim="800000"/>
            <a:headEnd/>
            <a:tailEnd/>
          </a:ln>
        </p:spPr>
        <p:txBody>
          <a:bodyPr wrap="none">
            <a:spAutoFit/>
          </a:bodyPr>
          <a:lstStyle/>
          <a:p>
            <a:r>
              <a:rPr lang="en-US" sz="1200"/>
              <a:t>April 18, 2017</a:t>
            </a:r>
          </a:p>
        </p:txBody>
      </p:sp>
      <p:sp>
        <p:nvSpPr>
          <p:cNvPr id="29700" name="Rectangle 8"/>
          <p:cNvSpPr>
            <a:spLocks noChangeArrowheads="1"/>
          </p:cNvSpPr>
          <p:nvPr/>
        </p:nvSpPr>
        <p:spPr bwMode="auto">
          <a:xfrm>
            <a:off x="0" y="4114800"/>
            <a:ext cx="9220200" cy="2743200"/>
          </a:xfrm>
          <a:prstGeom prst="rect">
            <a:avLst/>
          </a:prstGeom>
          <a:solidFill>
            <a:srgbClr val="CCFF99"/>
          </a:solidFill>
          <a:ln w="9525">
            <a:solidFill>
              <a:schemeClr val="tx1"/>
            </a:solidFill>
            <a:miter lim="800000"/>
            <a:headEnd/>
            <a:tailEnd/>
          </a:ln>
        </p:spPr>
        <p:txBody>
          <a:bodyPr wrap="none" anchor="ctr"/>
          <a:lstStyle/>
          <a:p>
            <a:endParaRPr lang="en-US" b="1"/>
          </a:p>
        </p:txBody>
      </p:sp>
      <p:pic>
        <p:nvPicPr>
          <p:cNvPr id="29701" name="Picture 4" descr="FD2013"/>
          <p:cNvPicPr>
            <a:picLocks noChangeAspect="1" noChangeArrowheads="1"/>
          </p:cNvPicPr>
          <p:nvPr/>
        </p:nvPicPr>
        <p:blipFill>
          <a:blip r:embed="rId2"/>
          <a:srcRect/>
          <a:stretch>
            <a:fillRect/>
          </a:stretch>
        </p:blipFill>
        <p:spPr bwMode="auto">
          <a:xfrm>
            <a:off x="457200" y="4267200"/>
            <a:ext cx="3276600" cy="2457450"/>
          </a:xfrm>
          <a:prstGeom prst="rect">
            <a:avLst/>
          </a:prstGeom>
          <a:noFill/>
          <a:ln w="38100">
            <a:solidFill>
              <a:schemeClr val="tx1"/>
            </a:solidFill>
            <a:miter lim="800000"/>
            <a:headEnd/>
            <a:tailEnd/>
          </a:ln>
        </p:spPr>
      </p:pic>
      <p:pic>
        <p:nvPicPr>
          <p:cNvPr id="29702" name="Picture 8" descr="FD2013-4"/>
          <p:cNvPicPr>
            <a:picLocks noChangeAspect="1" noChangeArrowheads="1"/>
          </p:cNvPicPr>
          <p:nvPr/>
        </p:nvPicPr>
        <p:blipFill>
          <a:blip r:embed="rId3"/>
          <a:srcRect/>
          <a:stretch>
            <a:fillRect/>
          </a:stretch>
        </p:blipFill>
        <p:spPr bwMode="auto">
          <a:xfrm>
            <a:off x="3733800" y="4267200"/>
            <a:ext cx="1843088" cy="2457450"/>
          </a:xfrm>
          <a:prstGeom prst="rect">
            <a:avLst/>
          </a:prstGeom>
          <a:noFill/>
          <a:ln w="38100">
            <a:solidFill>
              <a:schemeClr val="tx1"/>
            </a:solidFill>
            <a:miter lim="800000"/>
            <a:headEnd/>
            <a:tailEnd/>
          </a:ln>
        </p:spPr>
      </p:pic>
      <p:pic>
        <p:nvPicPr>
          <p:cNvPr id="29703" name="Picture 7" descr="snowleopard-2"/>
          <p:cNvPicPr>
            <a:picLocks noChangeAspect="1" noChangeArrowheads="1"/>
          </p:cNvPicPr>
          <p:nvPr/>
        </p:nvPicPr>
        <p:blipFill>
          <a:blip r:embed="rId4"/>
          <a:srcRect/>
          <a:stretch>
            <a:fillRect/>
          </a:stretch>
        </p:blipFill>
        <p:spPr bwMode="auto">
          <a:xfrm>
            <a:off x="5562600" y="4267200"/>
            <a:ext cx="3276600" cy="245745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p:cNvSpPr>
            <a:spLocks noGrp="1" noChangeArrowheads="1"/>
          </p:cNvSpPr>
          <p:nvPr>
            <p:ph type="title" idx="4294967295"/>
          </p:nvPr>
        </p:nvSpPr>
        <p:spPr/>
        <p:txBody>
          <a:bodyPr/>
          <a:lstStyle/>
          <a:p>
            <a:r>
              <a:rPr lang="en-US" smtClean="0"/>
              <a:t>2018 Notes</a:t>
            </a:r>
          </a:p>
        </p:txBody>
      </p:sp>
      <p:sp>
        <p:nvSpPr>
          <p:cNvPr id="35842" name="Rectangle 5"/>
          <p:cNvSpPr>
            <a:spLocks noGrp="1" noChangeArrowheads="1"/>
          </p:cNvSpPr>
          <p:nvPr>
            <p:ph type="body" sz="half" idx="4294967295"/>
          </p:nvPr>
        </p:nvSpPr>
        <p:spPr>
          <a:xfrm>
            <a:off x="0" y="838200"/>
            <a:ext cx="4724400" cy="5791200"/>
          </a:xfrm>
        </p:spPr>
        <p:txBody>
          <a:bodyPr/>
          <a:lstStyle/>
          <a:p>
            <a:pPr marL="173038" indent="-173038">
              <a:tabLst>
                <a:tab pos="166688" algn="l"/>
              </a:tabLst>
            </a:pPr>
            <a:r>
              <a:rPr lang="en-US" sz="1600" smtClean="0"/>
              <a:t>Trailer loading started at 2PM</a:t>
            </a:r>
          </a:p>
          <a:p>
            <a:pPr marL="173038" indent="-173038">
              <a:tabLst>
                <a:tab pos="166688" algn="l"/>
              </a:tabLst>
            </a:pPr>
            <a:r>
              <a:rPr lang="en-US" sz="1600" smtClean="0"/>
              <a:t>Barely made it to the park by 4PM</a:t>
            </a:r>
          </a:p>
          <a:p>
            <a:pPr marL="173038" indent="-173038">
              <a:tabLst>
                <a:tab pos="166688" algn="l"/>
              </a:tabLst>
            </a:pPr>
            <a:r>
              <a:rPr lang="en-US" sz="1600" smtClean="0"/>
              <a:t>  We were slow at loading for two reasons: </a:t>
            </a:r>
          </a:p>
          <a:p>
            <a:pPr marL="400050" lvl="1" indent="-225425">
              <a:tabLst>
                <a:tab pos="166688" algn="l"/>
              </a:tabLst>
            </a:pPr>
            <a:r>
              <a:rPr lang="en-US" sz="1600" smtClean="0"/>
              <a:t>1) discussion about the repeater &amp; RTN </a:t>
            </a:r>
          </a:p>
          <a:p>
            <a:pPr marL="400050" lvl="1" indent="-225425">
              <a:tabLst>
                <a:tab pos="166688" algn="l"/>
              </a:tabLst>
            </a:pPr>
            <a:r>
              <a:rPr lang="en-US" sz="1600" smtClean="0"/>
              <a:t>2) delay in getting the trailer connected to the tow vehicle.  </a:t>
            </a:r>
          </a:p>
          <a:p>
            <a:pPr marL="173038" indent="-173038">
              <a:tabLst>
                <a:tab pos="166688" algn="l"/>
              </a:tabLst>
            </a:pPr>
            <a:r>
              <a:rPr lang="en-US" sz="1800" smtClean="0"/>
              <a:t>2PM is a fine time to start if we are focused only on the loading.  </a:t>
            </a:r>
          </a:p>
          <a:p>
            <a:pPr marL="173038" indent="-173038">
              <a:tabLst>
                <a:tab pos="166688" algn="l"/>
              </a:tabLst>
            </a:pPr>
            <a:r>
              <a:rPr lang="en-US" sz="1800" smtClean="0"/>
              <a:t>If we plan to do other side discussions, we should start at 1:30PM.  </a:t>
            </a:r>
          </a:p>
          <a:p>
            <a:pPr marL="400050" lvl="1" indent="-225425">
              <a:tabLst>
                <a:tab pos="166688" algn="l"/>
              </a:tabLst>
            </a:pPr>
            <a:r>
              <a:rPr lang="en-US" sz="1600" smtClean="0"/>
              <a:t>Note the park attendee on duty was not expecting us until Friday this year.  We could do a load and go on Friday morning, as we didn’t get into the park until 10 AM.  Something to think about – maybe we just meet at the trailer on </a:t>
            </a:r>
            <a:r>
              <a:rPr lang="en-US" sz="1600" smtClean="0">
                <a:solidFill>
                  <a:schemeClr val="accent2"/>
                </a:solidFill>
              </a:rPr>
              <a:t>Friday morning at 8 AM, get to the park around 10AM and do the set up.  Thoughts?</a:t>
            </a:r>
          </a:p>
          <a:p>
            <a:pPr marL="173038" indent="-173038">
              <a:tabLst>
                <a:tab pos="166688" algn="l"/>
              </a:tabLst>
            </a:pPr>
            <a:r>
              <a:rPr lang="en-US" sz="1600" smtClean="0"/>
              <a:t>We used less caution tape (just 1 roll used this year, vs. normally 1.5 rolls)</a:t>
            </a:r>
          </a:p>
        </p:txBody>
      </p:sp>
      <p:sp>
        <p:nvSpPr>
          <p:cNvPr id="35843" name="Rectangle 6"/>
          <p:cNvSpPr>
            <a:spLocks noGrp="1" noChangeArrowheads="1"/>
          </p:cNvSpPr>
          <p:nvPr>
            <p:ph type="body" sz="half" idx="4294967295"/>
          </p:nvPr>
        </p:nvSpPr>
        <p:spPr>
          <a:xfrm>
            <a:off x="4648200" y="838200"/>
            <a:ext cx="4305300" cy="5791200"/>
          </a:xfrm>
        </p:spPr>
        <p:txBody>
          <a:bodyPr/>
          <a:lstStyle/>
          <a:p>
            <a:pPr>
              <a:lnSpc>
                <a:spcPct val="80000"/>
              </a:lnSpc>
            </a:pPr>
            <a:r>
              <a:rPr lang="en-US" sz="2000" smtClean="0"/>
              <a:t>We switched to use the second of the 3 TH3JR antennas we brought.  It needed a hose clamp to repair a stripped screw on the gamma match bracket. We also replaced one of the plastic standoffs on the gamma match.  </a:t>
            </a:r>
          </a:p>
          <a:p>
            <a:pPr>
              <a:lnSpc>
                <a:spcPct val="80000"/>
              </a:lnSpc>
            </a:pPr>
            <a:r>
              <a:rPr lang="en-US" sz="2000" smtClean="0"/>
              <a:t>This antenna worked well, though its SWR is tuned towards the high end of the 20M band, reaching about a 1.1:1 around 14.320MHz.  </a:t>
            </a:r>
          </a:p>
          <a:p>
            <a:pPr>
              <a:lnSpc>
                <a:spcPct val="80000"/>
              </a:lnSpc>
            </a:pPr>
            <a:r>
              <a:rPr lang="en-US" sz="2000" smtClean="0">
                <a:solidFill>
                  <a:schemeClr val="accent2"/>
                </a:solidFill>
              </a:rPr>
              <a:t>At the low end of the band it is about 3.  This antenna could be retuned slightly to bring the center of the SWR more towards the middle of the band, giving a SWR of less than 2 across the band.  Work to be done.  </a:t>
            </a:r>
          </a:p>
          <a:p>
            <a:pPr>
              <a:lnSpc>
                <a:spcPct val="80000"/>
              </a:lnSpc>
            </a:pPr>
            <a:r>
              <a:rPr lang="en-US" sz="2000" smtClean="0">
                <a:solidFill>
                  <a:schemeClr val="accent2"/>
                </a:solidFill>
              </a:rPr>
              <a:t>The antenna repair kit was very valuable. </a:t>
            </a:r>
          </a:p>
          <a:p>
            <a:pPr>
              <a:lnSpc>
                <a:spcPct val="80000"/>
              </a:lnSpc>
            </a:pPr>
            <a:endParaRPr lang="en-US" sz="1600" smtClean="0">
              <a:solidFill>
                <a:schemeClr val="accent2"/>
              </a:solidFill>
            </a:endParaRPr>
          </a:p>
        </p:txBody>
      </p:sp>
      <p:sp>
        <p:nvSpPr>
          <p:cNvPr id="35844" name="Text Box 5"/>
          <p:cNvSpPr txBox="1">
            <a:spLocks noChangeArrowheads="1"/>
          </p:cNvSpPr>
          <p:nvPr/>
        </p:nvSpPr>
        <p:spPr bwMode="auto">
          <a:xfrm>
            <a:off x="2819400" y="6477000"/>
            <a:ext cx="1781175" cy="304800"/>
          </a:xfrm>
          <a:prstGeom prst="rect">
            <a:avLst/>
          </a:prstGeom>
          <a:noFill/>
          <a:ln w="9525">
            <a:noFill/>
            <a:miter lim="800000"/>
            <a:headEnd/>
            <a:tailEnd/>
          </a:ln>
        </p:spPr>
        <p:txBody>
          <a:bodyPr wrap="none">
            <a:spAutoFit/>
          </a:bodyPr>
          <a:lstStyle/>
          <a:p>
            <a:r>
              <a:rPr lang="en-US">
                <a:solidFill>
                  <a:srgbClr val="FF0000"/>
                </a:solidFill>
              </a:rPr>
              <a:t>Pick up trucks, rain,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p:txBody>
          <a:bodyPr/>
          <a:lstStyle/>
          <a:p>
            <a:r>
              <a:rPr lang="en-US" smtClean="0"/>
              <a:t>2018 Notes</a:t>
            </a:r>
          </a:p>
        </p:txBody>
      </p:sp>
      <p:sp>
        <p:nvSpPr>
          <p:cNvPr id="36866" name="Rectangle 3"/>
          <p:cNvSpPr>
            <a:spLocks noGrp="1" noChangeArrowheads="1"/>
          </p:cNvSpPr>
          <p:nvPr>
            <p:ph type="body" sz="half" idx="4294967295"/>
          </p:nvPr>
        </p:nvSpPr>
        <p:spPr>
          <a:xfrm>
            <a:off x="228600" y="838200"/>
            <a:ext cx="4305300" cy="5791200"/>
          </a:xfrm>
        </p:spPr>
        <p:txBody>
          <a:bodyPr/>
          <a:lstStyle/>
          <a:p>
            <a:pPr marL="173038" indent="-173038">
              <a:tabLst>
                <a:tab pos="166688" algn="l"/>
              </a:tabLst>
            </a:pPr>
            <a:r>
              <a:rPr lang="en-US" sz="2000" smtClean="0"/>
              <a:t>Betty had done all the computers and monitors before field day.  That really helped make the logging system work well.  </a:t>
            </a:r>
          </a:p>
          <a:p>
            <a:pPr marL="173038" indent="-173038">
              <a:tabLst>
                <a:tab pos="166688" algn="l"/>
              </a:tabLst>
            </a:pPr>
            <a:r>
              <a:rPr lang="en-US" sz="2000" i="1" smtClean="0">
                <a:solidFill>
                  <a:srgbClr val="FF0000"/>
                </a:solidFill>
              </a:rPr>
              <a:t>We took many extra monitors to the park, which we never used.  </a:t>
            </a:r>
          </a:p>
          <a:p>
            <a:pPr marL="173038" indent="-173038">
              <a:tabLst>
                <a:tab pos="166688" algn="l"/>
              </a:tabLst>
            </a:pPr>
            <a:r>
              <a:rPr lang="en-US" sz="2000" i="1" smtClean="0">
                <a:solidFill>
                  <a:srgbClr val="FF0000"/>
                </a:solidFill>
              </a:rPr>
              <a:t>We also took many cases of power cords, coax, push up poles, and other things to the park that were never used.  </a:t>
            </a:r>
          </a:p>
          <a:p>
            <a:pPr marL="173038" indent="-173038">
              <a:tabLst>
                <a:tab pos="166688" algn="l"/>
              </a:tabLst>
            </a:pPr>
            <a:r>
              <a:rPr lang="en-US" sz="2000" smtClean="0">
                <a:solidFill>
                  <a:schemeClr val="hlink"/>
                </a:solidFill>
              </a:rPr>
              <a:t>We marked many of the unused items with orange tape as a reminder we may not need them next year.  </a:t>
            </a:r>
          </a:p>
        </p:txBody>
      </p:sp>
      <p:sp>
        <p:nvSpPr>
          <p:cNvPr id="36867" name="Rectangle 4"/>
          <p:cNvSpPr>
            <a:spLocks noGrp="1" noChangeArrowheads="1"/>
          </p:cNvSpPr>
          <p:nvPr>
            <p:ph type="body" sz="half" idx="4294967295"/>
          </p:nvPr>
        </p:nvSpPr>
        <p:spPr>
          <a:xfrm>
            <a:off x="4686300" y="838200"/>
            <a:ext cx="4305300" cy="5791200"/>
          </a:xfrm>
        </p:spPr>
        <p:txBody>
          <a:bodyPr/>
          <a:lstStyle/>
          <a:p>
            <a:r>
              <a:rPr lang="en-US" sz="2000" smtClean="0"/>
              <a:t>We should create an equipment need list including spares, </a:t>
            </a:r>
          </a:p>
          <a:p>
            <a:pPr lvl="1"/>
            <a:r>
              <a:rPr lang="en-US" sz="1800" smtClean="0"/>
              <a:t>This year we took about a third more items than really needed.</a:t>
            </a:r>
          </a:p>
          <a:p>
            <a:r>
              <a:rPr lang="en-US" sz="2000" smtClean="0"/>
              <a:t>With all the help we had, we completed set up sooner than normal;  </a:t>
            </a:r>
          </a:p>
          <a:p>
            <a:pPr lvl="1"/>
            <a:r>
              <a:rPr lang="en-US" sz="1800" smtClean="0"/>
              <a:t>By 4:30 or 5 all was done.  </a:t>
            </a:r>
          </a:p>
          <a:p>
            <a:r>
              <a:rPr lang="en-US" sz="2000" smtClean="0"/>
              <a:t>Saturday morning had little to do.  </a:t>
            </a:r>
          </a:p>
          <a:p>
            <a:pPr lvl="1"/>
            <a:r>
              <a:rPr lang="en-US" sz="1800" smtClean="0"/>
              <a:t>We were fully ready by about 9AM unlike previous years. </a:t>
            </a:r>
          </a:p>
          <a:p>
            <a:r>
              <a:rPr lang="en-US" sz="1800" smtClean="0"/>
              <a:t>After the 11AM end of contest, we were out of the park by about 1:15 </a:t>
            </a:r>
          </a:p>
          <a:p>
            <a:pPr lvl="1"/>
            <a:r>
              <a:rPr lang="en-US" sz="1600" smtClean="0"/>
              <a:t>and done with unloading at the container by 2:20PM, </a:t>
            </a:r>
          </a:p>
          <a:p>
            <a:pPr lvl="1"/>
            <a:r>
              <a:rPr lang="en-US" sz="1600" smtClean="0"/>
              <a:t>with just limited access issues to the RTN facility by the guard.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p:txBody>
          <a:bodyPr/>
          <a:lstStyle/>
          <a:p>
            <a:r>
              <a:rPr lang="en-US" smtClean="0"/>
              <a:t>More Notes - Prep</a:t>
            </a:r>
          </a:p>
        </p:txBody>
      </p:sp>
      <p:sp>
        <p:nvSpPr>
          <p:cNvPr id="37890" name="Rectangle 3"/>
          <p:cNvSpPr>
            <a:spLocks noGrp="1" noChangeArrowheads="1"/>
          </p:cNvSpPr>
          <p:nvPr>
            <p:ph type="body" sz="half" idx="4294967295"/>
          </p:nvPr>
        </p:nvSpPr>
        <p:spPr>
          <a:xfrm>
            <a:off x="190500" y="838200"/>
            <a:ext cx="4305300" cy="5791200"/>
          </a:xfrm>
        </p:spPr>
        <p:txBody>
          <a:bodyPr/>
          <a:lstStyle/>
          <a:p>
            <a:pPr marL="173038" indent="-173038">
              <a:lnSpc>
                <a:spcPct val="80000"/>
              </a:lnSpc>
              <a:tabLst>
                <a:tab pos="173038" algn="l"/>
              </a:tabLst>
            </a:pPr>
            <a:r>
              <a:rPr lang="en-US" sz="2000" smtClean="0"/>
              <a:t>Doing just one pushup triband saved time.  </a:t>
            </a:r>
          </a:p>
          <a:p>
            <a:pPr marL="173038" indent="-173038">
              <a:lnSpc>
                <a:spcPct val="80000"/>
              </a:lnSpc>
              <a:tabLst>
                <a:tab pos="173038" algn="l"/>
              </a:tabLst>
            </a:pPr>
            <a:r>
              <a:rPr lang="en-US" sz="2000" smtClean="0"/>
              <a:t>The simple inverted V for 40M also saved time compared to the 40M beam we have used before.  </a:t>
            </a:r>
          </a:p>
          <a:p>
            <a:pPr marL="173038" indent="-173038">
              <a:lnSpc>
                <a:spcPct val="80000"/>
              </a:lnSpc>
              <a:tabLst>
                <a:tab pos="173038" algn="l"/>
              </a:tabLst>
            </a:pPr>
            <a:r>
              <a:rPr lang="en-US" sz="2000" smtClean="0"/>
              <a:t>Many hands and good, previous experience saved much time!  </a:t>
            </a:r>
          </a:p>
          <a:p>
            <a:pPr marL="173038" indent="-173038">
              <a:lnSpc>
                <a:spcPct val="80000"/>
              </a:lnSpc>
              <a:tabLst>
                <a:tab pos="173038" algn="l"/>
              </a:tabLst>
            </a:pPr>
            <a:r>
              <a:rPr lang="en-US" sz="2000" smtClean="0"/>
              <a:t>We also had many new members present learning how to set up for field day.  </a:t>
            </a:r>
          </a:p>
          <a:p>
            <a:pPr marL="400050" lvl="1" indent="-112713">
              <a:lnSpc>
                <a:spcPct val="80000"/>
              </a:lnSpc>
              <a:tabLst>
                <a:tab pos="173038" algn="l"/>
              </a:tabLst>
            </a:pPr>
            <a:r>
              <a:rPr lang="en-US" sz="1800" smtClean="0"/>
              <a:t>They were very valuable assembling antennas, bringing tools, WD-40, setting up the masts, placing caution tape, ....</a:t>
            </a:r>
          </a:p>
          <a:p>
            <a:pPr marL="173038" indent="-173038">
              <a:lnSpc>
                <a:spcPct val="80000"/>
              </a:lnSpc>
              <a:tabLst>
                <a:tab pos="173038" algn="l"/>
              </a:tabLst>
            </a:pPr>
            <a:r>
              <a:rPr lang="en-US" sz="2000" smtClean="0"/>
              <a:t>The information table worked very well, for greeting visitors, keeping the sign in list, and maintaining the tote board of contacts.  </a:t>
            </a:r>
          </a:p>
          <a:p>
            <a:pPr marL="400050" lvl="1" indent="-112713">
              <a:lnSpc>
                <a:spcPct val="80000"/>
              </a:lnSpc>
              <a:tabLst>
                <a:tab pos="173038" algn="l"/>
              </a:tabLst>
            </a:pPr>
            <a:r>
              <a:rPr lang="en-US" sz="1800" smtClean="0"/>
              <a:t>Later in the day, a large screen TV that made the contact map even more impressive. </a:t>
            </a:r>
          </a:p>
        </p:txBody>
      </p:sp>
      <p:sp>
        <p:nvSpPr>
          <p:cNvPr id="37891" name="Rectangle 4"/>
          <p:cNvSpPr>
            <a:spLocks noGrp="1" noChangeArrowheads="1"/>
          </p:cNvSpPr>
          <p:nvPr>
            <p:ph type="body" sz="half" idx="4294967295"/>
          </p:nvPr>
        </p:nvSpPr>
        <p:spPr>
          <a:xfrm>
            <a:off x="4648200" y="838200"/>
            <a:ext cx="4305300" cy="5791200"/>
          </a:xfrm>
        </p:spPr>
        <p:txBody>
          <a:bodyPr/>
          <a:lstStyle/>
          <a:p>
            <a:pPr>
              <a:lnSpc>
                <a:spcPct val="80000"/>
              </a:lnSpc>
            </a:pPr>
            <a:r>
              <a:rPr lang="en-US" sz="2000" smtClean="0"/>
              <a:t>The power and internet wiring this year was exceptionally well done.  Good connection to all stations and very nicely lifted out of the way any hazards.</a:t>
            </a:r>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r>
              <a:rPr lang="en-US" sz="2000" smtClean="0">
                <a:solidFill>
                  <a:schemeClr val="accent2"/>
                </a:solidFill>
              </a:rPr>
              <a:t>As a foot note for the entire camp setup, given that Diana and others take photos of our site, I wonder if we might do more to make the site “cleaner – more impressive” with just a little more effort.</a:t>
            </a:r>
          </a:p>
          <a:p>
            <a:pPr>
              <a:lnSpc>
                <a:spcPct val="80000"/>
              </a:lnSpc>
            </a:pPr>
            <a:r>
              <a:rPr lang="en-US" sz="2000" smtClean="0">
                <a:solidFill>
                  <a:schemeClr val="accent2"/>
                </a:solidFill>
              </a:rPr>
              <a:t>i.e., clean up and not bring unneeded stuf</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p:txBody>
          <a:bodyPr/>
          <a:lstStyle/>
          <a:p>
            <a:r>
              <a:rPr lang="en-US" smtClean="0"/>
              <a:t>Digital </a:t>
            </a:r>
          </a:p>
        </p:txBody>
      </p:sp>
      <p:sp>
        <p:nvSpPr>
          <p:cNvPr id="38914" name="Rectangle 3"/>
          <p:cNvSpPr>
            <a:spLocks noGrp="1" noChangeArrowheads="1"/>
          </p:cNvSpPr>
          <p:nvPr>
            <p:ph type="body" idx="4294967295"/>
          </p:nvPr>
        </p:nvSpPr>
        <p:spPr/>
        <p:txBody>
          <a:bodyPr/>
          <a:lstStyle/>
          <a:p>
            <a:pPr marL="173038" indent="-173038"/>
            <a:r>
              <a:rPr lang="en-US" sz="2800" smtClean="0"/>
              <a:t>We did not have digital equipment set up on any of the stations as a primary capability.  </a:t>
            </a:r>
          </a:p>
          <a:p>
            <a:pPr marL="344488" lvl="1" indent="-169863"/>
            <a:r>
              <a:rPr lang="en-US" sz="2400" smtClean="0"/>
              <a:t>Brian attached his QRP rig for a while on Sunday morning to the big 20M antenna.  </a:t>
            </a:r>
          </a:p>
          <a:p>
            <a:pPr marL="344488" lvl="1" indent="-169863"/>
            <a:r>
              <a:rPr lang="en-US" sz="2400" smtClean="0"/>
              <a:t>Mike had his KX2 also QRP on the 15M and 80M antenna for while Saturday afternoon late.  </a:t>
            </a:r>
          </a:p>
          <a:p>
            <a:pPr marL="173038" indent="-173038"/>
            <a:r>
              <a:rPr lang="en-US" sz="2800" smtClean="0"/>
              <a:t>Mike and Jeff made a few CW contacts on 40M, again 5W QRP.  </a:t>
            </a:r>
          </a:p>
          <a:p>
            <a:pPr marL="344488" lvl="1" indent="-169863"/>
            <a:r>
              <a:rPr lang="en-US" sz="2400" smtClean="0"/>
              <a:t>We didn’t take the time to set up the amplifier.  </a:t>
            </a:r>
          </a:p>
          <a:p>
            <a:pPr marL="344488" lvl="1" indent="-169863"/>
            <a:r>
              <a:rPr lang="en-US" sz="2400" smtClean="0"/>
              <a:t>With better skilled operators and a bit more power, we likely could have had more contacts.  </a:t>
            </a:r>
          </a:p>
          <a:p>
            <a:pPr marL="344488" lvl="1" indent="-169863"/>
            <a:r>
              <a:rPr lang="en-US" sz="2400" smtClean="0"/>
              <a:t>We just did Search and Pounce.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idx="4294967295"/>
          </p:nvPr>
        </p:nvSpPr>
        <p:spPr/>
        <p:txBody>
          <a:bodyPr/>
          <a:lstStyle/>
          <a:p>
            <a:r>
              <a:rPr lang="en-US" smtClean="0"/>
              <a:t>VHF</a:t>
            </a:r>
          </a:p>
        </p:txBody>
      </p:sp>
      <p:sp>
        <p:nvSpPr>
          <p:cNvPr id="39938" name="Rectangle 4"/>
          <p:cNvSpPr>
            <a:spLocks noGrp="1" noChangeArrowheads="1"/>
          </p:cNvSpPr>
          <p:nvPr>
            <p:ph type="body" idx="4294967295"/>
          </p:nvPr>
        </p:nvSpPr>
        <p:spPr/>
        <p:txBody>
          <a:bodyPr/>
          <a:lstStyle/>
          <a:p>
            <a:r>
              <a:rPr lang="en-US" sz="2000" smtClean="0"/>
              <a:t>Several times during the weekend  the VHF station had an empty seat </a:t>
            </a:r>
          </a:p>
          <a:p>
            <a:pPr lvl="1"/>
            <a:r>
              <a:rPr lang="en-US" sz="1800" smtClean="0"/>
              <a:t>Thus I was able to get some operating time on 6M, 2M, and 70cm making numerous contacts.  </a:t>
            </a:r>
          </a:p>
          <a:p>
            <a:r>
              <a:rPr lang="en-US" sz="2000" smtClean="0"/>
              <a:t>Brian had brought a 220 jpole and radio.  </a:t>
            </a:r>
          </a:p>
          <a:p>
            <a:pPr lvl="1"/>
            <a:r>
              <a:rPr lang="en-US" sz="1800" smtClean="0"/>
              <a:t>Without knowledge of how to use that radio, we had no way to adjust squelch.  Thus when we QSY’ed with another station to 220, they could hear us, but we could not hear them.  </a:t>
            </a:r>
          </a:p>
          <a:p>
            <a:r>
              <a:rPr lang="en-US" sz="2000" smtClean="0"/>
              <a:t> We received many unsolicited comments about our strong signal and voice quality from Howard’s 897 radio and club’s vertical antenna setup.  That worked well.</a:t>
            </a:r>
          </a:p>
          <a:p>
            <a:r>
              <a:rPr lang="en-US" sz="2000" smtClean="0"/>
              <a:t>Also Howard’s multi mode radio allowed us to do FM and SSB on 2 meters.  Several of the contacts were done on SSB on 144.200.  </a:t>
            </a:r>
          </a:p>
          <a:p>
            <a:pPr lvl="1"/>
            <a:r>
              <a:rPr lang="en-US" sz="1800" smtClean="0"/>
              <a:t>We could have spent more time on that mode/frequency and likely picked up many more contacts – especially if we had, possibly, a second 2M antenna horizontally polarized with possibly an antenna switch. </a:t>
            </a:r>
          </a:p>
          <a:p>
            <a:pPr lvl="2"/>
            <a:r>
              <a:rPr lang="en-US" sz="1600" smtClean="0"/>
              <a:t>[We did this several years ago and had contacts up to northern California]</a:t>
            </a:r>
          </a:p>
          <a:p>
            <a:endParaRPr lang="en-US" sz="2000" smtClean="0"/>
          </a:p>
          <a:p>
            <a:endParaRPr lang="en-US" sz="20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p:txBody>
          <a:bodyPr/>
          <a:lstStyle/>
          <a:p>
            <a:r>
              <a:rPr lang="en-US" smtClean="0"/>
              <a:t>GOTA Comments</a:t>
            </a:r>
          </a:p>
        </p:txBody>
      </p:sp>
      <p:sp>
        <p:nvSpPr>
          <p:cNvPr id="40962" name="Rectangle 3"/>
          <p:cNvSpPr>
            <a:spLocks noGrp="1" noChangeArrowheads="1"/>
          </p:cNvSpPr>
          <p:nvPr>
            <p:ph type="body" sz="half" idx="4294967295"/>
          </p:nvPr>
        </p:nvSpPr>
        <p:spPr>
          <a:xfrm>
            <a:off x="228600" y="838200"/>
            <a:ext cx="4305300" cy="5791200"/>
          </a:xfrm>
        </p:spPr>
        <p:txBody>
          <a:bodyPr/>
          <a:lstStyle/>
          <a:p>
            <a:pPr marL="173038" indent="-173038">
              <a:lnSpc>
                <a:spcPct val="80000"/>
              </a:lnSpc>
            </a:pPr>
            <a:r>
              <a:rPr lang="en-US" sz="2000" smtClean="0"/>
              <a:t>The GOTA station had a waiting line of people wanting to make contacts there; this is both good and bad.</a:t>
            </a:r>
          </a:p>
          <a:p>
            <a:pPr marL="400050" lvl="1" indent="-225425">
              <a:lnSpc>
                <a:spcPct val="80000"/>
              </a:lnSpc>
            </a:pPr>
            <a:r>
              <a:rPr lang="en-US" sz="1800" smtClean="0"/>
              <a:t>Good that we had many people wanting to use the station; </a:t>
            </a:r>
          </a:p>
          <a:p>
            <a:pPr marL="400050" lvl="1" indent="-225425">
              <a:lnSpc>
                <a:spcPct val="80000"/>
              </a:lnSpc>
            </a:pPr>
            <a:r>
              <a:rPr lang="en-US" sz="1800" smtClean="0"/>
              <a:t>Bad that we had operators who wanted to get on the radio and were just twiddling their thumbs</a:t>
            </a:r>
          </a:p>
          <a:p>
            <a:pPr marL="173038" indent="-173038">
              <a:lnSpc>
                <a:spcPct val="80000"/>
              </a:lnSpc>
            </a:pPr>
            <a:r>
              <a:rPr lang="en-US" sz="2000" smtClean="0"/>
              <a:t>We did not make good use of their time.</a:t>
            </a:r>
          </a:p>
          <a:p>
            <a:pPr marL="173038" indent="-173038">
              <a:lnSpc>
                <a:spcPct val="80000"/>
              </a:lnSpc>
            </a:pPr>
            <a:endParaRPr lang="en-US" sz="2000" smtClean="0"/>
          </a:p>
          <a:p>
            <a:pPr marL="173038" indent="-173038">
              <a:lnSpc>
                <a:spcPct val="80000"/>
              </a:lnSpc>
            </a:pPr>
            <a:r>
              <a:rPr lang="en-US" sz="2000" smtClean="0">
                <a:solidFill>
                  <a:schemeClr val="accent2"/>
                </a:solidFill>
              </a:rPr>
              <a:t>We should find a better approach for next year.</a:t>
            </a:r>
            <a:r>
              <a:rPr lang="en-US" sz="2000" smtClean="0"/>
              <a:t>  </a:t>
            </a:r>
          </a:p>
          <a:p>
            <a:pPr marL="173038" indent="-173038">
              <a:lnSpc>
                <a:spcPct val="80000"/>
              </a:lnSpc>
            </a:pPr>
            <a:endParaRPr lang="en-US" sz="2000" smtClean="0"/>
          </a:p>
          <a:p>
            <a:pPr marL="173038" indent="-173038">
              <a:lnSpc>
                <a:spcPct val="80000"/>
              </a:lnSpc>
            </a:pPr>
            <a:r>
              <a:rPr lang="en-US" sz="2000" smtClean="0"/>
              <a:t>Ron did a great job with his equipment and coaching.  </a:t>
            </a:r>
          </a:p>
          <a:p>
            <a:pPr marL="400050" lvl="1" indent="-225425">
              <a:lnSpc>
                <a:spcPct val="80000"/>
              </a:lnSpc>
            </a:pPr>
            <a:r>
              <a:rPr lang="en-US" sz="1800" smtClean="0"/>
              <a:t>He primarily or exclusively used the 20M band.  </a:t>
            </a:r>
          </a:p>
          <a:p>
            <a:pPr marL="400050" lvl="1" indent="-225425">
              <a:lnSpc>
                <a:spcPct val="80000"/>
              </a:lnSpc>
            </a:pPr>
            <a:r>
              <a:rPr lang="en-US" sz="1800" smtClean="0"/>
              <a:t>We had more GOTA QSOs this year than in the past.  </a:t>
            </a:r>
          </a:p>
          <a:p>
            <a:pPr marL="173038" indent="-173038">
              <a:lnSpc>
                <a:spcPct val="80000"/>
              </a:lnSpc>
            </a:pPr>
            <a:endParaRPr lang="en-US" sz="2000" smtClean="0"/>
          </a:p>
        </p:txBody>
      </p:sp>
      <p:sp>
        <p:nvSpPr>
          <p:cNvPr id="40963" name="Rectangle 4"/>
          <p:cNvSpPr>
            <a:spLocks noGrp="1" noChangeArrowheads="1"/>
          </p:cNvSpPr>
          <p:nvPr>
            <p:ph type="body" sz="half" idx="4294967295"/>
          </p:nvPr>
        </p:nvSpPr>
        <p:spPr>
          <a:xfrm>
            <a:off x="4686300" y="838200"/>
            <a:ext cx="4305300" cy="5791200"/>
          </a:xfrm>
        </p:spPr>
        <p:txBody>
          <a:bodyPr/>
          <a:lstStyle/>
          <a:p>
            <a:pPr marL="228600" indent="-228600">
              <a:lnSpc>
                <a:spcPct val="80000"/>
              </a:lnSpc>
            </a:pPr>
            <a:r>
              <a:rPr lang="en-US" sz="1800" smtClean="0"/>
              <a:t>Where the two tribeam antennas were</a:t>
            </a:r>
          </a:p>
          <a:p>
            <a:pPr marL="458788" lvl="1" indent="-228600">
              <a:lnSpc>
                <a:spcPct val="80000"/>
              </a:lnSpc>
            </a:pPr>
            <a:r>
              <a:rPr lang="en-US" sz="1600" smtClean="0"/>
              <a:t>On the tower and at 90 degrees 200 feet to the south </a:t>
            </a:r>
          </a:p>
          <a:p>
            <a:pPr marL="228600" indent="-228600">
              <a:lnSpc>
                <a:spcPct val="80000"/>
              </a:lnSpc>
            </a:pPr>
            <a:r>
              <a:rPr lang="en-US" sz="1800" smtClean="0"/>
              <a:t>We had essentially zero cross station interference even with both using 20M SSB.  </a:t>
            </a:r>
          </a:p>
          <a:p>
            <a:pPr marL="458788" lvl="1" indent="-228600">
              <a:lnSpc>
                <a:spcPct val="80000"/>
              </a:lnSpc>
            </a:pPr>
            <a:r>
              <a:rPr lang="en-US" sz="1600" smtClean="0"/>
              <a:t>We tested early in the day at 100W with the 20M station around 14.160 and the GOTA near the top of the band – no S meter shift or audible noise.  </a:t>
            </a:r>
          </a:p>
          <a:p>
            <a:pPr marL="458788" lvl="1" indent="-228600">
              <a:lnSpc>
                <a:spcPct val="80000"/>
              </a:lnSpc>
            </a:pPr>
            <a:r>
              <a:rPr lang="en-US" sz="1600" smtClean="0"/>
              <a:t>The nulls from the two antennas and capability of the two radios worked very well.  </a:t>
            </a:r>
          </a:p>
          <a:p>
            <a:pPr marL="458788" lvl="1" indent="-228600">
              <a:lnSpc>
                <a:spcPct val="80000"/>
              </a:lnSpc>
            </a:pPr>
            <a:r>
              <a:rPr lang="en-US" sz="1600" smtClean="0"/>
              <a:t>Reportedly on Sunday morning there was some interference.   I suspect that one or both stations were doing search and pounce and moved closer to each other in frequency.  </a:t>
            </a:r>
          </a:p>
          <a:p>
            <a:pPr marL="458788" lvl="1" indent="-228600">
              <a:lnSpc>
                <a:spcPct val="80000"/>
              </a:lnSpc>
            </a:pPr>
            <a:r>
              <a:rPr lang="en-US" sz="1600" smtClean="0"/>
              <a:t>Limited testing on Friday night showed that if the stations were more than 30KHz apart there was no interference.</a:t>
            </a:r>
          </a:p>
          <a:p>
            <a:pPr marL="228600" indent="-228600">
              <a:lnSpc>
                <a:spcPct val="80000"/>
              </a:lnSpc>
            </a:pPr>
            <a:r>
              <a:rPr lang="en-US" sz="1800" smtClean="0"/>
              <a:t>Similarly the triplexer for the big antenna showed no cross interference between the 15 and 20M stations.  That worked very well.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ctrTitle" idx="4294967295"/>
          </p:nvPr>
        </p:nvSpPr>
        <p:spPr>
          <a:xfrm>
            <a:off x="685800" y="2130425"/>
            <a:ext cx="7772400" cy="1470025"/>
          </a:xfrm>
        </p:spPr>
        <p:txBody>
          <a:bodyPr/>
          <a:lstStyle/>
          <a:p>
            <a:r>
              <a:rPr lang="en-US" smtClean="0"/>
              <a:t>Band Conditions June 2019</a:t>
            </a:r>
          </a:p>
        </p:txBody>
      </p:sp>
      <p:sp>
        <p:nvSpPr>
          <p:cNvPr id="41986" name="Rectangle 4"/>
          <p:cNvSpPr>
            <a:spLocks noGrp="1" noChangeArrowheads="1"/>
          </p:cNvSpPr>
          <p:nvPr>
            <p:ph type="subTitle" idx="4294967295"/>
          </p:nvPr>
        </p:nvSpPr>
        <p:spPr>
          <a:xfrm>
            <a:off x="1371600" y="3886200"/>
            <a:ext cx="6400800" cy="1752600"/>
          </a:xfrm>
        </p:spPr>
        <p:txBody>
          <a:bodyPr/>
          <a:lstStyle/>
          <a:p>
            <a:pPr marL="0" indent="0" algn="ctr">
              <a:buFontTx/>
              <a:buNone/>
            </a:pPr>
            <a:r>
              <a:rPr lang="en-US" smtClean="0"/>
              <a:t>20, 40, and 80 M may be best bands</a:t>
            </a:r>
          </a:p>
          <a:p>
            <a:pPr marL="0" indent="0" algn="ctr">
              <a:buFontTx/>
              <a:buNone/>
            </a:pPr>
            <a:r>
              <a:rPr lang="en-US" smtClean="0"/>
              <a:t>Digital and CW modes get signal through with lower SNR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idx="4294967295"/>
          </p:nvPr>
        </p:nvSpPr>
        <p:spPr/>
        <p:txBody>
          <a:bodyPr/>
          <a:lstStyle/>
          <a:p>
            <a:r>
              <a:rPr lang="en-US" smtClean="0"/>
              <a:t>20M FT8 1:30 AM – 7:30AM</a:t>
            </a:r>
          </a:p>
        </p:txBody>
      </p:sp>
      <p:pic>
        <p:nvPicPr>
          <p:cNvPr id="43010" name="Picture 3"/>
          <p:cNvPicPr>
            <a:picLocks noChangeAspect="1" noChangeArrowheads="1"/>
          </p:cNvPicPr>
          <p:nvPr>
            <p:ph type="body" idx="4294967295"/>
          </p:nvPr>
        </p:nvPicPr>
        <p:blipFill>
          <a:blip r:embed="rId2"/>
          <a:srcRect/>
          <a:stretch>
            <a:fillRect/>
          </a:stretch>
        </p:blipFill>
        <p:spPr/>
      </p:pic>
      <p:sp>
        <p:nvSpPr>
          <p:cNvPr id="43011" name="Text Box 4"/>
          <p:cNvSpPr txBox="1">
            <a:spLocks noChangeArrowheads="1"/>
          </p:cNvSpPr>
          <p:nvPr/>
        </p:nvSpPr>
        <p:spPr bwMode="auto">
          <a:xfrm>
            <a:off x="1143000" y="5791200"/>
            <a:ext cx="3381375" cy="304800"/>
          </a:xfrm>
          <a:prstGeom prst="rect">
            <a:avLst/>
          </a:prstGeom>
          <a:solidFill>
            <a:srgbClr val="FFFF00"/>
          </a:solidFill>
          <a:ln w="9525">
            <a:noFill/>
            <a:miter lim="800000"/>
            <a:headEnd/>
            <a:tailEnd/>
          </a:ln>
        </p:spPr>
        <p:txBody>
          <a:bodyPr wrap="none">
            <a:spAutoFit/>
          </a:bodyPr>
          <a:lstStyle/>
          <a:p>
            <a:r>
              <a:rPr lang="en-US" b="1">
                <a:solidFill>
                  <a:srgbClr val="FF0000"/>
                </a:solidFill>
              </a:rPr>
              <a:t>Even overnight 20M is open for digital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p:txBody>
          <a:bodyPr/>
          <a:lstStyle/>
          <a:p>
            <a:r>
              <a:rPr lang="en-US" smtClean="0"/>
              <a:t>40M FT8 1:30-7:30AM</a:t>
            </a:r>
          </a:p>
        </p:txBody>
      </p:sp>
      <p:pic>
        <p:nvPicPr>
          <p:cNvPr id="44034" name="Picture 3"/>
          <p:cNvPicPr>
            <a:picLocks noChangeAspect="1" noChangeArrowheads="1"/>
          </p:cNvPicPr>
          <p:nvPr>
            <p:ph type="body" idx="4294967295"/>
          </p:nvPr>
        </p:nvPicPr>
        <p:blipFill>
          <a:blip r:embed="rId2"/>
          <a:srcRect/>
          <a:stretch>
            <a:fillRect/>
          </a:stretch>
        </p:blipFill>
        <p:spPr/>
      </p:pic>
      <p:sp>
        <p:nvSpPr>
          <p:cNvPr id="44035" name="Text Box 4"/>
          <p:cNvSpPr txBox="1">
            <a:spLocks noChangeArrowheads="1"/>
          </p:cNvSpPr>
          <p:nvPr/>
        </p:nvSpPr>
        <p:spPr bwMode="auto">
          <a:xfrm>
            <a:off x="1143000" y="5791200"/>
            <a:ext cx="2052638" cy="304800"/>
          </a:xfrm>
          <a:prstGeom prst="rect">
            <a:avLst/>
          </a:prstGeom>
          <a:solidFill>
            <a:srgbClr val="FFFF00"/>
          </a:solidFill>
          <a:ln w="9525">
            <a:noFill/>
            <a:miter lim="800000"/>
            <a:headEnd/>
            <a:tailEnd/>
          </a:ln>
        </p:spPr>
        <p:txBody>
          <a:bodyPr wrap="none">
            <a:spAutoFit/>
          </a:bodyPr>
          <a:lstStyle/>
          <a:p>
            <a:r>
              <a:rPr lang="en-US" b="1">
                <a:solidFill>
                  <a:srgbClr val="FF0000"/>
                </a:solidFill>
              </a:rPr>
              <a:t>40M is open for digital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p:txBody>
          <a:bodyPr/>
          <a:lstStyle/>
          <a:p>
            <a:r>
              <a:rPr lang="en-US" smtClean="0"/>
              <a:t>80M FT8 1:30-7:30AM</a:t>
            </a:r>
          </a:p>
        </p:txBody>
      </p:sp>
      <p:pic>
        <p:nvPicPr>
          <p:cNvPr id="45058" name="Picture 3"/>
          <p:cNvPicPr>
            <a:picLocks noChangeAspect="1" noChangeArrowheads="1"/>
          </p:cNvPicPr>
          <p:nvPr>
            <p:ph type="body" idx="4294967295"/>
          </p:nvPr>
        </p:nvPicPr>
        <p:blipFill>
          <a:blip r:embed="rId2"/>
          <a:srcRect/>
          <a:stretch>
            <a:fillRect/>
          </a:stretch>
        </p:blipFill>
        <p:spPr/>
      </p:pic>
      <p:sp>
        <p:nvSpPr>
          <p:cNvPr id="45059" name="Text Box 4"/>
          <p:cNvSpPr txBox="1">
            <a:spLocks noChangeArrowheads="1"/>
          </p:cNvSpPr>
          <p:nvPr/>
        </p:nvSpPr>
        <p:spPr bwMode="auto">
          <a:xfrm>
            <a:off x="2819400" y="6019800"/>
            <a:ext cx="5934075" cy="304800"/>
          </a:xfrm>
          <a:prstGeom prst="rect">
            <a:avLst/>
          </a:prstGeom>
          <a:solidFill>
            <a:srgbClr val="FFFF00"/>
          </a:solidFill>
          <a:ln w="9525">
            <a:noFill/>
            <a:miter lim="800000"/>
            <a:headEnd/>
            <a:tailEnd/>
          </a:ln>
        </p:spPr>
        <p:txBody>
          <a:bodyPr wrap="none">
            <a:spAutoFit/>
          </a:bodyPr>
          <a:lstStyle/>
          <a:p>
            <a:r>
              <a:rPr lang="en-US" b="1">
                <a:solidFill>
                  <a:srgbClr val="FF0000"/>
                </a:solidFill>
              </a:rPr>
              <a:t>80M very active overnight to where it is dark – note no Europe - USA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p:txBody>
          <a:bodyPr/>
          <a:lstStyle/>
          <a:p>
            <a:r>
              <a:rPr lang="en-US" smtClean="0"/>
              <a:t>Field Day 2019 – W6HA </a:t>
            </a:r>
          </a:p>
        </p:txBody>
      </p:sp>
      <p:sp>
        <p:nvSpPr>
          <p:cNvPr id="30722" name="Rectangle 3"/>
          <p:cNvSpPr>
            <a:spLocks noGrp="1" noChangeArrowheads="1"/>
          </p:cNvSpPr>
          <p:nvPr>
            <p:ph type="body" idx="4294967295"/>
          </p:nvPr>
        </p:nvSpPr>
        <p:spPr/>
        <p:txBody>
          <a:bodyPr/>
          <a:lstStyle/>
          <a:p>
            <a:pPr>
              <a:lnSpc>
                <a:spcPct val="90000"/>
              </a:lnSpc>
            </a:pPr>
            <a:r>
              <a:rPr lang="en-US" smtClean="0"/>
              <a:t>Hopkins Wilderness Park – Redondo Beach</a:t>
            </a:r>
          </a:p>
          <a:p>
            <a:pPr>
              <a:lnSpc>
                <a:spcPct val="90000"/>
              </a:lnSpc>
            </a:pPr>
            <a:r>
              <a:rPr lang="en-US" smtClean="0"/>
              <a:t>8AM Saturday – 2PM Sunday</a:t>
            </a:r>
          </a:p>
          <a:p>
            <a:pPr lvl="1">
              <a:lnSpc>
                <a:spcPct val="90000"/>
              </a:lnSpc>
            </a:pPr>
            <a:r>
              <a:rPr lang="en-US" smtClean="0"/>
              <a:t>Friday 10AM setup, 6PM capture digital bulletin</a:t>
            </a:r>
          </a:p>
          <a:p>
            <a:pPr lvl="1">
              <a:lnSpc>
                <a:spcPct val="90000"/>
              </a:lnSpc>
            </a:pPr>
            <a:r>
              <a:rPr lang="en-US" smtClean="0"/>
              <a:t>Camp overnight or come and go as you have time</a:t>
            </a:r>
          </a:p>
          <a:p>
            <a:pPr>
              <a:lnSpc>
                <a:spcPct val="90000"/>
              </a:lnSpc>
            </a:pPr>
            <a:r>
              <a:rPr lang="en-US" smtClean="0"/>
              <a:t>Low Sunspot cycle – lowest of the 11 year cycle</a:t>
            </a:r>
          </a:p>
          <a:p>
            <a:pPr lvl="1">
              <a:lnSpc>
                <a:spcPct val="90000"/>
              </a:lnSpc>
            </a:pPr>
            <a:r>
              <a:rPr lang="en-US" smtClean="0"/>
              <a:t>40, 20, 80M bands most useful</a:t>
            </a:r>
          </a:p>
          <a:p>
            <a:pPr lvl="1">
              <a:lnSpc>
                <a:spcPct val="90000"/>
              </a:lnSpc>
            </a:pPr>
            <a:r>
              <a:rPr lang="en-US" smtClean="0"/>
              <a:t>2M/440 line of sight also will be big part</a:t>
            </a:r>
          </a:p>
          <a:p>
            <a:pPr lvl="1">
              <a:lnSpc>
                <a:spcPct val="90000"/>
              </a:lnSpc>
            </a:pPr>
            <a:r>
              <a:rPr lang="en-US" smtClean="0"/>
              <a:t>Digital modes (e.g., FT8) and CW will help </a:t>
            </a:r>
          </a:p>
          <a:p>
            <a:pPr>
              <a:lnSpc>
                <a:spcPct val="90000"/>
              </a:lnSpc>
            </a:pPr>
            <a:r>
              <a:rPr lang="en-US" smtClean="0"/>
              <a:t>Bonus points</a:t>
            </a:r>
          </a:p>
          <a:p>
            <a:pPr lvl="1">
              <a:lnSpc>
                <a:spcPct val="90000"/>
              </a:lnSpc>
            </a:pPr>
            <a:r>
              <a:rPr lang="en-US" smtClean="0"/>
              <a:t>Social media, Press release, Alternate power (Solar), Emergency power,  10 Radio grams, Radio gram to section manager, public information table, public place, W1AW Bulletin, Educational bonus, youth participation, safety officer</a:t>
            </a:r>
          </a:p>
          <a:p>
            <a:pPr>
              <a:lnSpc>
                <a:spcPct val="90000"/>
              </a:lnSpc>
            </a:pPr>
            <a:r>
              <a:rPr lang="en-US" smtClean="0"/>
              <a:t>Today…</a:t>
            </a:r>
          </a:p>
          <a:p>
            <a:pPr lvl="1">
              <a:lnSpc>
                <a:spcPct val="90000"/>
              </a:lnSpc>
            </a:pPr>
            <a:r>
              <a:rPr lang="en-US" smtClean="0"/>
              <a:t>Check status, answer questions</a:t>
            </a:r>
          </a:p>
          <a:p>
            <a:pPr lvl="1">
              <a:lnSpc>
                <a:spcPct val="90000"/>
              </a:lnSpc>
            </a:pPr>
            <a:r>
              <a:rPr lang="en-US" smtClean="0"/>
              <a:t>Assess number of people operating and determine 3A or 4A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p:txBody>
          <a:bodyPr/>
          <a:lstStyle/>
          <a:p>
            <a:r>
              <a:rPr lang="en-US" smtClean="0"/>
              <a:t>FT8 15M 24 hours</a:t>
            </a:r>
          </a:p>
        </p:txBody>
      </p:sp>
      <p:pic>
        <p:nvPicPr>
          <p:cNvPr id="46082" name="Picture 3"/>
          <p:cNvPicPr>
            <a:picLocks noChangeAspect="1" noChangeArrowheads="1"/>
          </p:cNvPicPr>
          <p:nvPr>
            <p:ph type="body" idx="4294967295"/>
          </p:nvPr>
        </p:nvPicPr>
        <p:blipFill>
          <a:blip r:embed="rId2"/>
          <a:srcRect/>
          <a:stretch>
            <a:fillRect/>
          </a:stretch>
        </p:blipFill>
        <p:spPr/>
      </p:pic>
      <p:sp>
        <p:nvSpPr>
          <p:cNvPr id="46083" name="Text Box 4"/>
          <p:cNvSpPr txBox="1">
            <a:spLocks noChangeArrowheads="1"/>
          </p:cNvSpPr>
          <p:nvPr/>
        </p:nvSpPr>
        <p:spPr bwMode="auto">
          <a:xfrm>
            <a:off x="1143000" y="5791200"/>
            <a:ext cx="4386263" cy="304800"/>
          </a:xfrm>
          <a:prstGeom prst="rect">
            <a:avLst/>
          </a:prstGeom>
          <a:solidFill>
            <a:srgbClr val="FFFF00"/>
          </a:solidFill>
          <a:ln w="9525">
            <a:noFill/>
            <a:miter lim="800000"/>
            <a:headEnd/>
            <a:tailEnd/>
          </a:ln>
        </p:spPr>
        <p:txBody>
          <a:bodyPr wrap="none">
            <a:spAutoFit/>
          </a:bodyPr>
          <a:lstStyle/>
          <a:p>
            <a:r>
              <a:rPr lang="en-US" b="1">
                <a:solidFill>
                  <a:srgbClr val="FF0000"/>
                </a:solidFill>
              </a:rPr>
              <a:t>15M has some traffic, not as much as other bands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p:txBody>
          <a:bodyPr/>
          <a:lstStyle/>
          <a:p>
            <a:r>
              <a:rPr lang="en-US" smtClean="0"/>
              <a:t>FT8 20M 24 Hours</a:t>
            </a:r>
          </a:p>
        </p:txBody>
      </p:sp>
      <p:pic>
        <p:nvPicPr>
          <p:cNvPr id="47106" name="Picture 3"/>
          <p:cNvPicPr>
            <a:picLocks noChangeAspect="1" noChangeArrowheads="1"/>
          </p:cNvPicPr>
          <p:nvPr>
            <p:ph type="body" idx="4294967295"/>
          </p:nvPr>
        </p:nvPicPr>
        <p:blipFill>
          <a:blip r:embed="rId2"/>
          <a:srcRect/>
          <a:stretch>
            <a:fillRect/>
          </a:stretch>
        </p:blipFill>
        <p:spPr/>
      </p:pic>
      <p:sp>
        <p:nvSpPr>
          <p:cNvPr id="47107" name="Text Box 4"/>
          <p:cNvSpPr txBox="1">
            <a:spLocks noChangeArrowheads="1"/>
          </p:cNvSpPr>
          <p:nvPr/>
        </p:nvSpPr>
        <p:spPr bwMode="auto">
          <a:xfrm>
            <a:off x="1143000" y="5791200"/>
            <a:ext cx="3767138" cy="304800"/>
          </a:xfrm>
          <a:prstGeom prst="rect">
            <a:avLst/>
          </a:prstGeom>
          <a:solidFill>
            <a:srgbClr val="FFFF00"/>
          </a:solidFill>
          <a:ln w="9525">
            <a:noFill/>
            <a:miter lim="800000"/>
            <a:headEnd/>
            <a:tailEnd/>
          </a:ln>
        </p:spPr>
        <p:txBody>
          <a:bodyPr wrap="none">
            <a:spAutoFit/>
          </a:bodyPr>
          <a:lstStyle/>
          <a:p>
            <a:r>
              <a:rPr lang="en-US" b="1">
                <a:solidFill>
                  <a:srgbClr val="FF0000"/>
                </a:solidFill>
              </a:rPr>
              <a:t>20M has much more than 15M as expected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p:txBody>
          <a:bodyPr/>
          <a:lstStyle/>
          <a:p>
            <a:r>
              <a:rPr lang="en-US" smtClean="0"/>
              <a:t>All Modes 8AM 40M DM03</a:t>
            </a:r>
          </a:p>
        </p:txBody>
      </p:sp>
      <p:pic>
        <p:nvPicPr>
          <p:cNvPr id="48130" name="Picture 3"/>
          <p:cNvPicPr>
            <a:picLocks noChangeAspect="1" noChangeArrowheads="1"/>
          </p:cNvPicPr>
          <p:nvPr>
            <p:ph type="body" idx="4294967295"/>
          </p:nvPr>
        </p:nvPicPr>
        <p:blipFill>
          <a:blip r:embed="rId2"/>
          <a:srcRect/>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r>
              <a:rPr lang="en-US" smtClean="0"/>
              <a:t>All Modes 20M 8AM DM03</a:t>
            </a:r>
          </a:p>
        </p:txBody>
      </p:sp>
      <p:pic>
        <p:nvPicPr>
          <p:cNvPr id="49154" name="Picture 3"/>
          <p:cNvPicPr>
            <a:picLocks noChangeAspect="1" noChangeArrowheads="1"/>
          </p:cNvPicPr>
          <p:nvPr>
            <p:ph type="body" idx="4294967295"/>
          </p:nvPr>
        </p:nvPicPr>
        <p:blipFill>
          <a:blip r:embed="rId2"/>
          <a:srcRect/>
          <a:stretch>
            <a:fillRect/>
          </a:stretch>
        </p:blip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p:txBody>
          <a:bodyPr/>
          <a:lstStyle/>
          <a:p>
            <a:r>
              <a:rPr lang="en-US" smtClean="0"/>
              <a:t>Digital Modes</a:t>
            </a:r>
          </a:p>
        </p:txBody>
      </p:sp>
      <p:sp>
        <p:nvSpPr>
          <p:cNvPr id="50178" name="Rectangle 3"/>
          <p:cNvSpPr>
            <a:spLocks noGrp="1" noChangeArrowheads="1"/>
          </p:cNvSpPr>
          <p:nvPr>
            <p:ph type="body" idx="4294967295"/>
          </p:nvPr>
        </p:nvSpPr>
        <p:spPr/>
        <p:txBody>
          <a:bodyPr/>
          <a:lstStyle/>
          <a:p>
            <a:r>
              <a:rPr lang="en-US" smtClean="0"/>
              <a:t>FT8 works to -20 dB SNR</a:t>
            </a:r>
          </a:p>
          <a:p>
            <a:pPr lvl="1"/>
            <a:r>
              <a:rPr lang="en-US" smtClean="0"/>
              <a:t>50 Hz wide signal</a:t>
            </a:r>
          </a:p>
          <a:p>
            <a:pPr lvl="1"/>
            <a:r>
              <a:rPr lang="en-US" smtClean="0"/>
              <a:t>1 minute per QSO, ideally</a:t>
            </a:r>
          </a:p>
          <a:p>
            <a:pPr lvl="2"/>
            <a:r>
              <a:rPr lang="en-US" smtClean="0"/>
              <a:t>Experience has only occasionally hit that rate</a:t>
            </a:r>
          </a:p>
          <a:p>
            <a:pPr lvl="1"/>
            <a:r>
              <a:rPr lang="en-US" smtClean="0"/>
              <a:t>Following charts show coverage over a few hours</a:t>
            </a:r>
          </a:p>
          <a:p>
            <a:r>
              <a:rPr lang="en-US" smtClean="0"/>
              <a:t>PSK31 somewhat stronger signal required</a:t>
            </a:r>
          </a:p>
          <a:p>
            <a:pPr lvl="1"/>
            <a:r>
              <a:rPr lang="en-US" smtClean="0"/>
              <a:t>However good coverage to east coast even with limited antenna</a:t>
            </a:r>
          </a:p>
        </p:txBody>
      </p:sp>
      <p:pic>
        <p:nvPicPr>
          <p:cNvPr id="50179" name="Picture 8" descr="ft8 830pm"/>
          <p:cNvPicPr>
            <a:picLocks noChangeAspect="1" noChangeArrowheads="1"/>
          </p:cNvPicPr>
          <p:nvPr/>
        </p:nvPicPr>
        <p:blipFill>
          <a:blip r:embed="rId2"/>
          <a:srcRect r="22609" b="30658"/>
          <a:stretch>
            <a:fillRect/>
          </a:stretch>
        </p:blipFill>
        <p:spPr bwMode="auto">
          <a:xfrm>
            <a:off x="1524000" y="3578225"/>
            <a:ext cx="5867400" cy="3279775"/>
          </a:xfrm>
          <a:prstGeom prst="rect">
            <a:avLst/>
          </a:prstGeom>
          <a:noFill/>
          <a:ln w="9525">
            <a:noFill/>
            <a:miter lim="800000"/>
            <a:headEnd/>
            <a:tailEnd/>
          </a:ln>
        </p:spPr>
      </p:pic>
      <p:sp>
        <p:nvSpPr>
          <p:cNvPr id="50180" name="Text Box 9"/>
          <p:cNvSpPr txBox="1">
            <a:spLocks noChangeArrowheads="1"/>
          </p:cNvSpPr>
          <p:nvPr/>
        </p:nvSpPr>
        <p:spPr bwMode="auto">
          <a:xfrm>
            <a:off x="4953000" y="5181600"/>
            <a:ext cx="2438400" cy="1706563"/>
          </a:xfrm>
          <a:prstGeom prst="rect">
            <a:avLst/>
          </a:prstGeom>
          <a:solidFill>
            <a:srgbClr val="FFFF00"/>
          </a:solidFill>
          <a:ln w="9525">
            <a:noFill/>
            <a:miter lim="800000"/>
            <a:headEnd/>
            <a:tailEnd/>
          </a:ln>
        </p:spPr>
        <p:txBody>
          <a:bodyPr>
            <a:spAutoFit/>
          </a:bodyPr>
          <a:lstStyle/>
          <a:p>
            <a:r>
              <a:rPr lang="en-US" sz="2000" b="1"/>
              <a:t>WSJT-X </a:t>
            </a:r>
            <a:br>
              <a:rPr lang="en-US" sz="2000" b="1"/>
            </a:br>
            <a:r>
              <a:rPr lang="en-US" sz="2000" b="1"/>
              <a:t>Running FT8</a:t>
            </a:r>
          </a:p>
          <a:p>
            <a:endParaRPr lang="en-US" sz="2000" b="1"/>
          </a:p>
          <a:p>
            <a:endParaRPr lang="en-US"/>
          </a:p>
          <a:p>
            <a:endParaRPr lang="en-US"/>
          </a:p>
          <a:p>
            <a:endParaRPr lang="en-US" sz="1800" b="1"/>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r>
              <a:rPr lang="en-US" sz="2000" smtClean="0"/>
              <a:t>FT8 40M 8:30PM - 3 contacts 5 minutes search and pounce</a:t>
            </a:r>
            <a:br>
              <a:rPr lang="en-US" sz="2000" smtClean="0"/>
            </a:br>
            <a:r>
              <a:rPr lang="en-US" sz="2000" smtClean="0"/>
              <a:t>Busy band – it does get busier</a:t>
            </a:r>
          </a:p>
        </p:txBody>
      </p:sp>
      <p:pic>
        <p:nvPicPr>
          <p:cNvPr id="51202" name="Picture 4" descr="ft8 830pm"/>
          <p:cNvPicPr>
            <a:picLocks noChangeAspect="1" noChangeArrowheads="1"/>
          </p:cNvPicPr>
          <p:nvPr>
            <p:ph type="body" idx="4294967295"/>
          </p:nvPr>
        </p:nvPicPr>
        <p:blipFill>
          <a:blip r:embed="rId2"/>
          <a:srcRect r="23189" b="33446"/>
          <a:stretch>
            <a:fillRect/>
          </a:stretch>
        </p:blipFill>
        <p:spPr>
          <a:xfrm>
            <a:off x="0" y="838200"/>
            <a:ext cx="9220200" cy="4979988"/>
          </a:xfrm>
        </p:spPr>
      </p:pic>
      <p:sp>
        <p:nvSpPr>
          <p:cNvPr id="51203" name="Text Box 5"/>
          <p:cNvSpPr txBox="1">
            <a:spLocks noChangeArrowheads="1"/>
          </p:cNvSpPr>
          <p:nvPr/>
        </p:nvSpPr>
        <p:spPr bwMode="auto">
          <a:xfrm>
            <a:off x="5486400" y="4038600"/>
            <a:ext cx="3124200" cy="915988"/>
          </a:xfrm>
          <a:prstGeom prst="rect">
            <a:avLst/>
          </a:prstGeom>
          <a:noFill/>
          <a:ln w="9525">
            <a:noFill/>
            <a:miter lim="800000"/>
            <a:headEnd/>
            <a:tailEnd/>
          </a:ln>
        </p:spPr>
        <p:txBody>
          <a:bodyPr>
            <a:spAutoFit/>
          </a:bodyPr>
          <a:lstStyle/>
          <a:p>
            <a:r>
              <a:rPr lang="en-US" sz="1800" b="1">
                <a:solidFill>
                  <a:srgbClr val="FF0000"/>
                </a:solidFill>
              </a:rPr>
              <a:t>Need to set the computer time to within a second of world time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idx="4294967295"/>
          </p:nvPr>
        </p:nvSpPr>
        <p:spPr>
          <a:xfrm>
            <a:off x="914400" y="0"/>
            <a:ext cx="8229600" cy="609600"/>
          </a:xfrm>
        </p:spPr>
        <p:txBody>
          <a:bodyPr/>
          <a:lstStyle/>
          <a:p>
            <a:r>
              <a:rPr lang="en-US" smtClean="0"/>
              <a:t>Not busy 6M band</a:t>
            </a:r>
          </a:p>
        </p:txBody>
      </p:sp>
      <p:pic>
        <p:nvPicPr>
          <p:cNvPr id="52226" name="Picture 4" descr="6m 330pm"/>
          <p:cNvPicPr>
            <a:picLocks noChangeAspect="1" noChangeArrowheads="1"/>
          </p:cNvPicPr>
          <p:nvPr>
            <p:ph type="body" idx="4294967295"/>
          </p:nvPr>
        </p:nvPicPr>
        <p:blipFill>
          <a:blip r:embed="rId2"/>
          <a:srcRect r="23187" b="31586"/>
          <a:stretch>
            <a:fillRect/>
          </a:stretch>
        </p:blipFill>
        <p:spPr>
          <a:xfrm>
            <a:off x="0" y="838200"/>
            <a:ext cx="9220200" cy="512286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p:txBody>
          <a:bodyPr/>
          <a:lstStyle/>
          <a:p>
            <a:r>
              <a:rPr lang="en-US" sz="2400" smtClean="0"/>
              <a:t>FT8 40M 50W 4:15PM low inverted V June 15</a:t>
            </a:r>
            <a:br>
              <a:rPr lang="en-US" sz="2400" smtClean="0"/>
            </a:br>
            <a:r>
              <a:rPr lang="en-US" sz="2400" smtClean="0"/>
              <a:t>Many western stations workable</a:t>
            </a:r>
          </a:p>
        </p:txBody>
      </p:sp>
      <p:pic>
        <p:nvPicPr>
          <p:cNvPr id="53250" name="Picture 3"/>
          <p:cNvPicPr>
            <a:picLocks noChangeAspect="1" noChangeArrowheads="1"/>
          </p:cNvPicPr>
          <p:nvPr>
            <p:ph type="body" idx="4294967295"/>
          </p:nvPr>
        </p:nvPicPr>
        <p:blipFill>
          <a:blip r:embed="rId2"/>
          <a:srcRect l="12502" t="14401"/>
          <a:stretch>
            <a:fillRect/>
          </a:stretch>
        </p:blipFill>
        <p:spPr>
          <a:xfrm>
            <a:off x="0" y="838200"/>
            <a:ext cx="8991600" cy="5813425"/>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idx="4294967295"/>
          </p:nvPr>
        </p:nvSpPr>
        <p:spPr/>
        <p:txBody>
          <a:bodyPr/>
          <a:lstStyle/>
          <a:p>
            <a:r>
              <a:rPr lang="en-US" smtClean="0"/>
              <a:t>FT8 40M 50W 5:15PM low inverted V June 15</a:t>
            </a:r>
          </a:p>
        </p:txBody>
      </p:sp>
      <p:pic>
        <p:nvPicPr>
          <p:cNvPr id="54274" name="Picture 3"/>
          <p:cNvPicPr>
            <a:picLocks noChangeAspect="1" noChangeArrowheads="1"/>
          </p:cNvPicPr>
          <p:nvPr>
            <p:ph type="body" idx="4294967295"/>
          </p:nvPr>
        </p:nvPicPr>
        <p:blipFill>
          <a:blip r:embed="rId2"/>
          <a:srcRect l="12502" t="14401"/>
          <a:stretch>
            <a:fillRect/>
          </a:stretch>
        </p:blipFill>
        <p:spPr>
          <a:xfrm>
            <a:off x="0" y="815975"/>
            <a:ext cx="8991600" cy="5813425"/>
          </a:xfrm>
        </p:spPr>
      </p:pic>
      <p:sp>
        <p:nvSpPr>
          <p:cNvPr id="54275" name="Text Box 4"/>
          <p:cNvSpPr txBox="1">
            <a:spLocks noChangeArrowheads="1"/>
          </p:cNvSpPr>
          <p:nvPr/>
        </p:nvSpPr>
        <p:spPr bwMode="auto">
          <a:xfrm>
            <a:off x="304800" y="5486400"/>
            <a:ext cx="1981200" cy="730250"/>
          </a:xfrm>
          <a:prstGeom prst="rect">
            <a:avLst/>
          </a:prstGeom>
          <a:noFill/>
          <a:ln w="9525">
            <a:noFill/>
            <a:miter lim="800000"/>
            <a:headEnd/>
            <a:tailEnd/>
          </a:ln>
        </p:spPr>
        <p:txBody>
          <a:bodyPr>
            <a:spAutoFit/>
          </a:bodyPr>
          <a:lstStyle/>
          <a:p>
            <a:r>
              <a:rPr lang="en-US" b="1">
                <a:solidFill>
                  <a:srgbClr val="CC0000"/>
                </a:solidFill>
              </a:rPr>
              <a:t>1 hour later</a:t>
            </a:r>
          </a:p>
          <a:p>
            <a:r>
              <a:rPr lang="en-US" b="1">
                <a:solidFill>
                  <a:srgbClr val="CC0000"/>
                </a:solidFill>
              </a:rPr>
              <a:t>Signals improving towards east 3 – 6dB</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p:txBody>
          <a:bodyPr/>
          <a:lstStyle/>
          <a:p>
            <a:r>
              <a:rPr lang="en-US" smtClean="0"/>
              <a:t>FT8 40M 50W 6:15PM low inverted V June 15</a:t>
            </a:r>
          </a:p>
        </p:txBody>
      </p:sp>
      <p:pic>
        <p:nvPicPr>
          <p:cNvPr id="55298" name="Picture 3"/>
          <p:cNvPicPr>
            <a:picLocks noChangeAspect="1" noChangeArrowheads="1"/>
          </p:cNvPicPr>
          <p:nvPr>
            <p:ph type="body" idx="4294967295"/>
          </p:nvPr>
        </p:nvPicPr>
        <p:blipFill>
          <a:blip r:embed="rId2"/>
          <a:srcRect/>
          <a:stretch>
            <a:fillRect/>
          </a:stretch>
        </p:blipFill>
        <p:spPr>
          <a:xfrm>
            <a:off x="152400" y="976313"/>
            <a:ext cx="9067800" cy="5695950"/>
          </a:xfrm>
        </p:spPr>
      </p:pic>
      <p:sp>
        <p:nvSpPr>
          <p:cNvPr id="55299" name="Text Box 4"/>
          <p:cNvSpPr txBox="1">
            <a:spLocks noChangeArrowheads="1"/>
          </p:cNvSpPr>
          <p:nvPr/>
        </p:nvSpPr>
        <p:spPr bwMode="auto">
          <a:xfrm>
            <a:off x="304800" y="5486400"/>
            <a:ext cx="1981200" cy="730250"/>
          </a:xfrm>
          <a:prstGeom prst="rect">
            <a:avLst/>
          </a:prstGeom>
          <a:noFill/>
          <a:ln w="9525">
            <a:noFill/>
            <a:miter lim="800000"/>
            <a:headEnd/>
            <a:tailEnd/>
          </a:ln>
        </p:spPr>
        <p:txBody>
          <a:bodyPr>
            <a:spAutoFit/>
          </a:bodyPr>
          <a:lstStyle/>
          <a:p>
            <a:r>
              <a:rPr lang="en-US" b="1">
                <a:solidFill>
                  <a:srgbClr val="CC0000"/>
                </a:solidFill>
              </a:rPr>
              <a:t>1 hour later</a:t>
            </a:r>
          </a:p>
          <a:p>
            <a:r>
              <a:rPr lang="en-US" b="1">
                <a:solidFill>
                  <a:srgbClr val="CC0000"/>
                </a:solidFill>
              </a:rPr>
              <a:t>Mixed bag… some better some worse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838200" y="-76200"/>
            <a:ext cx="8229600" cy="609600"/>
          </a:xfrm>
        </p:spPr>
        <p:txBody>
          <a:bodyPr/>
          <a:lstStyle/>
          <a:p>
            <a:r>
              <a:rPr lang="en-US" smtClean="0"/>
              <a:t>W6HA 2019 Field Day Stations</a:t>
            </a:r>
          </a:p>
        </p:txBody>
      </p:sp>
      <p:sp>
        <p:nvSpPr>
          <p:cNvPr id="31746" name="Rectangle 3"/>
          <p:cNvSpPr>
            <a:spLocks noGrp="1" noChangeArrowheads="1"/>
          </p:cNvSpPr>
          <p:nvPr>
            <p:ph type="body" idx="4294967295"/>
          </p:nvPr>
        </p:nvSpPr>
        <p:spPr>
          <a:xfrm>
            <a:off x="4648200" y="5257800"/>
            <a:ext cx="4419600" cy="1524000"/>
          </a:xfrm>
        </p:spPr>
        <p:txBody>
          <a:bodyPr/>
          <a:lstStyle/>
          <a:p>
            <a:pPr marL="173038" indent="-173038"/>
            <a:r>
              <a:rPr lang="en-US" sz="1800" smtClean="0"/>
              <a:t>Plus </a:t>
            </a:r>
          </a:p>
          <a:p>
            <a:pPr marL="573088" lvl="1"/>
            <a:r>
              <a:rPr lang="en-US" sz="1600" smtClean="0"/>
              <a:t>2 Honda power generators</a:t>
            </a:r>
          </a:p>
          <a:p>
            <a:pPr marL="573088" lvl="1"/>
            <a:r>
              <a:rPr lang="en-US" sz="1600" smtClean="0"/>
              <a:t>Solar</a:t>
            </a:r>
          </a:p>
          <a:p>
            <a:pPr marL="573088" lvl="1"/>
            <a:r>
              <a:rPr lang="en-US" sz="1600" smtClean="0"/>
              <a:t>Information table</a:t>
            </a:r>
          </a:p>
          <a:p>
            <a:pPr marL="573088" lvl="1"/>
            <a:r>
              <a:rPr lang="en-US" sz="1600" smtClean="0"/>
              <a:t>Logging computers</a:t>
            </a:r>
          </a:p>
        </p:txBody>
      </p:sp>
      <p:sp>
        <p:nvSpPr>
          <p:cNvPr id="31747" name="Rectangle 4"/>
          <p:cNvSpPr>
            <a:spLocks noChangeArrowheads="1"/>
          </p:cNvSpPr>
          <p:nvPr/>
        </p:nvSpPr>
        <p:spPr bwMode="auto">
          <a:xfrm>
            <a:off x="152400" y="685800"/>
            <a:ext cx="2971800" cy="1219200"/>
          </a:xfrm>
          <a:prstGeom prst="rect">
            <a:avLst/>
          </a:prstGeom>
          <a:solidFill>
            <a:srgbClr val="D2FF79"/>
          </a:solidFill>
          <a:ln w="28575">
            <a:solidFill>
              <a:schemeClr val="tx1"/>
            </a:solidFill>
            <a:miter lim="800000"/>
            <a:headEnd/>
            <a:tailEnd/>
          </a:ln>
        </p:spPr>
        <p:txBody>
          <a:bodyPr anchor="ctr"/>
          <a:lstStyle/>
          <a:p>
            <a:pPr algn="ctr"/>
            <a:r>
              <a:rPr lang="en-US" sz="2000"/>
              <a:t>20 Meter Station with 3 element yagi on 55’ crank up tower</a:t>
            </a:r>
          </a:p>
        </p:txBody>
      </p:sp>
      <p:sp>
        <p:nvSpPr>
          <p:cNvPr id="31748" name="Rectangle 5"/>
          <p:cNvSpPr>
            <a:spLocks noChangeArrowheads="1"/>
          </p:cNvSpPr>
          <p:nvPr/>
        </p:nvSpPr>
        <p:spPr bwMode="auto">
          <a:xfrm>
            <a:off x="3657600" y="685800"/>
            <a:ext cx="3352800" cy="1219200"/>
          </a:xfrm>
          <a:prstGeom prst="rect">
            <a:avLst/>
          </a:prstGeom>
          <a:solidFill>
            <a:srgbClr val="FFCC00"/>
          </a:solidFill>
          <a:ln w="28575">
            <a:solidFill>
              <a:schemeClr val="tx1"/>
            </a:solidFill>
            <a:miter lim="800000"/>
            <a:headEnd/>
            <a:tailEnd/>
          </a:ln>
        </p:spPr>
        <p:txBody>
          <a:bodyPr anchor="ctr"/>
          <a:lstStyle/>
          <a:p>
            <a:pPr algn="ctr"/>
            <a:r>
              <a:rPr lang="en-US" sz="1800"/>
              <a:t>10 &amp; 15 Meter Station on yagi on 55’ tower with duplexer</a:t>
            </a:r>
          </a:p>
          <a:p>
            <a:pPr algn="ctr"/>
            <a:r>
              <a:rPr lang="en-US" sz="1800"/>
              <a:t>Plus 80 Meter  80M inverted V from tower </a:t>
            </a:r>
          </a:p>
        </p:txBody>
      </p:sp>
      <p:sp>
        <p:nvSpPr>
          <p:cNvPr id="31749" name="Rectangle 6"/>
          <p:cNvSpPr>
            <a:spLocks noChangeArrowheads="1"/>
          </p:cNvSpPr>
          <p:nvPr/>
        </p:nvSpPr>
        <p:spPr bwMode="auto">
          <a:xfrm>
            <a:off x="152400" y="2286000"/>
            <a:ext cx="2971800" cy="1219200"/>
          </a:xfrm>
          <a:prstGeom prst="rect">
            <a:avLst/>
          </a:prstGeom>
          <a:solidFill>
            <a:srgbClr val="FFFF99"/>
          </a:solidFill>
          <a:ln w="28575">
            <a:solidFill>
              <a:schemeClr val="tx1"/>
            </a:solidFill>
            <a:miter lim="800000"/>
            <a:headEnd/>
            <a:tailEnd/>
          </a:ln>
        </p:spPr>
        <p:txBody>
          <a:bodyPr anchor="ctr"/>
          <a:lstStyle/>
          <a:p>
            <a:pPr algn="ctr"/>
            <a:r>
              <a:rPr lang="en-US" sz="2000"/>
              <a:t>40  Meter Station with North South Dipole</a:t>
            </a:r>
          </a:p>
        </p:txBody>
      </p:sp>
      <p:sp>
        <p:nvSpPr>
          <p:cNvPr id="31750" name="Rectangle 7"/>
          <p:cNvSpPr>
            <a:spLocks noChangeArrowheads="1"/>
          </p:cNvSpPr>
          <p:nvPr/>
        </p:nvSpPr>
        <p:spPr bwMode="auto">
          <a:xfrm>
            <a:off x="3657600" y="2286000"/>
            <a:ext cx="3352800" cy="1219200"/>
          </a:xfrm>
          <a:prstGeom prst="rect">
            <a:avLst/>
          </a:prstGeom>
          <a:solidFill>
            <a:schemeClr val="accent1"/>
          </a:solidFill>
          <a:ln w="28575">
            <a:solidFill>
              <a:schemeClr val="tx1"/>
            </a:solidFill>
            <a:miter lim="800000"/>
            <a:headEnd/>
            <a:tailEnd/>
          </a:ln>
        </p:spPr>
        <p:txBody>
          <a:bodyPr anchor="ctr"/>
          <a:lstStyle/>
          <a:p>
            <a:pPr algn="ctr"/>
            <a:r>
              <a:rPr lang="en-US" sz="2000"/>
              <a:t>GOTA HF/VHF Atation with 3 element yagi on 20’ pushup &amp; VHF/UHF vertical</a:t>
            </a:r>
          </a:p>
        </p:txBody>
      </p:sp>
      <p:sp>
        <p:nvSpPr>
          <p:cNvPr id="31751" name="Rectangle 8"/>
          <p:cNvSpPr>
            <a:spLocks noChangeArrowheads="1"/>
          </p:cNvSpPr>
          <p:nvPr/>
        </p:nvSpPr>
        <p:spPr bwMode="auto">
          <a:xfrm>
            <a:off x="152400" y="3962400"/>
            <a:ext cx="2971800" cy="1219200"/>
          </a:xfrm>
          <a:prstGeom prst="rect">
            <a:avLst/>
          </a:prstGeom>
          <a:solidFill>
            <a:srgbClr val="FFD45B"/>
          </a:solidFill>
          <a:ln w="28575">
            <a:solidFill>
              <a:schemeClr val="tx1"/>
            </a:solidFill>
            <a:miter lim="800000"/>
            <a:headEnd/>
            <a:tailEnd/>
          </a:ln>
        </p:spPr>
        <p:txBody>
          <a:bodyPr anchor="ctr"/>
          <a:lstStyle/>
          <a:p>
            <a:pPr algn="ctr"/>
            <a:r>
              <a:rPr lang="en-US" sz="2000"/>
              <a:t>VHF Station with 5 element 6M yagi, 2M/440 vertical on a 20’ pushup pole</a:t>
            </a:r>
          </a:p>
        </p:txBody>
      </p:sp>
      <p:sp>
        <p:nvSpPr>
          <p:cNvPr id="31752" name="Rectangle 6"/>
          <p:cNvSpPr>
            <a:spLocks noChangeArrowheads="1"/>
          </p:cNvSpPr>
          <p:nvPr/>
        </p:nvSpPr>
        <p:spPr bwMode="auto">
          <a:xfrm>
            <a:off x="3848100" y="3962400"/>
            <a:ext cx="2971800" cy="1219200"/>
          </a:xfrm>
          <a:prstGeom prst="rect">
            <a:avLst/>
          </a:prstGeom>
          <a:solidFill>
            <a:srgbClr val="FFFF99"/>
          </a:solidFill>
          <a:ln w="28575">
            <a:solidFill>
              <a:schemeClr val="tx1"/>
            </a:solidFill>
            <a:miter lim="800000"/>
            <a:headEnd/>
            <a:tailEnd/>
          </a:ln>
        </p:spPr>
        <p:txBody>
          <a:bodyPr anchor="ctr"/>
          <a:lstStyle/>
          <a:p>
            <a:pPr algn="ctr"/>
            <a:r>
              <a:rPr lang="en-US" sz="2000"/>
              <a:t>15/20/40M Digital / CW Station</a:t>
            </a:r>
            <a:br>
              <a:rPr lang="en-US" sz="2000"/>
            </a:br>
            <a:r>
              <a:rPr lang="en-US" sz="2000"/>
              <a:t>Triband yagi on pushup plus NVIS dipole</a:t>
            </a:r>
          </a:p>
        </p:txBody>
      </p:sp>
      <p:sp>
        <p:nvSpPr>
          <p:cNvPr id="31753" name="Line 10"/>
          <p:cNvSpPr>
            <a:spLocks noChangeShapeType="1"/>
          </p:cNvSpPr>
          <p:nvPr/>
        </p:nvSpPr>
        <p:spPr bwMode="auto">
          <a:xfrm flipV="1">
            <a:off x="3810000" y="3886200"/>
            <a:ext cx="3200400" cy="1524000"/>
          </a:xfrm>
          <a:prstGeom prst="line">
            <a:avLst/>
          </a:prstGeom>
          <a:noFill/>
          <a:ln w="28575">
            <a:solidFill>
              <a:srgbClr val="CC0000"/>
            </a:solidFill>
            <a:round/>
            <a:headEnd/>
            <a:tailEnd/>
          </a:ln>
        </p:spPr>
        <p:txBody>
          <a:bodyPr/>
          <a:lstStyle/>
          <a:p>
            <a:endParaRPr lang="en-US"/>
          </a:p>
        </p:txBody>
      </p:sp>
      <p:sp>
        <p:nvSpPr>
          <p:cNvPr id="31754" name="Line 11"/>
          <p:cNvSpPr>
            <a:spLocks noChangeShapeType="1"/>
          </p:cNvSpPr>
          <p:nvPr/>
        </p:nvSpPr>
        <p:spPr bwMode="auto">
          <a:xfrm>
            <a:off x="3886200" y="3810000"/>
            <a:ext cx="2971800" cy="1600200"/>
          </a:xfrm>
          <a:prstGeom prst="line">
            <a:avLst/>
          </a:prstGeom>
          <a:noFill/>
          <a:ln w="38100">
            <a:solidFill>
              <a:srgbClr val="CC0000"/>
            </a:solidFill>
            <a:round/>
            <a:headEnd/>
            <a:tailEnd/>
          </a:ln>
        </p:spPr>
        <p:txBody>
          <a:bodyPr/>
          <a:lstStyle/>
          <a:p>
            <a:endParaRPr lang="en-US"/>
          </a:p>
        </p:txBody>
      </p:sp>
      <p:sp>
        <p:nvSpPr>
          <p:cNvPr id="31755" name="Rectangle 6"/>
          <p:cNvSpPr>
            <a:spLocks noChangeArrowheads="1"/>
          </p:cNvSpPr>
          <p:nvPr/>
        </p:nvSpPr>
        <p:spPr bwMode="auto">
          <a:xfrm>
            <a:off x="152400" y="5562600"/>
            <a:ext cx="2971800" cy="1219200"/>
          </a:xfrm>
          <a:prstGeom prst="rect">
            <a:avLst/>
          </a:prstGeom>
          <a:solidFill>
            <a:srgbClr val="FFFF99"/>
          </a:solidFill>
          <a:ln w="28575">
            <a:solidFill>
              <a:schemeClr val="tx1"/>
            </a:solidFill>
            <a:miter lim="800000"/>
            <a:headEnd/>
            <a:tailEnd/>
          </a:ln>
        </p:spPr>
        <p:txBody>
          <a:bodyPr anchor="ctr"/>
          <a:lstStyle/>
          <a:p>
            <a:pPr algn="ctr"/>
            <a:r>
              <a:rPr lang="en-US" sz="2000"/>
              <a:t>Part time digital station 40M dipole and 6M Moxon plus borrow feed from tower</a:t>
            </a:r>
          </a:p>
        </p:txBody>
      </p:sp>
      <p:sp>
        <p:nvSpPr>
          <p:cNvPr id="31756" name="Text Box 13"/>
          <p:cNvSpPr txBox="1">
            <a:spLocks noChangeArrowheads="1"/>
          </p:cNvSpPr>
          <p:nvPr/>
        </p:nvSpPr>
        <p:spPr bwMode="auto">
          <a:xfrm>
            <a:off x="762000" y="381000"/>
            <a:ext cx="1149350" cy="366713"/>
          </a:xfrm>
          <a:prstGeom prst="rect">
            <a:avLst/>
          </a:prstGeom>
          <a:noFill/>
          <a:ln w="9525">
            <a:noFill/>
            <a:miter lim="800000"/>
            <a:headEnd/>
            <a:tailEnd/>
          </a:ln>
        </p:spPr>
        <p:txBody>
          <a:bodyPr wrap="none">
            <a:spAutoFit/>
          </a:bodyPr>
          <a:lstStyle/>
          <a:p>
            <a:r>
              <a:rPr lang="en-US" sz="1800" b="1"/>
              <a:t>Station 1</a:t>
            </a:r>
          </a:p>
        </p:txBody>
      </p:sp>
      <p:sp>
        <p:nvSpPr>
          <p:cNvPr id="31757" name="Text Box 14"/>
          <p:cNvSpPr txBox="1">
            <a:spLocks noChangeArrowheads="1"/>
          </p:cNvSpPr>
          <p:nvPr/>
        </p:nvSpPr>
        <p:spPr bwMode="auto">
          <a:xfrm>
            <a:off x="762000" y="1995488"/>
            <a:ext cx="1149350" cy="366712"/>
          </a:xfrm>
          <a:prstGeom prst="rect">
            <a:avLst/>
          </a:prstGeom>
          <a:noFill/>
          <a:ln w="9525">
            <a:noFill/>
            <a:miter lim="800000"/>
            <a:headEnd/>
            <a:tailEnd/>
          </a:ln>
        </p:spPr>
        <p:txBody>
          <a:bodyPr wrap="none">
            <a:spAutoFit/>
          </a:bodyPr>
          <a:lstStyle/>
          <a:p>
            <a:r>
              <a:rPr lang="en-US" sz="1800" b="1"/>
              <a:t>Station 2</a:t>
            </a:r>
          </a:p>
        </p:txBody>
      </p:sp>
      <p:sp>
        <p:nvSpPr>
          <p:cNvPr id="31758" name="Text Box 15"/>
          <p:cNvSpPr txBox="1">
            <a:spLocks noChangeArrowheads="1"/>
          </p:cNvSpPr>
          <p:nvPr/>
        </p:nvSpPr>
        <p:spPr bwMode="auto">
          <a:xfrm>
            <a:off x="4114800" y="381000"/>
            <a:ext cx="1149350" cy="366713"/>
          </a:xfrm>
          <a:prstGeom prst="rect">
            <a:avLst/>
          </a:prstGeom>
          <a:noFill/>
          <a:ln w="9525">
            <a:noFill/>
            <a:miter lim="800000"/>
            <a:headEnd/>
            <a:tailEnd/>
          </a:ln>
        </p:spPr>
        <p:txBody>
          <a:bodyPr wrap="none">
            <a:spAutoFit/>
          </a:bodyPr>
          <a:lstStyle/>
          <a:p>
            <a:r>
              <a:rPr lang="en-US" sz="1800" b="1"/>
              <a:t>Station 3</a:t>
            </a:r>
          </a:p>
        </p:txBody>
      </p:sp>
      <p:sp>
        <p:nvSpPr>
          <p:cNvPr id="31759" name="Text Box 16"/>
          <p:cNvSpPr txBox="1">
            <a:spLocks noChangeArrowheads="1"/>
          </p:cNvSpPr>
          <p:nvPr/>
        </p:nvSpPr>
        <p:spPr bwMode="auto">
          <a:xfrm>
            <a:off x="762000" y="3595688"/>
            <a:ext cx="1479550" cy="366712"/>
          </a:xfrm>
          <a:prstGeom prst="rect">
            <a:avLst/>
          </a:prstGeom>
          <a:noFill/>
          <a:ln w="9525">
            <a:noFill/>
            <a:miter lim="800000"/>
            <a:headEnd/>
            <a:tailEnd/>
          </a:ln>
        </p:spPr>
        <p:txBody>
          <a:bodyPr wrap="none">
            <a:spAutoFit/>
          </a:bodyPr>
          <a:lstStyle/>
          <a:p>
            <a:r>
              <a:rPr lang="en-US" sz="1800" b="1"/>
              <a:t>Station VHF</a:t>
            </a:r>
          </a:p>
        </p:txBody>
      </p:sp>
      <p:sp>
        <p:nvSpPr>
          <p:cNvPr id="31760" name="Text Box 17"/>
          <p:cNvSpPr txBox="1">
            <a:spLocks noChangeArrowheads="1"/>
          </p:cNvSpPr>
          <p:nvPr/>
        </p:nvSpPr>
        <p:spPr bwMode="auto">
          <a:xfrm>
            <a:off x="4083050" y="1981200"/>
            <a:ext cx="1682750" cy="366713"/>
          </a:xfrm>
          <a:prstGeom prst="rect">
            <a:avLst/>
          </a:prstGeom>
          <a:noFill/>
          <a:ln w="9525">
            <a:noFill/>
            <a:miter lim="800000"/>
            <a:headEnd/>
            <a:tailEnd/>
          </a:ln>
        </p:spPr>
        <p:txBody>
          <a:bodyPr wrap="none">
            <a:spAutoFit/>
          </a:bodyPr>
          <a:lstStyle/>
          <a:p>
            <a:r>
              <a:rPr lang="en-US" sz="1800" b="1"/>
              <a:t>Station GOTA</a:t>
            </a:r>
          </a:p>
        </p:txBody>
      </p:sp>
      <p:sp>
        <p:nvSpPr>
          <p:cNvPr id="31761" name="Text Box 18"/>
          <p:cNvSpPr txBox="1">
            <a:spLocks noChangeArrowheads="1"/>
          </p:cNvSpPr>
          <p:nvPr/>
        </p:nvSpPr>
        <p:spPr bwMode="auto">
          <a:xfrm>
            <a:off x="730250" y="5272088"/>
            <a:ext cx="2254250" cy="366712"/>
          </a:xfrm>
          <a:prstGeom prst="rect">
            <a:avLst/>
          </a:prstGeom>
          <a:noFill/>
          <a:ln w="9525">
            <a:noFill/>
            <a:miter lim="800000"/>
            <a:headEnd/>
            <a:tailEnd/>
          </a:ln>
        </p:spPr>
        <p:txBody>
          <a:bodyPr wrap="none">
            <a:spAutoFit/>
          </a:bodyPr>
          <a:lstStyle/>
          <a:p>
            <a:r>
              <a:rPr lang="en-US" sz="1800" b="1"/>
              <a:t>Digital part time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idx="4294967295"/>
          </p:nvPr>
        </p:nvSpPr>
        <p:spPr/>
        <p:txBody>
          <a:bodyPr/>
          <a:lstStyle/>
          <a:p>
            <a:r>
              <a:rPr lang="en-US" sz="2400" smtClean="0"/>
              <a:t>FT8 40M 50W 9PM low inverted V June 15</a:t>
            </a:r>
            <a:br>
              <a:rPr lang="en-US" sz="2400" smtClean="0"/>
            </a:br>
            <a:r>
              <a:rPr lang="en-US" sz="2400" smtClean="0"/>
              <a:t>Most of US is above the -20dB workable SNR</a:t>
            </a:r>
          </a:p>
        </p:txBody>
      </p:sp>
      <p:pic>
        <p:nvPicPr>
          <p:cNvPr id="56322" name="Picture 3"/>
          <p:cNvPicPr>
            <a:picLocks noChangeAspect="1" noChangeArrowheads="1"/>
          </p:cNvPicPr>
          <p:nvPr>
            <p:ph type="body" idx="4294967295"/>
          </p:nvPr>
        </p:nvPicPr>
        <p:blipFill>
          <a:blip r:embed="rId2"/>
          <a:srcRect l="12502" t="14401" r="12001" b="12802"/>
          <a:stretch>
            <a:fillRect/>
          </a:stretch>
        </p:blipFill>
        <p:spPr>
          <a:xfrm>
            <a:off x="0" y="828675"/>
            <a:ext cx="9144000" cy="5826125"/>
          </a:xfrm>
        </p:spPr>
      </p:pic>
      <p:sp>
        <p:nvSpPr>
          <p:cNvPr id="56323" name="Text Box 4"/>
          <p:cNvSpPr txBox="1">
            <a:spLocks noChangeArrowheads="1"/>
          </p:cNvSpPr>
          <p:nvPr/>
        </p:nvSpPr>
        <p:spPr bwMode="auto">
          <a:xfrm>
            <a:off x="7162800" y="5486400"/>
            <a:ext cx="1692275" cy="517525"/>
          </a:xfrm>
          <a:prstGeom prst="rect">
            <a:avLst/>
          </a:prstGeom>
          <a:noFill/>
          <a:ln w="9525">
            <a:noFill/>
            <a:miter lim="800000"/>
            <a:headEnd/>
            <a:tailEnd/>
          </a:ln>
        </p:spPr>
        <p:txBody>
          <a:bodyPr>
            <a:spAutoFit/>
          </a:bodyPr>
          <a:lstStyle/>
          <a:p>
            <a:r>
              <a:rPr lang="en-US" b="1">
                <a:solidFill>
                  <a:srgbClr val="CC0000"/>
                </a:solidFill>
              </a:rPr>
              <a:t>About 8 dB better to east coast</a:t>
            </a:r>
          </a:p>
        </p:txBody>
      </p:sp>
      <p:sp>
        <p:nvSpPr>
          <p:cNvPr id="56324" name="Text Box 5"/>
          <p:cNvSpPr txBox="1">
            <a:spLocks noChangeArrowheads="1"/>
          </p:cNvSpPr>
          <p:nvPr/>
        </p:nvSpPr>
        <p:spPr bwMode="auto">
          <a:xfrm>
            <a:off x="304800" y="5486400"/>
            <a:ext cx="1981200" cy="942975"/>
          </a:xfrm>
          <a:prstGeom prst="rect">
            <a:avLst/>
          </a:prstGeom>
          <a:noFill/>
          <a:ln w="9525">
            <a:noFill/>
            <a:miter lim="800000"/>
            <a:headEnd/>
            <a:tailEnd/>
          </a:ln>
        </p:spPr>
        <p:txBody>
          <a:bodyPr>
            <a:spAutoFit/>
          </a:bodyPr>
          <a:lstStyle/>
          <a:p>
            <a:r>
              <a:rPr lang="en-US" b="1">
                <a:solidFill>
                  <a:srgbClr val="CC0000"/>
                </a:solidFill>
              </a:rPr>
              <a:t>2 hours later</a:t>
            </a:r>
          </a:p>
          <a:p>
            <a:r>
              <a:rPr lang="en-US" b="1">
                <a:solidFill>
                  <a:srgbClr val="CC0000"/>
                </a:solidFill>
              </a:rPr>
              <a:t>Better signals everywhere</a:t>
            </a:r>
          </a:p>
          <a:p>
            <a:r>
              <a:rPr lang="en-US" b="1">
                <a:solidFill>
                  <a:srgbClr val="CC0000"/>
                </a:solidFill>
              </a:rPr>
              <a:t>Noise floor S3-4</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r>
              <a:rPr lang="en-US" sz="2400" smtClean="0"/>
              <a:t>FT8 40M 50W 9PM low inverted V June 15</a:t>
            </a:r>
            <a:br>
              <a:rPr lang="en-US" sz="2400" smtClean="0"/>
            </a:br>
            <a:r>
              <a:rPr lang="en-US" sz="2400" smtClean="0"/>
              <a:t>Europe and South America all worked</a:t>
            </a:r>
          </a:p>
        </p:txBody>
      </p:sp>
      <p:pic>
        <p:nvPicPr>
          <p:cNvPr id="57346" name="Picture 3"/>
          <p:cNvPicPr>
            <a:picLocks noChangeAspect="1" noChangeArrowheads="1"/>
          </p:cNvPicPr>
          <p:nvPr>
            <p:ph type="body" idx="4294967295"/>
          </p:nvPr>
        </p:nvPicPr>
        <p:blipFill>
          <a:blip r:embed="rId2"/>
          <a:srcRect/>
          <a:stretch>
            <a:fillRect/>
          </a:stretch>
        </p:blipFill>
        <p:spPr>
          <a:xfrm>
            <a:off x="0" y="987425"/>
            <a:ext cx="9144000" cy="537051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p:cNvSpPr>
            <a:spLocks noGrp="1" noChangeArrowheads="1"/>
          </p:cNvSpPr>
          <p:nvPr>
            <p:ph type="ctrTitle"/>
          </p:nvPr>
        </p:nvSpPr>
        <p:spPr>
          <a:xfrm>
            <a:off x="685800" y="2133600"/>
            <a:ext cx="7772400" cy="1470025"/>
          </a:xfrm>
        </p:spPr>
        <p:txBody>
          <a:bodyPr/>
          <a:lstStyle/>
          <a:p>
            <a:r>
              <a:rPr lang="en-US" smtClean="0"/>
              <a:t>Field Day Operating Guides</a:t>
            </a:r>
          </a:p>
        </p:txBody>
      </p:sp>
      <p:sp>
        <p:nvSpPr>
          <p:cNvPr id="58370" name="Rectangle 5"/>
          <p:cNvSpPr>
            <a:spLocks noGrp="1" noChangeArrowheads="1"/>
          </p:cNvSpPr>
          <p:nvPr>
            <p:ph type="subTitle" idx="1"/>
          </p:nvPr>
        </p:nvSpPr>
        <p:spPr/>
        <p:txBody>
          <a:bodyPr/>
          <a:lstStyle/>
          <a:p>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US" smtClean="0"/>
              <a:t>Field Day Operations</a:t>
            </a:r>
          </a:p>
        </p:txBody>
      </p:sp>
      <p:sp>
        <p:nvSpPr>
          <p:cNvPr id="59394" name="Rectangle 3"/>
          <p:cNvSpPr>
            <a:spLocks noGrp="1" noChangeArrowheads="1"/>
          </p:cNvSpPr>
          <p:nvPr>
            <p:ph type="body" idx="1"/>
          </p:nvPr>
        </p:nvSpPr>
        <p:spPr/>
        <p:txBody>
          <a:bodyPr/>
          <a:lstStyle/>
          <a:p>
            <a:r>
              <a:rPr lang="en-US" sz="2000" smtClean="0"/>
              <a:t>Field day is </a:t>
            </a:r>
          </a:p>
          <a:p>
            <a:pPr lvl="1"/>
            <a:r>
              <a:rPr lang="en-US" sz="1800" smtClean="0"/>
              <a:t>part contest </a:t>
            </a:r>
          </a:p>
          <a:p>
            <a:pPr lvl="1"/>
            <a:r>
              <a:rPr lang="en-US" sz="1800" smtClean="0"/>
              <a:t>part experience building </a:t>
            </a:r>
          </a:p>
          <a:p>
            <a:pPr lvl="1"/>
            <a:r>
              <a:rPr lang="en-US" sz="1800" b="1" i="1" smtClean="0">
                <a:solidFill>
                  <a:schemeClr val="accent2"/>
                </a:solidFill>
              </a:rPr>
              <a:t>and intended to be Fun!</a:t>
            </a:r>
          </a:p>
          <a:p>
            <a:r>
              <a:rPr lang="en-US" sz="2000" smtClean="0"/>
              <a:t>The contest is measured by number of contacts made – called QSOs</a:t>
            </a:r>
          </a:p>
          <a:p>
            <a:r>
              <a:rPr lang="en-US" sz="2000" smtClean="0"/>
              <a:t>We can contact every radio station once </a:t>
            </a:r>
          </a:p>
          <a:p>
            <a:pPr lvl="1"/>
            <a:r>
              <a:rPr lang="en-US" sz="1800" smtClean="0"/>
              <a:t>Per band  (160m, 80m, 40m, 20m, 15m, 10m, 2m, 1.25m, 70cm)</a:t>
            </a:r>
          </a:p>
          <a:p>
            <a:pPr lvl="1"/>
            <a:r>
              <a:rPr lang="en-US" sz="1800" smtClean="0"/>
              <a:t>Per mode (Phone, CW, digital)</a:t>
            </a:r>
          </a:p>
          <a:p>
            <a:pPr lvl="1"/>
            <a:r>
              <a:rPr lang="en-US" sz="1800" smtClean="0"/>
              <a:t>If we try working the same station more than once on a band and a mode, that is called a duplicate or “dup” </a:t>
            </a:r>
            <a:br>
              <a:rPr lang="en-US" sz="1800" smtClean="0"/>
            </a:br>
            <a:r>
              <a:rPr lang="en-US" sz="1800" smtClean="0"/>
              <a:t>(doesn’t count, but no penalty either – have fun be courteous)</a:t>
            </a:r>
          </a:p>
          <a:p>
            <a:pPr lvl="1"/>
            <a:r>
              <a:rPr lang="en-US" sz="1800" smtClean="0"/>
              <a:t>Contacting on all modes and bands we have 27 contacts with that station</a:t>
            </a:r>
          </a:p>
          <a:p>
            <a:r>
              <a:rPr lang="en-US" sz="2000" smtClean="0"/>
              <a:t>Which part of the country reached varies with time of day and type of antenna</a:t>
            </a:r>
          </a:p>
          <a:p>
            <a:pPr lvl="1"/>
            <a:r>
              <a:rPr lang="en-US" sz="1800" smtClean="0"/>
              <a:t>Sun ionizes the atmosphere – enables higher frequencies</a:t>
            </a:r>
          </a:p>
          <a:p>
            <a:pPr lvl="1"/>
            <a:r>
              <a:rPr lang="en-US" sz="1800" smtClean="0"/>
              <a:t>Antennas have angles that they put out most energy</a:t>
            </a:r>
          </a:p>
        </p:txBody>
      </p:sp>
      <p:sp>
        <p:nvSpPr>
          <p:cNvPr id="59395" name="Text Box 4"/>
          <p:cNvSpPr txBox="1">
            <a:spLocks noChangeArrowheads="1"/>
          </p:cNvSpPr>
          <p:nvPr/>
        </p:nvSpPr>
        <p:spPr bwMode="auto">
          <a:xfrm>
            <a:off x="457200" y="6308725"/>
            <a:ext cx="8334375" cy="396875"/>
          </a:xfrm>
          <a:prstGeom prst="rect">
            <a:avLst/>
          </a:prstGeom>
          <a:gradFill rotWithShape="1">
            <a:gsLst>
              <a:gs pos="0">
                <a:srgbClr val="9B9B9B"/>
              </a:gs>
              <a:gs pos="50000">
                <a:srgbClr val="DDDDDD"/>
              </a:gs>
              <a:gs pos="100000">
                <a:srgbClr val="9B9B9B"/>
              </a:gs>
            </a:gsLst>
            <a:lin ang="2700000" scaled="1"/>
          </a:gradFill>
          <a:ln w="9525">
            <a:noFill/>
            <a:miter lim="800000"/>
            <a:headEnd/>
            <a:tailEnd/>
          </a:ln>
        </p:spPr>
        <p:txBody>
          <a:bodyPr wrap="none">
            <a:spAutoFit/>
          </a:bodyPr>
          <a:lstStyle/>
          <a:p>
            <a:pPr>
              <a:spcBef>
                <a:spcPct val="20000"/>
              </a:spcBef>
            </a:pPr>
            <a:r>
              <a:rPr lang="en-US" sz="2000"/>
              <a:t>Guidance to frequencies and modes to use during which parts of the day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US" smtClean="0"/>
              <a:t>Operating Methods – Club Guidance</a:t>
            </a:r>
          </a:p>
        </p:txBody>
      </p:sp>
      <p:sp>
        <p:nvSpPr>
          <p:cNvPr id="60418" name="Rectangle 3"/>
          <p:cNvSpPr>
            <a:spLocks noGrp="1" noChangeArrowheads="1"/>
          </p:cNvSpPr>
          <p:nvPr>
            <p:ph type="body" idx="1"/>
          </p:nvPr>
        </p:nvSpPr>
        <p:spPr/>
        <p:txBody>
          <a:bodyPr/>
          <a:lstStyle/>
          <a:p>
            <a:r>
              <a:rPr lang="en-US" smtClean="0"/>
              <a:t>the </a:t>
            </a:r>
            <a:r>
              <a:rPr lang="en-US" b="1" i="1" smtClean="0">
                <a:solidFill>
                  <a:schemeClr val="accent2"/>
                </a:solidFill>
              </a:rPr>
              <a:t>Exchange</a:t>
            </a:r>
            <a:r>
              <a:rPr lang="en-US" smtClean="0"/>
              <a:t> determines that we had a contact</a:t>
            </a:r>
          </a:p>
          <a:p>
            <a:pPr lvl="1"/>
            <a:r>
              <a:rPr lang="en-US" smtClean="0"/>
              <a:t>Call sign – Class of station – ARRL section</a:t>
            </a:r>
          </a:p>
          <a:p>
            <a:pPr lvl="1"/>
            <a:r>
              <a:rPr lang="en-US" smtClean="0"/>
              <a:t>We are:  W6HA – Whiskey 6 Hotel Alpha</a:t>
            </a:r>
          </a:p>
          <a:p>
            <a:pPr lvl="1"/>
            <a:r>
              <a:rPr lang="en-US" smtClean="0"/>
              <a:t>3A LAX </a:t>
            </a:r>
          </a:p>
          <a:p>
            <a:r>
              <a:rPr lang="en-US" smtClean="0"/>
              <a:t>Keep it fun and polite - keep the day friendly</a:t>
            </a:r>
          </a:p>
          <a:p>
            <a:pPr lvl="1"/>
            <a:r>
              <a:rPr lang="en-US" smtClean="0"/>
              <a:t>Add a phrase, like: </a:t>
            </a:r>
          </a:p>
          <a:p>
            <a:pPr lvl="2"/>
            <a:r>
              <a:rPr lang="en-US" smtClean="0"/>
              <a:t>QSL, Thanks</a:t>
            </a:r>
          </a:p>
          <a:p>
            <a:pPr lvl="2"/>
            <a:r>
              <a:rPr lang="en-US" smtClean="0"/>
              <a:t>Have a great field day</a:t>
            </a:r>
          </a:p>
          <a:p>
            <a:pPr lvl="2"/>
            <a:r>
              <a:rPr lang="en-US" smtClean="0"/>
              <a:t>73</a:t>
            </a:r>
          </a:p>
          <a:p>
            <a:r>
              <a:rPr lang="en-US" smtClean="0"/>
              <a:t>Two methods:</a:t>
            </a:r>
          </a:p>
          <a:p>
            <a:pPr lvl="1"/>
            <a:r>
              <a:rPr lang="en-US" b="1" i="1" smtClean="0">
                <a:solidFill>
                  <a:srgbClr val="FD2717"/>
                </a:solidFill>
              </a:rPr>
              <a:t>Search and Pounce</a:t>
            </a:r>
          </a:p>
          <a:p>
            <a:pPr lvl="2"/>
            <a:r>
              <a:rPr lang="en-US" smtClean="0"/>
              <a:t>Easier to do, but has slower QSO rate</a:t>
            </a:r>
          </a:p>
          <a:p>
            <a:pPr lvl="1"/>
            <a:r>
              <a:rPr lang="en-US" b="1" i="1" smtClean="0">
                <a:solidFill>
                  <a:srgbClr val="CC3300"/>
                </a:solidFill>
              </a:rPr>
              <a:t>Running</a:t>
            </a:r>
          </a:p>
          <a:p>
            <a:pPr lvl="2"/>
            <a:r>
              <a:rPr lang="en-US" smtClean="0"/>
              <a:t>Needs strong signal e.g., S9 to hold onto a frequency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smtClean="0"/>
              <a:t>Search and Pounce Guidance</a:t>
            </a:r>
          </a:p>
        </p:txBody>
      </p:sp>
      <p:sp>
        <p:nvSpPr>
          <p:cNvPr id="61442" name="Rectangle 3"/>
          <p:cNvSpPr>
            <a:spLocks noGrp="1" noChangeArrowheads="1"/>
          </p:cNvSpPr>
          <p:nvPr>
            <p:ph type="body" idx="1"/>
          </p:nvPr>
        </p:nvSpPr>
        <p:spPr/>
        <p:txBody>
          <a:bodyPr/>
          <a:lstStyle/>
          <a:p>
            <a:pPr>
              <a:lnSpc>
                <a:spcPct val="80000"/>
              </a:lnSpc>
            </a:pPr>
            <a:r>
              <a:rPr lang="en-US" sz="2000" smtClean="0"/>
              <a:t>Exchange is:</a:t>
            </a:r>
          </a:p>
          <a:p>
            <a:pPr lvl="1">
              <a:lnSpc>
                <a:spcPct val="80000"/>
              </a:lnSpc>
            </a:pPr>
            <a:r>
              <a:rPr lang="en-US" sz="1800" smtClean="0"/>
              <a:t>Call sign – class of station – ARRL section</a:t>
            </a:r>
          </a:p>
          <a:p>
            <a:pPr lvl="1">
              <a:lnSpc>
                <a:spcPct val="80000"/>
              </a:lnSpc>
            </a:pPr>
            <a:r>
              <a:rPr lang="en-US" sz="1800" smtClean="0"/>
              <a:t>We are:</a:t>
            </a:r>
          </a:p>
          <a:p>
            <a:pPr lvl="2">
              <a:lnSpc>
                <a:spcPct val="80000"/>
              </a:lnSpc>
            </a:pPr>
            <a:r>
              <a:rPr lang="en-US" sz="1600" smtClean="0"/>
              <a:t>W6HA – Whiskey 6 Hotel Alpha</a:t>
            </a:r>
          </a:p>
          <a:p>
            <a:pPr lvl="2">
              <a:lnSpc>
                <a:spcPct val="80000"/>
              </a:lnSpc>
            </a:pPr>
            <a:r>
              <a:rPr lang="en-US" sz="1600" smtClean="0"/>
              <a:t>3 Alpha</a:t>
            </a:r>
          </a:p>
          <a:p>
            <a:pPr lvl="2">
              <a:lnSpc>
                <a:spcPct val="80000"/>
              </a:lnSpc>
            </a:pPr>
            <a:r>
              <a:rPr lang="en-US" sz="1600" smtClean="0"/>
              <a:t>LAX (Lima Alpha Xray)</a:t>
            </a:r>
          </a:p>
          <a:p>
            <a:pPr>
              <a:lnSpc>
                <a:spcPct val="80000"/>
              </a:lnSpc>
            </a:pPr>
            <a:r>
              <a:rPr lang="en-US" sz="2000" smtClean="0"/>
              <a:t>Search and Pounce</a:t>
            </a:r>
          </a:p>
          <a:p>
            <a:pPr lvl="1">
              <a:lnSpc>
                <a:spcPct val="80000"/>
              </a:lnSpc>
            </a:pPr>
            <a:r>
              <a:rPr lang="en-US" sz="1800" smtClean="0"/>
              <a:t>Dial slowly up and down the band, listening for stations calling CQ</a:t>
            </a:r>
          </a:p>
          <a:p>
            <a:pPr lvl="2">
              <a:lnSpc>
                <a:spcPct val="80000"/>
              </a:lnSpc>
            </a:pPr>
            <a:r>
              <a:rPr lang="en-US" sz="1600" smtClean="0"/>
              <a:t>Listen to their call – if we have it on that band and mode, move on</a:t>
            </a:r>
          </a:p>
          <a:p>
            <a:pPr lvl="2">
              <a:lnSpc>
                <a:spcPct val="80000"/>
              </a:lnSpc>
            </a:pPr>
            <a:r>
              <a:rPr lang="en-US" sz="1600" smtClean="0"/>
              <a:t>Helps to keep a scratch sheet of paper with call signs/frequencies as that station may be on that frequency for a while</a:t>
            </a:r>
          </a:p>
          <a:p>
            <a:pPr lvl="1">
              <a:lnSpc>
                <a:spcPct val="80000"/>
              </a:lnSpc>
            </a:pPr>
            <a:r>
              <a:rPr lang="en-US" sz="1800" smtClean="0"/>
              <a:t>Respond with “Whiskey 6 Hotel Alpha”</a:t>
            </a:r>
          </a:p>
          <a:p>
            <a:pPr lvl="2">
              <a:lnSpc>
                <a:spcPct val="80000"/>
              </a:lnSpc>
            </a:pPr>
            <a:r>
              <a:rPr lang="en-US" sz="1600" smtClean="0"/>
              <a:t>If it is a busy station (pile up)</a:t>
            </a:r>
          </a:p>
          <a:p>
            <a:pPr lvl="3">
              <a:lnSpc>
                <a:spcPct val="80000"/>
              </a:lnSpc>
            </a:pPr>
            <a:r>
              <a:rPr lang="en-US" sz="1400" smtClean="0"/>
              <a:t>Best respond immediately after their call – anticipate or</a:t>
            </a:r>
          </a:p>
          <a:p>
            <a:pPr lvl="3">
              <a:lnSpc>
                <a:spcPct val="80000"/>
              </a:lnSpc>
            </a:pPr>
            <a:r>
              <a:rPr lang="en-US" sz="1400" smtClean="0"/>
              <a:t>Wait a moment until all the others have called, then be the last one in</a:t>
            </a:r>
          </a:p>
          <a:p>
            <a:pPr lvl="3">
              <a:lnSpc>
                <a:spcPct val="80000"/>
              </a:lnSpc>
            </a:pPr>
            <a:r>
              <a:rPr lang="en-US" sz="1400" smtClean="0"/>
              <a:t>Speak up for more energy</a:t>
            </a:r>
          </a:p>
          <a:p>
            <a:pPr lvl="1">
              <a:lnSpc>
                <a:spcPct val="80000"/>
              </a:lnSpc>
            </a:pPr>
            <a:r>
              <a:rPr lang="en-US" sz="1800" smtClean="0"/>
              <a:t>If they hear you, they will say something like</a:t>
            </a:r>
          </a:p>
          <a:p>
            <a:pPr lvl="2">
              <a:lnSpc>
                <a:spcPct val="80000"/>
              </a:lnSpc>
            </a:pPr>
            <a:r>
              <a:rPr lang="en-US" sz="1600" smtClean="0"/>
              <a:t>W6HA please copy 5A South Texas</a:t>
            </a:r>
          </a:p>
          <a:p>
            <a:pPr lvl="1">
              <a:lnSpc>
                <a:spcPct val="80000"/>
              </a:lnSpc>
            </a:pPr>
            <a:r>
              <a:rPr lang="en-US" sz="1800" smtClean="0"/>
              <a:t>You respond with:</a:t>
            </a:r>
          </a:p>
          <a:p>
            <a:pPr lvl="2">
              <a:lnSpc>
                <a:spcPct val="80000"/>
              </a:lnSpc>
            </a:pPr>
            <a:r>
              <a:rPr lang="en-US" sz="1600" smtClean="0"/>
              <a:t>QSL, please copy 3 Alpha LAX  or</a:t>
            </a:r>
          </a:p>
          <a:p>
            <a:pPr lvl="2">
              <a:lnSpc>
                <a:spcPct val="80000"/>
              </a:lnSpc>
            </a:pPr>
            <a:r>
              <a:rPr lang="en-US" sz="1600" smtClean="0"/>
              <a:t>QSL, please copy 3 Alpha LAX have a great field day</a:t>
            </a:r>
          </a:p>
          <a:p>
            <a:pPr lvl="3">
              <a:lnSpc>
                <a:spcPct val="80000"/>
              </a:lnSpc>
            </a:pPr>
            <a:endParaRPr lang="en-US" sz="140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smtClean="0"/>
              <a:t>Running Guidance</a:t>
            </a:r>
          </a:p>
        </p:txBody>
      </p:sp>
      <p:sp>
        <p:nvSpPr>
          <p:cNvPr id="62466" name="Rectangle 3"/>
          <p:cNvSpPr>
            <a:spLocks noGrp="1" noChangeArrowheads="1"/>
          </p:cNvSpPr>
          <p:nvPr>
            <p:ph type="body" idx="1"/>
          </p:nvPr>
        </p:nvSpPr>
        <p:spPr/>
        <p:txBody>
          <a:bodyPr/>
          <a:lstStyle/>
          <a:p>
            <a:pPr>
              <a:lnSpc>
                <a:spcPct val="90000"/>
              </a:lnSpc>
            </a:pPr>
            <a:r>
              <a:rPr lang="en-US" sz="1800" smtClean="0"/>
              <a:t>Exchange is: Call sign – class of station – ARRL section</a:t>
            </a:r>
          </a:p>
          <a:p>
            <a:pPr lvl="1">
              <a:lnSpc>
                <a:spcPct val="90000"/>
              </a:lnSpc>
            </a:pPr>
            <a:r>
              <a:rPr lang="en-US" sz="1600" smtClean="0"/>
              <a:t>We are: W6HA – 3 Alpha LAX  </a:t>
            </a:r>
          </a:p>
          <a:p>
            <a:pPr>
              <a:lnSpc>
                <a:spcPct val="90000"/>
              </a:lnSpc>
            </a:pPr>
            <a:r>
              <a:rPr lang="en-US" sz="1800" smtClean="0"/>
              <a:t>Running – You call CQ and control the pace</a:t>
            </a:r>
          </a:p>
          <a:p>
            <a:pPr lvl="1">
              <a:lnSpc>
                <a:spcPct val="90000"/>
              </a:lnSpc>
            </a:pPr>
            <a:r>
              <a:rPr lang="en-US" sz="1600" smtClean="0"/>
              <a:t>Find a spot on the band that does not have someone on it</a:t>
            </a:r>
          </a:p>
          <a:p>
            <a:pPr lvl="2">
              <a:lnSpc>
                <a:spcPct val="90000"/>
              </a:lnSpc>
            </a:pPr>
            <a:r>
              <a:rPr lang="en-US" sz="1400" smtClean="0"/>
              <a:t>(stay within the band plan, band edges, and class of license)</a:t>
            </a:r>
          </a:p>
          <a:p>
            <a:pPr lvl="2">
              <a:lnSpc>
                <a:spcPct val="90000"/>
              </a:lnSpc>
            </a:pPr>
            <a:r>
              <a:rPr lang="en-US" sz="1400" smtClean="0"/>
              <a:t>If you can find 3KHz open, that is likely good, 5KHz would be better</a:t>
            </a:r>
          </a:p>
          <a:p>
            <a:pPr lvl="2">
              <a:lnSpc>
                <a:spcPct val="90000"/>
              </a:lnSpc>
            </a:pPr>
            <a:r>
              <a:rPr lang="en-US" sz="1400" smtClean="0"/>
              <a:t>Listen for a minute or more – then ask: “Is this frequency in use, W6HA”</a:t>
            </a:r>
          </a:p>
          <a:p>
            <a:pPr lvl="2">
              <a:lnSpc>
                <a:spcPct val="90000"/>
              </a:lnSpc>
            </a:pPr>
            <a:r>
              <a:rPr lang="en-US" sz="1400" smtClean="0"/>
              <a:t>Wait 20 – 30 seconds and ask again: “Is this frequency in use, W6HA”</a:t>
            </a:r>
          </a:p>
          <a:p>
            <a:pPr lvl="2">
              <a:lnSpc>
                <a:spcPct val="90000"/>
              </a:lnSpc>
            </a:pPr>
            <a:r>
              <a:rPr lang="en-US" sz="1400" smtClean="0"/>
              <a:t>If no response, consider this portion of frequency yours</a:t>
            </a:r>
          </a:p>
          <a:p>
            <a:pPr lvl="1">
              <a:lnSpc>
                <a:spcPct val="90000"/>
              </a:lnSpc>
            </a:pPr>
            <a:r>
              <a:rPr lang="en-US" sz="1600" smtClean="0"/>
              <a:t>Call CQ like this</a:t>
            </a:r>
          </a:p>
          <a:p>
            <a:pPr lvl="2">
              <a:lnSpc>
                <a:spcPct val="90000"/>
              </a:lnSpc>
            </a:pPr>
            <a:r>
              <a:rPr lang="en-US" sz="1400" smtClean="0"/>
              <a:t>“CQ CQ CQ Field Day Whiskey 6 Hotel Alpha” or</a:t>
            </a:r>
          </a:p>
          <a:p>
            <a:pPr lvl="2">
              <a:lnSpc>
                <a:spcPct val="90000"/>
              </a:lnSpc>
            </a:pPr>
            <a:r>
              <a:rPr lang="en-US" sz="1400" smtClean="0"/>
              <a:t>“CQ CQ CQ Field Day, this is Whiskey 6 Hotel Alpha calling any station”</a:t>
            </a:r>
          </a:p>
          <a:p>
            <a:pPr lvl="1">
              <a:lnSpc>
                <a:spcPct val="90000"/>
              </a:lnSpc>
            </a:pPr>
            <a:r>
              <a:rPr lang="en-US" sz="1600" smtClean="0"/>
              <a:t>If someone responds, they will just give their call sign</a:t>
            </a:r>
          </a:p>
          <a:p>
            <a:pPr lvl="2">
              <a:lnSpc>
                <a:spcPct val="90000"/>
              </a:lnSpc>
            </a:pPr>
            <a:r>
              <a:rPr lang="en-US" sz="1400" smtClean="0"/>
              <a:t>Be alert and ready to copy their call sign</a:t>
            </a:r>
          </a:p>
          <a:p>
            <a:pPr lvl="1">
              <a:lnSpc>
                <a:spcPct val="90000"/>
              </a:lnSpc>
            </a:pPr>
            <a:r>
              <a:rPr lang="en-US" sz="1600" smtClean="0"/>
              <a:t>You respond with:</a:t>
            </a:r>
          </a:p>
          <a:p>
            <a:pPr lvl="2">
              <a:lnSpc>
                <a:spcPct val="90000"/>
              </a:lnSpc>
            </a:pPr>
            <a:r>
              <a:rPr lang="en-US" sz="1400" smtClean="0"/>
              <a:t>&lt;their call sign&gt;, please copy 3 Alpha LAX  </a:t>
            </a:r>
          </a:p>
          <a:p>
            <a:pPr lvl="1">
              <a:lnSpc>
                <a:spcPct val="90000"/>
              </a:lnSpc>
            </a:pPr>
            <a:r>
              <a:rPr lang="en-US" sz="1600" smtClean="0"/>
              <a:t>Listen for their answer which should be something like:</a:t>
            </a:r>
          </a:p>
          <a:p>
            <a:pPr lvl="2">
              <a:lnSpc>
                <a:spcPct val="90000"/>
              </a:lnSpc>
            </a:pPr>
            <a:r>
              <a:rPr lang="en-US" sz="1400" smtClean="0"/>
              <a:t>“5 alpha lax”</a:t>
            </a:r>
          </a:p>
          <a:p>
            <a:pPr lvl="1">
              <a:lnSpc>
                <a:spcPct val="90000"/>
              </a:lnSpc>
            </a:pPr>
            <a:r>
              <a:rPr lang="en-US" sz="1600" smtClean="0"/>
              <a:t>Respond with</a:t>
            </a:r>
          </a:p>
          <a:p>
            <a:pPr lvl="2">
              <a:lnSpc>
                <a:spcPct val="90000"/>
              </a:lnSpc>
            </a:pPr>
            <a:r>
              <a:rPr lang="en-US" sz="1400" smtClean="0"/>
              <a:t>QSL, thanks have a great field day, Q R Zed</a:t>
            </a:r>
          </a:p>
          <a:p>
            <a:pPr lvl="2">
              <a:lnSpc>
                <a:spcPct val="90000"/>
              </a:lnSpc>
            </a:pPr>
            <a:r>
              <a:rPr lang="en-US" sz="1400" smtClean="0"/>
              <a:t>Or just go back to calling CQ as above</a:t>
            </a:r>
          </a:p>
          <a:p>
            <a:pPr>
              <a:lnSpc>
                <a:spcPct val="90000"/>
              </a:lnSpc>
            </a:pPr>
            <a:r>
              <a:rPr lang="en-US" sz="1800" smtClean="0"/>
              <a:t>See next page for more guidance</a:t>
            </a:r>
          </a:p>
          <a:p>
            <a:pPr lvl="3">
              <a:lnSpc>
                <a:spcPct val="90000"/>
              </a:lnSpc>
            </a:pPr>
            <a:endParaRPr lang="en-US" sz="12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smtClean="0"/>
              <a:t>Running Guidance – Special conditions</a:t>
            </a:r>
          </a:p>
        </p:txBody>
      </p:sp>
      <p:sp>
        <p:nvSpPr>
          <p:cNvPr id="63490" name="Rectangle 3"/>
          <p:cNvSpPr>
            <a:spLocks noGrp="1" noChangeArrowheads="1"/>
          </p:cNvSpPr>
          <p:nvPr>
            <p:ph type="body" idx="1"/>
          </p:nvPr>
        </p:nvSpPr>
        <p:spPr/>
        <p:txBody>
          <a:bodyPr/>
          <a:lstStyle/>
          <a:p>
            <a:pPr>
              <a:lnSpc>
                <a:spcPct val="80000"/>
              </a:lnSpc>
            </a:pPr>
            <a:r>
              <a:rPr lang="en-US" sz="2000" smtClean="0"/>
              <a:t>Assuming you have your frequency staked out, the following conditions may happen</a:t>
            </a:r>
          </a:p>
          <a:p>
            <a:pPr lvl="1">
              <a:lnSpc>
                <a:spcPct val="80000"/>
              </a:lnSpc>
            </a:pPr>
            <a:r>
              <a:rPr lang="en-US" sz="1800" smtClean="0"/>
              <a:t>Some other station asks if frequency is in use</a:t>
            </a:r>
          </a:p>
          <a:p>
            <a:pPr lvl="2">
              <a:lnSpc>
                <a:spcPct val="80000"/>
              </a:lnSpc>
            </a:pPr>
            <a:r>
              <a:rPr lang="en-US" sz="1600" smtClean="0"/>
              <a:t>Answer Yes, this is W6HA, then immediately go back to calling CQ</a:t>
            </a:r>
          </a:p>
          <a:p>
            <a:pPr lvl="1">
              <a:lnSpc>
                <a:spcPct val="80000"/>
              </a:lnSpc>
            </a:pPr>
            <a:r>
              <a:rPr lang="en-US" sz="1800" smtClean="0"/>
              <a:t>Or some other station encroaches on your frequency without asking or is so close that there it disrupts your communication</a:t>
            </a:r>
          </a:p>
          <a:p>
            <a:pPr lvl="2">
              <a:lnSpc>
                <a:spcPct val="80000"/>
              </a:lnSpc>
            </a:pPr>
            <a:r>
              <a:rPr lang="en-US" sz="1600" smtClean="0"/>
              <a:t>Option A Keep calling CQ and persevere, they may just move away (about half the time this is true)</a:t>
            </a:r>
          </a:p>
          <a:p>
            <a:pPr lvl="2">
              <a:lnSpc>
                <a:spcPct val="80000"/>
              </a:lnSpc>
            </a:pPr>
            <a:r>
              <a:rPr lang="en-US" sz="1600" smtClean="0"/>
              <a:t>Option B See if you can move up or down 1 KHz and avoid the other person a bit without over riding someone else</a:t>
            </a:r>
          </a:p>
          <a:p>
            <a:pPr lvl="2">
              <a:lnSpc>
                <a:spcPct val="80000"/>
              </a:lnSpc>
            </a:pPr>
            <a:r>
              <a:rPr lang="en-US" sz="1600" smtClean="0"/>
              <a:t>Option C Look for another part of the band – there will be some very high power stations and we will not be able to hold a frequency all the time.  In fact, if you hold it for 30 minutes that could be very good.</a:t>
            </a:r>
          </a:p>
          <a:p>
            <a:pPr lvl="2">
              <a:lnSpc>
                <a:spcPct val="80000"/>
              </a:lnSpc>
            </a:pPr>
            <a:r>
              <a:rPr lang="en-US" sz="1600" smtClean="0"/>
              <a:t>(Note as the sun moves, stations we couldn’t hear before may come into range.  It could be that you both had the same frequency and now you are interfering.  Be polite – this is for fun and experience.  Move to new frequency)</a:t>
            </a:r>
          </a:p>
          <a:p>
            <a:pPr lvl="1">
              <a:lnSpc>
                <a:spcPct val="80000"/>
              </a:lnSpc>
            </a:pPr>
            <a:r>
              <a:rPr lang="en-US" sz="1800" smtClean="0"/>
              <a:t>Your CQ is answered by a bunch of calls</a:t>
            </a:r>
          </a:p>
          <a:p>
            <a:pPr lvl="2">
              <a:lnSpc>
                <a:spcPct val="80000"/>
              </a:lnSpc>
            </a:pPr>
            <a:r>
              <a:rPr lang="en-US" sz="1600" smtClean="0"/>
              <a:t>If you can pick out one call sign clearly, respond to them</a:t>
            </a:r>
          </a:p>
          <a:p>
            <a:pPr lvl="2">
              <a:lnSpc>
                <a:spcPct val="80000"/>
              </a:lnSpc>
            </a:pPr>
            <a:r>
              <a:rPr lang="en-US" sz="1600" smtClean="0"/>
              <a:t>If you hear only a portion of a call, say something like:</a:t>
            </a:r>
          </a:p>
          <a:p>
            <a:pPr lvl="3">
              <a:lnSpc>
                <a:spcPct val="80000"/>
              </a:lnSpc>
            </a:pPr>
            <a:r>
              <a:rPr lang="en-US" sz="1400" smtClean="0"/>
              <a:t>“Station ending in Foxtrot, go ahead, others stand by”</a:t>
            </a:r>
          </a:p>
          <a:p>
            <a:pPr lvl="2">
              <a:lnSpc>
                <a:spcPct val="80000"/>
              </a:lnSpc>
            </a:pPr>
            <a:r>
              <a:rPr lang="en-US" sz="1600" smtClean="0"/>
              <a:t>In these cases, after completing the QSO  say “thanks, Q R Zed”</a:t>
            </a:r>
          </a:p>
          <a:p>
            <a:pPr lvl="3">
              <a:lnSpc>
                <a:spcPct val="80000"/>
              </a:lnSpc>
            </a:pPr>
            <a:r>
              <a:rPr lang="en-US" sz="1400" smtClean="0"/>
              <a:t>Which means who is calling me – like CQ but you have someone who wants to talk with you.</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smtClean="0"/>
              <a:t>Constraints</a:t>
            </a:r>
          </a:p>
        </p:txBody>
      </p:sp>
      <p:sp>
        <p:nvSpPr>
          <p:cNvPr id="64514" name="Rectangle 3"/>
          <p:cNvSpPr>
            <a:spLocks noGrp="1" noChangeArrowheads="1"/>
          </p:cNvSpPr>
          <p:nvPr>
            <p:ph type="body" idx="1"/>
          </p:nvPr>
        </p:nvSpPr>
        <p:spPr/>
        <p:txBody>
          <a:bodyPr/>
          <a:lstStyle/>
          <a:p>
            <a:pPr>
              <a:lnSpc>
                <a:spcPct val="90000"/>
              </a:lnSpc>
            </a:pPr>
            <a:r>
              <a:rPr lang="en-US" smtClean="0"/>
              <a:t>All operators are welcome</a:t>
            </a:r>
          </a:p>
          <a:p>
            <a:pPr>
              <a:lnSpc>
                <a:spcPct val="90000"/>
              </a:lnSpc>
            </a:pPr>
            <a:r>
              <a:rPr lang="en-US" smtClean="0"/>
              <a:t>Control operators must work within the constraints of their license</a:t>
            </a:r>
          </a:p>
          <a:p>
            <a:pPr lvl="1">
              <a:lnSpc>
                <a:spcPct val="90000"/>
              </a:lnSpc>
            </a:pPr>
            <a:r>
              <a:rPr lang="en-US" smtClean="0"/>
              <a:t>OK to have a control operator with more privileges and operator with less or none</a:t>
            </a:r>
          </a:p>
          <a:p>
            <a:pPr>
              <a:lnSpc>
                <a:spcPct val="90000"/>
              </a:lnSpc>
            </a:pPr>
            <a:r>
              <a:rPr lang="en-US" smtClean="0"/>
              <a:t>Stay within the band plan frequencies for phone, CW, or digital</a:t>
            </a:r>
          </a:p>
          <a:p>
            <a:pPr>
              <a:lnSpc>
                <a:spcPct val="90000"/>
              </a:lnSpc>
            </a:pPr>
            <a:r>
              <a:rPr lang="en-US" smtClean="0"/>
              <a:t>Keep it fun and polite!</a:t>
            </a:r>
          </a:p>
          <a:p>
            <a:pPr>
              <a:lnSpc>
                <a:spcPct val="90000"/>
              </a:lnSpc>
            </a:pPr>
            <a:endParaRPr lang="en-US" smtClean="0"/>
          </a:p>
          <a:p>
            <a:pPr>
              <a:lnSpc>
                <a:spcPct val="90000"/>
              </a:lnSpc>
            </a:pPr>
            <a:r>
              <a:rPr lang="en-US" smtClean="0"/>
              <a:t>Each station has 1 or 2 band pass filters – stay within your band to keep transceivers happy and to avoid self interference</a:t>
            </a:r>
          </a:p>
          <a:p>
            <a:pPr>
              <a:lnSpc>
                <a:spcPct val="90000"/>
              </a:lnSpc>
            </a:pPr>
            <a:endParaRPr lang="en-US" smtClean="0"/>
          </a:p>
          <a:p>
            <a:pPr>
              <a:lnSpc>
                <a:spcPct val="90000"/>
              </a:lnSpc>
            </a:pPr>
            <a:r>
              <a:rPr lang="en-US" smtClean="0"/>
              <a:t>GOTA station has same bands as 10/15M station, coordinate which band is in use to avoid interference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685800" y="-33338"/>
            <a:ext cx="8458200" cy="6891338"/>
          </a:xfrm>
          <a:prstGeom prst="rect">
            <a:avLst/>
          </a:prstGeom>
          <a:noFill/>
          <a:ln w="9525">
            <a:noFill/>
            <a:miter lim="800000"/>
            <a:headEnd/>
            <a:tailEnd/>
          </a:ln>
        </p:spPr>
      </p:pic>
      <p:grpSp>
        <p:nvGrpSpPr>
          <p:cNvPr id="32770" name="Group 3"/>
          <p:cNvGrpSpPr>
            <a:grpSpLocks/>
          </p:cNvGrpSpPr>
          <p:nvPr/>
        </p:nvGrpSpPr>
        <p:grpSpPr bwMode="auto">
          <a:xfrm>
            <a:off x="1098550" y="685800"/>
            <a:ext cx="349250" cy="914400"/>
            <a:chOff x="816" y="3168"/>
            <a:chExt cx="220" cy="576"/>
          </a:xfrm>
        </p:grpSpPr>
        <p:sp>
          <p:nvSpPr>
            <p:cNvPr id="32821" name="Line 4"/>
            <p:cNvSpPr>
              <a:spLocks noChangeShapeType="1"/>
            </p:cNvSpPr>
            <p:nvPr/>
          </p:nvSpPr>
          <p:spPr bwMode="auto">
            <a:xfrm flipV="1">
              <a:off x="912" y="3360"/>
              <a:ext cx="0" cy="384"/>
            </a:xfrm>
            <a:prstGeom prst="line">
              <a:avLst/>
            </a:prstGeom>
            <a:noFill/>
            <a:ln w="28575">
              <a:solidFill>
                <a:srgbClr val="FF0000"/>
              </a:solidFill>
              <a:round/>
              <a:headEnd/>
              <a:tailEnd type="triangle" w="med" len="med"/>
            </a:ln>
          </p:spPr>
          <p:txBody>
            <a:bodyPr/>
            <a:lstStyle/>
            <a:p>
              <a:endParaRPr lang="en-US"/>
            </a:p>
          </p:txBody>
        </p:sp>
        <p:sp>
          <p:nvSpPr>
            <p:cNvPr id="32822" name="Text Box 5"/>
            <p:cNvSpPr txBox="1">
              <a:spLocks noChangeArrowheads="1"/>
            </p:cNvSpPr>
            <p:nvPr/>
          </p:nvSpPr>
          <p:spPr bwMode="auto">
            <a:xfrm>
              <a:off x="816" y="3168"/>
              <a:ext cx="220" cy="231"/>
            </a:xfrm>
            <a:prstGeom prst="rect">
              <a:avLst/>
            </a:prstGeom>
            <a:noFill/>
            <a:ln w="9525">
              <a:noFill/>
              <a:miter lim="800000"/>
              <a:headEnd/>
              <a:tailEnd/>
            </a:ln>
          </p:spPr>
          <p:txBody>
            <a:bodyPr wrap="none">
              <a:spAutoFit/>
            </a:bodyPr>
            <a:lstStyle/>
            <a:p>
              <a:r>
                <a:rPr lang="en-US" sz="1800">
                  <a:solidFill>
                    <a:srgbClr val="FF0000"/>
                  </a:solidFill>
                </a:rPr>
                <a:t>N</a:t>
              </a:r>
            </a:p>
          </p:txBody>
        </p:sp>
      </p:grpSp>
      <p:sp>
        <p:nvSpPr>
          <p:cNvPr id="32771" name="Text Box 9"/>
          <p:cNvSpPr txBox="1">
            <a:spLocks noChangeArrowheads="1"/>
          </p:cNvSpPr>
          <p:nvPr/>
        </p:nvSpPr>
        <p:spPr bwMode="auto">
          <a:xfrm>
            <a:off x="6470650" y="1066800"/>
            <a:ext cx="152400" cy="152400"/>
          </a:xfrm>
          <a:prstGeom prst="rect">
            <a:avLst/>
          </a:prstGeom>
          <a:noFill/>
          <a:ln w="28575">
            <a:solidFill>
              <a:srgbClr val="FF0000"/>
            </a:solidFill>
            <a:miter lim="800000"/>
            <a:headEnd/>
            <a:tailEnd/>
          </a:ln>
        </p:spPr>
        <p:txBody>
          <a:bodyPr lIns="9144" tIns="9144" rIns="9144" bIns="9144"/>
          <a:lstStyle/>
          <a:p>
            <a:r>
              <a:rPr lang="en-US" sz="900" b="1">
                <a:solidFill>
                  <a:srgbClr val="FF0000"/>
                </a:solidFill>
              </a:rPr>
              <a:t>R</a:t>
            </a:r>
          </a:p>
        </p:txBody>
      </p:sp>
      <p:sp>
        <p:nvSpPr>
          <p:cNvPr id="32772" name="Text Box 10"/>
          <p:cNvSpPr txBox="1">
            <a:spLocks noChangeArrowheads="1"/>
          </p:cNvSpPr>
          <p:nvPr/>
        </p:nvSpPr>
        <p:spPr bwMode="auto">
          <a:xfrm>
            <a:off x="3429000" y="2495550"/>
            <a:ext cx="28575" cy="211138"/>
          </a:xfrm>
          <a:prstGeom prst="rect">
            <a:avLst/>
          </a:prstGeom>
          <a:noFill/>
          <a:ln w="28575">
            <a:solidFill>
              <a:srgbClr val="FF0000"/>
            </a:solidFill>
            <a:miter lim="800000"/>
            <a:headEnd/>
            <a:tailEnd/>
          </a:ln>
        </p:spPr>
        <p:txBody>
          <a:bodyPr wrap="none" lIns="0" tIns="0" rIns="0" bIns="0">
            <a:spAutoFit/>
          </a:bodyPr>
          <a:lstStyle/>
          <a:p>
            <a:endParaRPr lang="en-US" sz="1200" b="1">
              <a:solidFill>
                <a:srgbClr val="FF0000"/>
              </a:solidFill>
            </a:endParaRPr>
          </a:p>
        </p:txBody>
      </p:sp>
      <p:sp>
        <p:nvSpPr>
          <p:cNvPr id="32773" name="Text Box 11"/>
          <p:cNvSpPr txBox="1">
            <a:spLocks noChangeArrowheads="1"/>
          </p:cNvSpPr>
          <p:nvPr/>
        </p:nvSpPr>
        <p:spPr bwMode="auto">
          <a:xfrm>
            <a:off x="3962400" y="2874963"/>
            <a:ext cx="309563" cy="211137"/>
          </a:xfrm>
          <a:prstGeom prst="rect">
            <a:avLst/>
          </a:prstGeom>
          <a:solidFill>
            <a:srgbClr val="CAFFB9"/>
          </a:solidFill>
          <a:ln w="28575">
            <a:solidFill>
              <a:srgbClr val="FF0000"/>
            </a:solidFill>
            <a:miter lim="800000"/>
            <a:headEnd/>
            <a:tailEnd/>
          </a:ln>
        </p:spPr>
        <p:txBody>
          <a:bodyPr wrap="none" lIns="0" tIns="0" rIns="0" bIns="0">
            <a:spAutoFit/>
          </a:bodyPr>
          <a:lstStyle/>
          <a:p>
            <a:r>
              <a:rPr lang="en-US" sz="1200" b="1">
                <a:solidFill>
                  <a:srgbClr val="FF0000"/>
                </a:solidFill>
              </a:rPr>
              <a:t>info</a:t>
            </a:r>
          </a:p>
        </p:txBody>
      </p:sp>
      <p:sp>
        <p:nvSpPr>
          <p:cNvPr id="32774" name="Text Box 14"/>
          <p:cNvSpPr txBox="1">
            <a:spLocks noChangeArrowheads="1"/>
          </p:cNvSpPr>
          <p:nvPr/>
        </p:nvSpPr>
        <p:spPr bwMode="auto">
          <a:xfrm>
            <a:off x="5867400" y="6324600"/>
            <a:ext cx="1641475" cy="376238"/>
          </a:xfrm>
          <a:prstGeom prst="rect">
            <a:avLst/>
          </a:prstGeom>
          <a:solidFill>
            <a:schemeClr val="bg1"/>
          </a:solidFill>
          <a:ln w="9525">
            <a:solidFill>
              <a:srgbClr val="FF0000"/>
            </a:solidFill>
            <a:miter lim="800000"/>
            <a:headEnd/>
            <a:tailEnd/>
          </a:ln>
        </p:spPr>
        <p:txBody>
          <a:bodyPr wrap="none">
            <a:spAutoFit/>
          </a:bodyPr>
          <a:lstStyle/>
          <a:p>
            <a:r>
              <a:rPr lang="en-US" sz="1800">
                <a:solidFill>
                  <a:srgbClr val="FF0000"/>
                </a:solidFill>
              </a:rPr>
              <a:t>Park Entrance</a:t>
            </a:r>
          </a:p>
        </p:txBody>
      </p:sp>
      <p:sp>
        <p:nvSpPr>
          <p:cNvPr id="32775" name="Text Box 15"/>
          <p:cNvSpPr txBox="1">
            <a:spLocks noChangeArrowheads="1"/>
          </p:cNvSpPr>
          <p:nvPr/>
        </p:nvSpPr>
        <p:spPr bwMode="auto">
          <a:xfrm>
            <a:off x="5334000" y="4495800"/>
            <a:ext cx="701675" cy="376238"/>
          </a:xfrm>
          <a:prstGeom prst="rect">
            <a:avLst/>
          </a:prstGeom>
          <a:solidFill>
            <a:schemeClr val="bg1"/>
          </a:solidFill>
          <a:ln w="9525">
            <a:solidFill>
              <a:srgbClr val="FF0000"/>
            </a:solidFill>
            <a:miter lim="800000"/>
            <a:headEnd/>
            <a:tailEnd/>
          </a:ln>
        </p:spPr>
        <p:txBody>
          <a:bodyPr wrap="none">
            <a:spAutoFit/>
          </a:bodyPr>
          <a:lstStyle/>
          <a:p>
            <a:r>
              <a:rPr lang="en-US" sz="1800">
                <a:solidFill>
                  <a:srgbClr val="FF0000"/>
                </a:solidFill>
              </a:rPr>
              <a:t>pond</a:t>
            </a:r>
          </a:p>
        </p:txBody>
      </p:sp>
      <p:sp>
        <p:nvSpPr>
          <p:cNvPr id="32776" name="Freeform 16"/>
          <p:cNvSpPr>
            <a:spLocks/>
          </p:cNvSpPr>
          <p:nvPr/>
        </p:nvSpPr>
        <p:spPr bwMode="auto">
          <a:xfrm>
            <a:off x="1676400" y="2514600"/>
            <a:ext cx="685800" cy="647700"/>
          </a:xfrm>
          <a:custGeom>
            <a:avLst/>
            <a:gdLst>
              <a:gd name="T0" fmla="*/ 2147483647 w 800"/>
              <a:gd name="T1" fmla="*/ 2147483647 h 1320"/>
              <a:gd name="T2" fmla="*/ 2147483647 w 800"/>
              <a:gd name="T3" fmla="*/ 2147483647 h 1320"/>
              <a:gd name="T4" fmla="*/ 2147483647 w 800"/>
              <a:gd name="T5" fmla="*/ 2147483647 h 1320"/>
              <a:gd name="T6" fmla="*/ 0 w 800"/>
              <a:gd name="T7" fmla="*/ 2147483647 h 1320"/>
              <a:gd name="T8" fmla="*/ 2147483647 w 800"/>
              <a:gd name="T9" fmla="*/ 2147483647 h 1320"/>
              <a:gd name="T10" fmla="*/ 2147483647 w 800"/>
              <a:gd name="T11" fmla="*/ 2147483647 h 1320"/>
              <a:gd name="T12" fmla="*/ 2147483647 w 800"/>
              <a:gd name="T13" fmla="*/ 2147483647 h 1320"/>
              <a:gd name="T14" fmla="*/ 2147483647 w 800"/>
              <a:gd name="T15" fmla="*/ 2147483647 h 1320"/>
              <a:gd name="T16" fmla="*/ 2147483647 w 800"/>
              <a:gd name="T17" fmla="*/ 2147483647 h 1320"/>
              <a:gd name="T18" fmla="*/ 2147483647 w 800"/>
              <a:gd name="T19" fmla="*/ 2147483647 h 1320"/>
              <a:gd name="T20" fmla="*/ 2147483647 w 800"/>
              <a:gd name="T21" fmla="*/ 2147483647 h 1320"/>
              <a:gd name="T22" fmla="*/ 2147483647 w 800"/>
              <a:gd name="T23" fmla="*/ 2147483647 h 1320"/>
              <a:gd name="T24" fmla="*/ 2147483647 w 800"/>
              <a:gd name="T25" fmla="*/ 2147483647 h 1320"/>
              <a:gd name="T26" fmla="*/ 2147483647 w 800"/>
              <a:gd name="T27" fmla="*/ 2147483647 h 1320"/>
              <a:gd name="T28" fmla="*/ 2147483647 w 800"/>
              <a:gd name="T29" fmla="*/ 2147483647 h 1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0"/>
              <a:gd name="T46" fmla="*/ 0 h 1320"/>
              <a:gd name="T47" fmla="*/ 800 w 800"/>
              <a:gd name="T48" fmla="*/ 1320 h 13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0" h="1320">
                <a:moveTo>
                  <a:pt x="240" y="200"/>
                </a:moveTo>
                <a:cubicBezTo>
                  <a:pt x="208" y="240"/>
                  <a:pt x="176" y="280"/>
                  <a:pt x="144" y="344"/>
                </a:cubicBezTo>
                <a:cubicBezTo>
                  <a:pt x="112" y="408"/>
                  <a:pt x="72" y="488"/>
                  <a:pt x="48" y="584"/>
                </a:cubicBezTo>
                <a:cubicBezTo>
                  <a:pt x="24" y="680"/>
                  <a:pt x="0" y="824"/>
                  <a:pt x="0" y="920"/>
                </a:cubicBezTo>
                <a:cubicBezTo>
                  <a:pt x="0" y="1016"/>
                  <a:pt x="16" y="1096"/>
                  <a:pt x="48" y="1160"/>
                </a:cubicBezTo>
                <a:cubicBezTo>
                  <a:pt x="80" y="1224"/>
                  <a:pt x="144" y="1288"/>
                  <a:pt x="192" y="1304"/>
                </a:cubicBezTo>
                <a:cubicBezTo>
                  <a:pt x="240" y="1320"/>
                  <a:pt x="288" y="1280"/>
                  <a:pt x="336" y="1256"/>
                </a:cubicBezTo>
                <a:cubicBezTo>
                  <a:pt x="384" y="1232"/>
                  <a:pt x="440" y="1200"/>
                  <a:pt x="480" y="1160"/>
                </a:cubicBezTo>
                <a:cubicBezTo>
                  <a:pt x="520" y="1120"/>
                  <a:pt x="528" y="1112"/>
                  <a:pt x="576" y="1016"/>
                </a:cubicBezTo>
                <a:cubicBezTo>
                  <a:pt x="624" y="920"/>
                  <a:pt x="736" y="704"/>
                  <a:pt x="768" y="584"/>
                </a:cubicBezTo>
                <a:cubicBezTo>
                  <a:pt x="800" y="464"/>
                  <a:pt x="784" y="384"/>
                  <a:pt x="768" y="296"/>
                </a:cubicBezTo>
                <a:cubicBezTo>
                  <a:pt x="752" y="208"/>
                  <a:pt x="720" y="104"/>
                  <a:pt x="672" y="56"/>
                </a:cubicBezTo>
                <a:cubicBezTo>
                  <a:pt x="624" y="8"/>
                  <a:pt x="536" y="0"/>
                  <a:pt x="480" y="8"/>
                </a:cubicBezTo>
                <a:cubicBezTo>
                  <a:pt x="424" y="16"/>
                  <a:pt x="376" y="72"/>
                  <a:pt x="336" y="104"/>
                </a:cubicBezTo>
                <a:cubicBezTo>
                  <a:pt x="296" y="136"/>
                  <a:pt x="272" y="160"/>
                  <a:pt x="240" y="200"/>
                </a:cubicBezTo>
                <a:close/>
              </a:path>
            </a:pathLst>
          </a:custGeom>
          <a:noFill/>
          <a:ln w="19050" cap="flat" cmpd="sng">
            <a:solidFill>
              <a:srgbClr val="FFFF00"/>
            </a:solidFill>
            <a:prstDash val="lgDashDot"/>
            <a:round/>
            <a:headEnd/>
            <a:tailEnd/>
          </a:ln>
        </p:spPr>
        <p:txBody>
          <a:bodyPr/>
          <a:lstStyle/>
          <a:p>
            <a:endParaRPr lang="en-US"/>
          </a:p>
        </p:txBody>
      </p:sp>
      <p:sp>
        <p:nvSpPr>
          <p:cNvPr id="32777" name="Text Box 18"/>
          <p:cNvSpPr txBox="1">
            <a:spLocks noChangeArrowheads="1"/>
          </p:cNvSpPr>
          <p:nvPr/>
        </p:nvSpPr>
        <p:spPr bwMode="auto">
          <a:xfrm>
            <a:off x="7086600" y="1371600"/>
            <a:ext cx="2246313" cy="1004888"/>
          </a:xfrm>
          <a:prstGeom prst="rect">
            <a:avLst/>
          </a:prstGeom>
          <a:solidFill>
            <a:srgbClr val="CFCFCF"/>
          </a:solidFill>
          <a:ln w="9525">
            <a:noFill/>
            <a:miter lim="800000"/>
            <a:headEnd/>
            <a:tailEnd/>
          </a:ln>
        </p:spPr>
        <p:txBody>
          <a:bodyPr wrap="none">
            <a:spAutoFit/>
          </a:bodyPr>
          <a:lstStyle/>
          <a:p>
            <a:r>
              <a:rPr lang="en-US" sz="1200"/>
              <a:t>A – Antenna</a:t>
            </a:r>
          </a:p>
          <a:p>
            <a:r>
              <a:rPr lang="en-US" sz="1200"/>
              <a:t>R – Radio</a:t>
            </a:r>
          </a:p>
          <a:p>
            <a:r>
              <a:rPr lang="en-US" sz="1200"/>
              <a:t>g - generator</a:t>
            </a:r>
          </a:p>
          <a:p>
            <a:r>
              <a:rPr lang="en-US" sz="1200"/>
              <a:t>Info – Public Information Table</a:t>
            </a:r>
          </a:p>
          <a:p>
            <a:r>
              <a:rPr lang="en-US" sz="1200"/>
              <a:t>GOTA – Get on the Air Station</a:t>
            </a:r>
          </a:p>
        </p:txBody>
      </p:sp>
      <p:sp>
        <p:nvSpPr>
          <p:cNvPr id="32778" name="Text Box 19"/>
          <p:cNvSpPr txBox="1">
            <a:spLocks noChangeArrowheads="1"/>
          </p:cNvSpPr>
          <p:nvPr/>
        </p:nvSpPr>
        <p:spPr bwMode="auto">
          <a:xfrm>
            <a:off x="7604125" y="304800"/>
            <a:ext cx="1527175" cy="376238"/>
          </a:xfrm>
          <a:prstGeom prst="rect">
            <a:avLst/>
          </a:prstGeom>
          <a:solidFill>
            <a:schemeClr val="bg1"/>
          </a:solidFill>
          <a:ln w="9525">
            <a:solidFill>
              <a:srgbClr val="FF0000"/>
            </a:solidFill>
            <a:miter lim="800000"/>
            <a:headEnd/>
            <a:tailEnd/>
          </a:ln>
        </p:spPr>
        <p:txBody>
          <a:bodyPr wrap="none">
            <a:spAutoFit/>
          </a:bodyPr>
          <a:lstStyle/>
          <a:p>
            <a:r>
              <a:rPr lang="en-US" sz="1800">
                <a:solidFill>
                  <a:srgbClr val="FF0000"/>
                </a:solidFill>
              </a:rPr>
              <a:t>amphitheater</a:t>
            </a:r>
          </a:p>
        </p:txBody>
      </p:sp>
      <p:sp>
        <p:nvSpPr>
          <p:cNvPr id="32779" name="Text Box 20"/>
          <p:cNvSpPr txBox="1">
            <a:spLocks noChangeArrowheads="1"/>
          </p:cNvSpPr>
          <p:nvPr/>
        </p:nvSpPr>
        <p:spPr bwMode="auto">
          <a:xfrm>
            <a:off x="1219200" y="2057400"/>
            <a:ext cx="1219200" cy="517525"/>
          </a:xfrm>
          <a:prstGeom prst="rect">
            <a:avLst/>
          </a:prstGeom>
          <a:noFill/>
          <a:ln w="9525">
            <a:noFill/>
            <a:miter lim="800000"/>
            <a:headEnd/>
            <a:tailEnd/>
          </a:ln>
        </p:spPr>
        <p:txBody>
          <a:bodyPr wrap="none">
            <a:spAutoFit/>
          </a:bodyPr>
          <a:lstStyle/>
          <a:p>
            <a:r>
              <a:rPr lang="en-US">
                <a:solidFill>
                  <a:srgbClr val="FF0000"/>
                </a:solidFill>
              </a:rPr>
              <a:t>Moxon </a:t>
            </a:r>
          </a:p>
          <a:p>
            <a:r>
              <a:rPr lang="en-US">
                <a:solidFill>
                  <a:srgbClr val="FF0000"/>
                </a:solidFill>
              </a:rPr>
              <a:t>&amp; 40M dipole</a:t>
            </a:r>
          </a:p>
        </p:txBody>
      </p:sp>
      <p:sp>
        <p:nvSpPr>
          <p:cNvPr id="32780" name="Text Box 21"/>
          <p:cNvSpPr txBox="1">
            <a:spLocks noChangeArrowheads="1"/>
          </p:cNvSpPr>
          <p:nvPr/>
        </p:nvSpPr>
        <p:spPr bwMode="auto">
          <a:xfrm>
            <a:off x="6775450" y="762000"/>
            <a:ext cx="1377950" cy="366713"/>
          </a:xfrm>
          <a:prstGeom prst="rect">
            <a:avLst/>
          </a:prstGeom>
          <a:noFill/>
          <a:ln w="9525">
            <a:noFill/>
            <a:miter lim="800000"/>
            <a:headEnd/>
            <a:tailEnd/>
          </a:ln>
        </p:spPr>
        <p:txBody>
          <a:bodyPr wrap="none">
            <a:spAutoFit/>
          </a:bodyPr>
          <a:lstStyle/>
          <a:p>
            <a:r>
              <a:rPr lang="en-US" sz="1800">
                <a:solidFill>
                  <a:srgbClr val="FF0000"/>
                </a:solidFill>
              </a:rPr>
              <a:t>VHF cluster</a:t>
            </a:r>
          </a:p>
        </p:txBody>
      </p:sp>
      <p:sp>
        <p:nvSpPr>
          <p:cNvPr id="32781" name="Text Box 22"/>
          <p:cNvSpPr txBox="1">
            <a:spLocks noChangeArrowheads="1"/>
          </p:cNvSpPr>
          <p:nvPr/>
        </p:nvSpPr>
        <p:spPr bwMode="auto">
          <a:xfrm>
            <a:off x="2286000" y="685800"/>
            <a:ext cx="1409700" cy="641350"/>
          </a:xfrm>
          <a:prstGeom prst="rect">
            <a:avLst/>
          </a:prstGeom>
          <a:noFill/>
          <a:ln w="9525">
            <a:noFill/>
            <a:miter lim="800000"/>
            <a:headEnd/>
            <a:tailEnd/>
          </a:ln>
        </p:spPr>
        <p:txBody>
          <a:bodyPr wrap="none">
            <a:spAutoFit/>
          </a:bodyPr>
          <a:lstStyle/>
          <a:p>
            <a:r>
              <a:rPr lang="en-US" sz="1800">
                <a:solidFill>
                  <a:srgbClr val="FF0000"/>
                </a:solidFill>
              </a:rPr>
              <a:t>TH3MK4</a:t>
            </a:r>
          </a:p>
          <a:p>
            <a:r>
              <a:rPr lang="en-US" sz="1800">
                <a:solidFill>
                  <a:srgbClr val="FF0000"/>
                </a:solidFill>
              </a:rPr>
              <a:t>+ inverted V</a:t>
            </a:r>
          </a:p>
        </p:txBody>
      </p:sp>
      <p:sp>
        <p:nvSpPr>
          <p:cNvPr id="32782" name="Text Box 24"/>
          <p:cNvSpPr txBox="1">
            <a:spLocks noChangeArrowheads="1"/>
          </p:cNvSpPr>
          <p:nvPr/>
        </p:nvSpPr>
        <p:spPr bwMode="auto">
          <a:xfrm>
            <a:off x="6553200" y="914400"/>
            <a:ext cx="152400" cy="152400"/>
          </a:xfrm>
          <a:prstGeom prst="rect">
            <a:avLst/>
          </a:prstGeom>
          <a:noFill/>
          <a:ln w="28575">
            <a:solidFill>
              <a:srgbClr val="FF0000"/>
            </a:solidFill>
            <a:miter lim="800000"/>
            <a:headEnd/>
            <a:tailEnd/>
          </a:ln>
        </p:spPr>
        <p:txBody>
          <a:bodyPr lIns="9144" tIns="9144" rIns="9144" bIns="9144"/>
          <a:lstStyle/>
          <a:p>
            <a:r>
              <a:rPr lang="en-US" sz="900" b="1">
                <a:solidFill>
                  <a:srgbClr val="FF0000"/>
                </a:solidFill>
              </a:rPr>
              <a:t>A</a:t>
            </a:r>
          </a:p>
        </p:txBody>
      </p:sp>
      <p:sp>
        <p:nvSpPr>
          <p:cNvPr id="32783" name="Text Box 25"/>
          <p:cNvSpPr txBox="1">
            <a:spLocks noChangeArrowheads="1"/>
          </p:cNvSpPr>
          <p:nvPr/>
        </p:nvSpPr>
        <p:spPr bwMode="auto">
          <a:xfrm>
            <a:off x="2209800" y="2590800"/>
            <a:ext cx="152400" cy="152400"/>
          </a:xfrm>
          <a:prstGeom prst="rect">
            <a:avLst/>
          </a:prstGeom>
          <a:noFill/>
          <a:ln w="28575">
            <a:solidFill>
              <a:srgbClr val="FF0000"/>
            </a:solidFill>
            <a:miter lim="800000"/>
            <a:headEnd/>
            <a:tailEnd/>
          </a:ln>
        </p:spPr>
        <p:txBody>
          <a:bodyPr lIns="9144" tIns="9144" rIns="9144" bIns="9144"/>
          <a:lstStyle/>
          <a:p>
            <a:r>
              <a:rPr lang="en-US" sz="900" b="1">
                <a:solidFill>
                  <a:srgbClr val="FF0000"/>
                </a:solidFill>
              </a:rPr>
              <a:t>R</a:t>
            </a:r>
          </a:p>
        </p:txBody>
      </p:sp>
      <p:sp>
        <p:nvSpPr>
          <p:cNvPr id="32784" name="Text Box 26"/>
          <p:cNvSpPr txBox="1">
            <a:spLocks noChangeArrowheads="1"/>
          </p:cNvSpPr>
          <p:nvPr/>
        </p:nvSpPr>
        <p:spPr bwMode="auto">
          <a:xfrm>
            <a:off x="1905000" y="2743200"/>
            <a:ext cx="152400" cy="152400"/>
          </a:xfrm>
          <a:prstGeom prst="rect">
            <a:avLst/>
          </a:prstGeom>
          <a:noFill/>
          <a:ln w="28575">
            <a:solidFill>
              <a:srgbClr val="FF0000"/>
            </a:solidFill>
            <a:miter lim="800000"/>
            <a:headEnd/>
            <a:tailEnd/>
          </a:ln>
        </p:spPr>
        <p:txBody>
          <a:bodyPr lIns="9144" tIns="9144" rIns="9144" bIns="9144"/>
          <a:lstStyle/>
          <a:p>
            <a:r>
              <a:rPr lang="en-US" sz="900" b="1">
                <a:solidFill>
                  <a:srgbClr val="FF0000"/>
                </a:solidFill>
              </a:rPr>
              <a:t>A</a:t>
            </a:r>
          </a:p>
        </p:txBody>
      </p:sp>
      <p:sp>
        <p:nvSpPr>
          <p:cNvPr id="32785" name="Text Box 27"/>
          <p:cNvSpPr txBox="1">
            <a:spLocks noChangeArrowheads="1"/>
          </p:cNvSpPr>
          <p:nvPr/>
        </p:nvSpPr>
        <p:spPr bwMode="auto">
          <a:xfrm>
            <a:off x="3276600" y="1295400"/>
            <a:ext cx="152400" cy="152400"/>
          </a:xfrm>
          <a:prstGeom prst="rect">
            <a:avLst/>
          </a:prstGeom>
          <a:noFill/>
          <a:ln w="28575">
            <a:solidFill>
              <a:srgbClr val="FF0000"/>
            </a:solidFill>
            <a:miter lim="800000"/>
            <a:headEnd/>
            <a:tailEnd/>
          </a:ln>
        </p:spPr>
        <p:txBody>
          <a:bodyPr lIns="9144" tIns="9144" rIns="9144" bIns="9144"/>
          <a:lstStyle/>
          <a:p>
            <a:r>
              <a:rPr lang="en-US" sz="900" b="1">
                <a:solidFill>
                  <a:srgbClr val="FF0000"/>
                </a:solidFill>
              </a:rPr>
              <a:t>A</a:t>
            </a:r>
          </a:p>
        </p:txBody>
      </p:sp>
      <p:sp>
        <p:nvSpPr>
          <p:cNvPr id="32786" name="Line 28"/>
          <p:cNvSpPr>
            <a:spLocks noChangeShapeType="1"/>
          </p:cNvSpPr>
          <p:nvPr/>
        </p:nvSpPr>
        <p:spPr bwMode="auto">
          <a:xfrm flipV="1">
            <a:off x="1981200" y="1447800"/>
            <a:ext cx="1371600" cy="1295400"/>
          </a:xfrm>
          <a:prstGeom prst="line">
            <a:avLst/>
          </a:prstGeom>
          <a:noFill/>
          <a:ln w="76200">
            <a:solidFill>
              <a:srgbClr val="66FF33"/>
            </a:solidFill>
            <a:round/>
            <a:headEnd/>
            <a:tailEnd type="triangle" w="med" len="med"/>
          </a:ln>
        </p:spPr>
        <p:txBody>
          <a:bodyPr/>
          <a:lstStyle/>
          <a:p>
            <a:endParaRPr lang="en-US"/>
          </a:p>
        </p:txBody>
      </p:sp>
      <p:sp>
        <p:nvSpPr>
          <p:cNvPr id="32787" name="Text Box 29"/>
          <p:cNvSpPr txBox="1">
            <a:spLocks noChangeArrowheads="1"/>
          </p:cNvSpPr>
          <p:nvPr/>
        </p:nvSpPr>
        <p:spPr bwMode="auto">
          <a:xfrm>
            <a:off x="2667000" y="1524000"/>
            <a:ext cx="320675" cy="347663"/>
          </a:xfrm>
          <a:prstGeom prst="rect">
            <a:avLst/>
          </a:prstGeom>
          <a:solidFill>
            <a:schemeClr val="bg1"/>
          </a:solidFill>
          <a:ln w="9525">
            <a:noFill/>
            <a:miter lim="800000"/>
            <a:headEnd/>
            <a:tailEnd/>
          </a:ln>
        </p:spPr>
        <p:txBody>
          <a:bodyPr wrap="none" lIns="0" tIns="0" rIns="0" bIns="0"/>
          <a:lstStyle/>
          <a:p>
            <a:r>
              <a:rPr lang="en-US" sz="1200"/>
              <a:t>25d</a:t>
            </a:r>
          </a:p>
          <a:p>
            <a:r>
              <a:rPr lang="en-US" sz="1200"/>
              <a:t>150’</a:t>
            </a:r>
          </a:p>
        </p:txBody>
      </p:sp>
      <p:sp>
        <p:nvSpPr>
          <p:cNvPr id="32788" name="Text Box 32"/>
          <p:cNvSpPr txBox="1">
            <a:spLocks noChangeArrowheads="1"/>
          </p:cNvSpPr>
          <p:nvPr/>
        </p:nvSpPr>
        <p:spPr bwMode="auto">
          <a:xfrm>
            <a:off x="5334000" y="1600200"/>
            <a:ext cx="320675" cy="347663"/>
          </a:xfrm>
          <a:prstGeom prst="rect">
            <a:avLst/>
          </a:prstGeom>
          <a:solidFill>
            <a:schemeClr val="bg1"/>
          </a:solidFill>
          <a:ln w="9525">
            <a:noFill/>
            <a:miter lim="800000"/>
            <a:headEnd/>
            <a:tailEnd/>
          </a:ln>
        </p:spPr>
        <p:txBody>
          <a:bodyPr wrap="none" lIns="0" tIns="0" rIns="0" bIns="0"/>
          <a:lstStyle/>
          <a:p>
            <a:r>
              <a:rPr lang="en-US" sz="1200"/>
              <a:t>40d</a:t>
            </a:r>
          </a:p>
          <a:p>
            <a:r>
              <a:rPr lang="en-US" sz="1200"/>
              <a:t>175’</a:t>
            </a:r>
          </a:p>
        </p:txBody>
      </p:sp>
      <p:sp>
        <p:nvSpPr>
          <p:cNvPr id="32789" name="Line 34"/>
          <p:cNvSpPr>
            <a:spLocks noChangeShapeType="1"/>
          </p:cNvSpPr>
          <p:nvPr/>
        </p:nvSpPr>
        <p:spPr bwMode="auto">
          <a:xfrm flipH="1" flipV="1">
            <a:off x="3429000" y="1447800"/>
            <a:ext cx="381000" cy="914400"/>
          </a:xfrm>
          <a:prstGeom prst="line">
            <a:avLst/>
          </a:prstGeom>
          <a:noFill/>
          <a:ln w="76200">
            <a:solidFill>
              <a:srgbClr val="66FF33"/>
            </a:solidFill>
            <a:round/>
            <a:headEnd/>
            <a:tailEnd type="triangle" w="med" len="med"/>
          </a:ln>
        </p:spPr>
        <p:txBody>
          <a:bodyPr/>
          <a:lstStyle/>
          <a:p>
            <a:endParaRPr lang="en-US"/>
          </a:p>
        </p:txBody>
      </p:sp>
      <p:sp>
        <p:nvSpPr>
          <p:cNvPr id="32790" name="Line 35"/>
          <p:cNvSpPr>
            <a:spLocks noChangeShapeType="1"/>
          </p:cNvSpPr>
          <p:nvPr/>
        </p:nvSpPr>
        <p:spPr bwMode="auto">
          <a:xfrm flipV="1">
            <a:off x="3810000" y="990600"/>
            <a:ext cx="2743200" cy="1371600"/>
          </a:xfrm>
          <a:prstGeom prst="line">
            <a:avLst/>
          </a:prstGeom>
          <a:noFill/>
          <a:ln w="76200">
            <a:solidFill>
              <a:srgbClr val="66FF33"/>
            </a:solidFill>
            <a:round/>
            <a:headEnd/>
            <a:tailEnd type="triangle" w="med" len="med"/>
          </a:ln>
        </p:spPr>
        <p:txBody>
          <a:bodyPr/>
          <a:lstStyle/>
          <a:p>
            <a:endParaRPr lang="en-US"/>
          </a:p>
        </p:txBody>
      </p:sp>
      <p:sp>
        <p:nvSpPr>
          <p:cNvPr id="32791" name="Line 36"/>
          <p:cNvSpPr>
            <a:spLocks noChangeShapeType="1"/>
          </p:cNvSpPr>
          <p:nvPr/>
        </p:nvSpPr>
        <p:spPr bwMode="auto">
          <a:xfrm flipV="1">
            <a:off x="3429000" y="990600"/>
            <a:ext cx="3048000" cy="381000"/>
          </a:xfrm>
          <a:prstGeom prst="line">
            <a:avLst/>
          </a:prstGeom>
          <a:noFill/>
          <a:ln w="76200">
            <a:solidFill>
              <a:srgbClr val="66FF33"/>
            </a:solidFill>
            <a:round/>
            <a:headEnd/>
            <a:tailEnd type="triangle" w="med" len="med"/>
          </a:ln>
        </p:spPr>
        <p:txBody>
          <a:bodyPr/>
          <a:lstStyle/>
          <a:p>
            <a:endParaRPr lang="en-US"/>
          </a:p>
        </p:txBody>
      </p:sp>
      <p:sp>
        <p:nvSpPr>
          <p:cNvPr id="32792" name="Text Box 37"/>
          <p:cNvSpPr txBox="1">
            <a:spLocks noChangeArrowheads="1"/>
          </p:cNvSpPr>
          <p:nvPr/>
        </p:nvSpPr>
        <p:spPr bwMode="auto">
          <a:xfrm>
            <a:off x="6172200" y="381000"/>
            <a:ext cx="320675" cy="347663"/>
          </a:xfrm>
          <a:prstGeom prst="rect">
            <a:avLst/>
          </a:prstGeom>
          <a:solidFill>
            <a:schemeClr val="bg1"/>
          </a:solidFill>
          <a:ln w="9525">
            <a:noFill/>
            <a:miter lim="800000"/>
            <a:headEnd/>
            <a:tailEnd/>
          </a:ln>
        </p:spPr>
        <p:txBody>
          <a:bodyPr wrap="none" lIns="0" tIns="0" rIns="0" bIns="0"/>
          <a:lstStyle/>
          <a:p>
            <a:r>
              <a:rPr lang="en-US" sz="1200"/>
              <a:t>308d</a:t>
            </a:r>
          </a:p>
          <a:p>
            <a:r>
              <a:rPr lang="en-US" sz="1200"/>
              <a:t>100’</a:t>
            </a:r>
          </a:p>
        </p:txBody>
      </p:sp>
      <p:sp>
        <p:nvSpPr>
          <p:cNvPr id="32793" name="Text Box 39"/>
          <p:cNvSpPr txBox="1">
            <a:spLocks noChangeArrowheads="1"/>
          </p:cNvSpPr>
          <p:nvPr/>
        </p:nvSpPr>
        <p:spPr bwMode="auto">
          <a:xfrm>
            <a:off x="5486400" y="228600"/>
            <a:ext cx="152400" cy="152400"/>
          </a:xfrm>
          <a:prstGeom prst="rect">
            <a:avLst/>
          </a:prstGeom>
          <a:noFill/>
          <a:ln w="28575">
            <a:solidFill>
              <a:srgbClr val="FF0000"/>
            </a:solidFill>
            <a:miter lim="800000"/>
            <a:headEnd/>
            <a:tailEnd/>
          </a:ln>
        </p:spPr>
        <p:txBody>
          <a:bodyPr lIns="9144" tIns="9144" rIns="9144" bIns="9144"/>
          <a:lstStyle/>
          <a:p>
            <a:r>
              <a:rPr lang="en-US" sz="900" b="1">
                <a:solidFill>
                  <a:srgbClr val="FF0000"/>
                </a:solidFill>
              </a:rPr>
              <a:t>A</a:t>
            </a:r>
          </a:p>
        </p:txBody>
      </p:sp>
      <p:sp>
        <p:nvSpPr>
          <p:cNvPr id="32794" name="Line 40"/>
          <p:cNvSpPr>
            <a:spLocks noChangeShapeType="1"/>
          </p:cNvSpPr>
          <p:nvPr/>
        </p:nvSpPr>
        <p:spPr bwMode="auto">
          <a:xfrm flipH="1" flipV="1">
            <a:off x="5638800" y="381000"/>
            <a:ext cx="914400" cy="533400"/>
          </a:xfrm>
          <a:prstGeom prst="line">
            <a:avLst/>
          </a:prstGeom>
          <a:noFill/>
          <a:ln w="76200">
            <a:solidFill>
              <a:srgbClr val="66FF33"/>
            </a:solidFill>
            <a:round/>
            <a:headEnd/>
            <a:tailEnd type="triangle" w="med" len="med"/>
          </a:ln>
        </p:spPr>
        <p:txBody>
          <a:bodyPr/>
          <a:lstStyle/>
          <a:p>
            <a:endParaRPr lang="en-US"/>
          </a:p>
        </p:txBody>
      </p:sp>
      <p:sp>
        <p:nvSpPr>
          <p:cNvPr id="32795" name="Line 41"/>
          <p:cNvSpPr>
            <a:spLocks noChangeShapeType="1"/>
          </p:cNvSpPr>
          <p:nvPr/>
        </p:nvSpPr>
        <p:spPr bwMode="auto">
          <a:xfrm flipV="1">
            <a:off x="3810000" y="381000"/>
            <a:ext cx="1676400" cy="1905000"/>
          </a:xfrm>
          <a:prstGeom prst="line">
            <a:avLst/>
          </a:prstGeom>
          <a:noFill/>
          <a:ln w="76200">
            <a:solidFill>
              <a:srgbClr val="66FF33"/>
            </a:solidFill>
            <a:round/>
            <a:headEnd/>
            <a:tailEnd type="triangle" w="med" len="med"/>
          </a:ln>
        </p:spPr>
        <p:txBody>
          <a:bodyPr/>
          <a:lstStyle/>
          <a:p>
            <a:endParaRPr lang="en-US"/>
          </a:p>
        </p:txBody>
      </p:sp>
      <p:sp>
        <p:nvSpPr>
          <p:cNvPr id="32796" name="Text Box 42"/>
          <p:cNvSpPr txBox="1">
            <a:spLocks noChangeArrowheads="1"/>
          </p:cNvSpPr>
          <p:nvPr/>
        </p:nvSpPr>
        <p:spPr bwMode="auto">
          <a:xfrm>
            <a:off x="4876800" y="533400"/>
            <a:ext cx="320675" cy="347663"/>
          </a:xfrm>
          <a:prstGeom prst="rect">
            <a:avLst/>
          </a:prstGeom>
          <a:solidFill>
            <a:schemeClr val="bg1"/>
          </a:solidFill>
          <a:ln w="9525">
            <a:noFill/>
            <a:miter lim="800000"/>
            <a:headEnd/>
            <a:tailEnd/>
          </a:ln>
        </p:spPr>
        <p:txBody>
          <a:bodyPr wrap="none" lIns="0" tIns="0" rIns="0" bIns="0"/>
          <a:lstStyle/>
          <a:p>
            <a:r>
              <a:rPr lang="en-US" sz="1200"/>
              <a:t>22d</a:t>
            </a:r>
          </a:p>
          <a:p>
            <a:r>
              <a:rPr lang="en-US" sz="1200"/>
              <a:t>185’</a:t>
            </a:r>
          </a:p>
        </p:txBody>
      </p:sp>
      <p:sp>
        <p:nvSpPr>
          <p:cNvPr id="32797" name="Text Box 43"/>
          <p:cNvSpPr txBox="1">
            <a:spLocks noChangeArrowheads="1"/>
          </p:cNvSpPr>
          <p:nvPr/>
        </p:nvSpPr>
        <p:spPr bwMode="auto">
          <a:xfrm>
            <a:off x="5410200" y="838200"/>
            <a:ext cx="320675" cy="347663"/>
          </a:xfrm>
          <a:prstGeom prst="rect">
            <a:avLst/>
          </a:prstGeom>
          <a:solidFill>
            <a:schemeClr val="bg1"/>
          </a:solidFill>
          <a:ln w="9525">
            <a:noFill/>
            <a:miter lim="800000"/>
            <a:headEnd/>
            <a:tailEnd/>
          </a:ln>
        </p:spPr>
        <p:txBody>
          <a:bodyPr wrap="none" lIns="0" tIns="0" rIns="0" bIns="0"/>
          <a:lstStyle/>
          <a:p>
            <a:r>
              <a:rPr lang="en-US" sz="1200"/>
              <a:t>64d</a:t>
            </a:r>
          </a:p>
          <a:p>
            <a:r>
              <a:rPr lang="en-US" sz="1200"/>
              <a:t>175’</a:t>
            </a:r>
          </a:p>
        </p:txBody>
      </p:sp>
      <p:sp>
        <p:nvSpPr>
          <p:cNvPr id="32798" name="Line 44"/>
          <p:cNvSpPr>
            <a:spLocks noChangeShapeType="1"/>
          </p:cNvSpPr>
          <p:nvPr/>
        </p:nvSpPr>
        <p:spPr bwMode="auto">
          <a:xfrm flipH="1">
            <a:off x="1981200" y="2362200"/>
            <a:ext cx="1828800" cy="457200"/>
          </a:xfrm>
          <a:prstGeom prst="line">
            <a:avLst/>
          </a:prstGeom>
          <a:noFill/>
          <a:ln w="76200">
            <a:solidFill>
              <a:srgbClr val="66FF33"/>
            </a:solidFill>
            <a:round/>
            <a:headEnd/>
            <a:tailEnd type="triangle" w="med" len="med"/>
          </a:ln>
        </p:spPr>
        <p:txBody>
          <a:bodyPr/>
          <a:lstStyle/>
          <a:p>
            <a:endParaRPr lang="en-US"/>
          </a:p>
        </p:txBody>
      </p:sp>
      <p:sp>
        <p:nvSpPr>
          <p:cNvPr id="32799" name="Text Box 45"/>
          <p:cNvSpPr txBox="1">
            <a:spLocks noChangeArrowheads="1"/>
          </p:cNvSpPr>
          <p:nvPr/>
        </p:nvSpPr>
        <p:spPr bwMode="auto">
          <a:xfrm>
            <a:off x="2895600" y="2319338"/>
            <a:ext cx="381000" cy="423862"/>
          </a:xfrm>
          <a:prstGeom prst="rect">
            <a:avLst/>
          </a:prstGeom>
          <a:solidFill>
            <a:schemeClr val="bg1"/>
          </a:solidFill>
          <a:ln w="9525">
            <a:noFill/>
            <a:miter lim="800000"/>
            <a:headEnd/>
            <a:tailEnd/>
          </a:ln>
        </p:spPr>
        <p:txBody>
          <a:bodyPr wrap="none" lIns="0" tIns="0" rIns="0" bIns="0"/>
          <a:lstStyle/>
          <a:p>
            <a:r>
              <a:rPr lang="en-US" sz="1200"/>
              <a:t>230d</a:t>
            </a:r>
          </a:p>
          <a:p>
            <a:r>
              <a:rPr lang="en-US" sz="1200"/>
              <a:t>130’</a:t>
            </a:r>
          </a:p>
        </p:txBody>
      </p:sp>
      <p:sp>
        <p:nvSpPr>
          <p:cNvPr id="32800" name="Text Box 46"/>
          <p:cNvSpPr txBox="1">
            <a:spLocks noChangeArrowheads="1"/>
          </p:cNvSpPr>
          <p:nvPr/>
        </p:nvSpPr>
        <p:spPr bwMode="auto">
          <a:xfrm>
            <a:off x="4953000" y="-15875"/>
            <a:ext cx="1214438" cy="244475"/>
          </a:xfrm>
          <a:prstGeom prst="rect">
            <a:avLst/>
          </a:prstGeom>
          <a:solidFill>
            <a:schemeClr val="bg1"/>
          </a:solidFill>
          <a:ln w="9525">
            <a:noFill/>
            <a:miter lim="800000"/>
            <a:headEnd/>
            <a:tailEnd/>
          </a:ln>
        </p:spPr>
        <p:txBody>
          <a:bodyPr wrap="none">
            <a:spAutoFit/>
          </a:bodyPr>
          <a:lstStyle/>
          <a:p>
            <a:r>
              <a:rPr lang="en-US" sz="1000"/>
              <a:t>15’ lower than pad</a:t>
            </a:r>
          </a:p>
        </p:txBody>
      </p:sp>
      <p:sp>
        <p:nvSpPr>
          <p:cNvPr id="32801" name="Rectangle 47"/>
          <p:cNvSpPr>
            <a:spLocks noChangeArrowheads="1"/>
          </p:cNvSpPr>
          <p:nvPr/>
        </p:nvSpPr>
        <p:spPr bwMode="auto">
          <a:xfrm rot="-427501">
            <a:off x="3733800" y="2362200"/>
            <a:ext cx="304800" cy="76200"/>
          </a:xfrm>
          <a:prstGeom prst="rect">
            <a:avLst/>
          </a:prstGeom>
          <a:solidFill>
            <a:schemeClr val="accent1"/>
          </a:solidFill>
          <a:ln w="9525">
            <a:solidFill>
              <a:schemeClr val="tx1"/>
            </a:solidFill>
            <a:miter lim="800000"/>
            <a:headEnd/>
            <a:tailEnd/>
          </a:ln>
        </p:spPr>
        <p:txBody>
          <a:bodyPr wrap="none" anchor="ctr"/>
          <a:lstStyle/>
          <a:p>
            <a:pPr algn="ctr"/>
            <a:r>
              <a:rPr lang="en-US" sz="500"/>
              <a:t>pine</a:t>
            </a:r>
          </a:p>
        </p:txBody>
      </p:sp>
      <p:sp>
        <p:nvSpPr>
          <p:cNvPr id="32802" name="Text Box 48"/>
          <p:cNvSpPr txBox="1">
            <a:spLocks noChangeArrowheads="1"/>
          </p:cNvSpPr>
          <p:nvPr/>
        </p:nvSpPr>
        <p:spPr bwMode="auto">
          <a:xfrm>
            <a:off x="3429000" y="1676400"/>
            <a:ext cx="457200" cy="381000"/>
          </a:xfrm>
          <a:prstGeom prst="rect">
            <a:avLst/>
          </a:prstGeom>
          <a:solidFill>
            <a:schemeClr val="bg1"/>
          </a:solidFill>
          <a:ln w="9525">
            <a:noFill/>
            <a:miter lim="800000"/>
            <a:headEnd/>
            <a:tailEnd/>
          </a:ln>
        </p:spPr>
        <p:txBody>
          <a:bodyPr wrap="none" lIns="0" tIns="0" rIns="0" bIns="0"/>
          <a:lstStyle/>
          <a:p>
            <a:r>
              <a:rPr lang="en-US" sz="1200"/>
              <a:t>326d</a:t>
            </a:r>
          </a:p>
          <a:p>
            <a:r>
              <a:rPr lang="en-US" sz="1200"/>
              <a:t>65’</a:t>
            </a:r>
          </a:p>
        </p:txBody>
      </p:sp>
      <p:sp>
        <p:nvSpPr>
          <p:cNvPr id="32803" name="Freeform 49"/>
          <p:cNvSpPr>
            <a:spLocks/>
          </p:cNvSpPr>
          <p:nvPr/>
        </p:nvSpPr>
        <p:spPr bwMode="auto">
          <a:xfrm>
            <a:off x="2971800" y="1104900"/>
            <a:ext cx="685800" cy="647700"/>
          </a:xfrm>
          <a:custGeom>
            <a:avLst/>
            <a:gdLst>
              <a:gd name="T0" fmla="*/ 2147483647 w 800"/>
              <a:gd name="T1" fmla="*/ 2147483647 h 1320"/>
              <a:gd name="T2" fmla="*/ 2147483647 w 800"/>
              <a:gd name="T3" fmla="*/ 2147483647 h 1320"/>
              <a:gd name="T4" fmla="*/ 2147483647 w 800"/>
              <a:gd name="T5" fmla="*/ 2147483647 h 1320"/>
              <a:gd name="T6" fmla="*/ 0 w 800"/>
              <a:gd name="T7" fmla="*/ 2147483647 h 1320"/>
              <a:gd name="T8" fmla="*/ 2147483647 w 800"/>
              <a:gd name="T9" fmla="*/ 2147483647 h 1320"/>
              <a:gd name="T10" fmla="*/ 2147483647 w 800"/>
              <a:gd name="T11" fmla="*/ 2147483647 h 1320"/>
              <a:gd name="T12" fmla="*/ 2147483647 w 800"/>
              <a:gd name="T13" fmla="*/ 2147483647 h 1320"/>
              <a:gd name="T14" fmla="*/ 2147483647 w 800"/>
              <a:gd name="T15" fmla="*/ 2147483647 h 1320"/>
              <a:gd name="T16" fmla="*/ 2147483647 w 800"/>
              <a:gd name="T17" fmla="*/ 2147483647 h 1320"/>
              <a:gd name="T18" fmla="*/ 2147483647 w 800"/>
              <a:gd name="T19" fmla="*/ 2147483647 h 1320"/>
              <a:gd name="T20" fmla="*/ 2147483647 w 800"/>
              <a:gd name="T21" fmla="*/ 2147483647 h 1320"/>
              <a:gd name="T22" fmla="*/ 2147483647 w 800"/>
              <a:gd name="T23" fmla="*/ 2147483647 h 1320"/>
              <a:gd name="T24" fmla="*/ 2147483647 w 800"/>
              <a:gd name="T25" fmla="*/ 2147483647 h 1320"/>
              <a:gd name="T26" fmla="*/ 2147483647 w 800"/>
              <a:gd name="T27" fmla="*/ 2147483647 h 1320"/>
              <a:gd name="T28" fmla="*/ 2147483647 w 800"/>
              <a:gd name="T29" fmla="*/ 2147483647 h 1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0"/>
              <a:gd name="T46" fmla="*/ 0 h 1320"/>
              <a:gd name="T47" fmla="*/ 800 w 800"/>
              <a:gd name="T48" fmla="*/ 1320 h 13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0" h="1320">
                <a:moveTo>
                  <a:pt x="240" y="200"/>
                </a:moveTo>
                <a:cubicBezTo>
                  <a:pt x="208" y="240"/>
                  <a:pt x="176" y="280"/>
                  <a:pt x="144" y="344"/>
                </a:cubicBezTo>
                <a:cubicBezTo>
                  <a:pt x="112" y="408"/>
                  <a:pt x="72" y="488"/>
                  <a:pt x="48" y="584"/>
                </a:cubicBezTo>
                <a:cubicBezTo>
                  <a:pt x="24" y="680"/>
                  <a:pt x="0" y="824"/>
                  <a:pt x="0" y="920"/>
                </a:cubicBezTo>
                <a:cubicBezTo>
                  <a:pt x="0" y="1016"/>
                  <a:pt x="16" y="1096"/>
                  <a:pt x="48" y="1160"/>
                </a:cubicBezTo>
                <a:cubicBezTo>
                  <a:pt x="80" y="1224"/>
                  <a:pt x="144" y="1288"/>
                  <a:pt x="192" y="1304"/>
                </a:cubicBezTo>
                <a:cubicBezTo>
                  <a:pt x="240" y="1320"/>
                  <a:pt x="288" y="1280"/>
                  <a:pt x="336" y="1256"/>
                </a:cubicBezTo>
                <a:cubicBezTo>
                  <a:pt x="384" y="1232"/>
                  <a:pt x="440" y="1200"/>
                  <a:pt x="480" y="1160"/>
                </a:cubicBezTo>
                <a:cubicBezTo>
                  <a:pt x="520" y="1120"/>
                  <a:pt x="528" y="1112"/>
                  <a:pt x="576" y="1016"/>
                </a:cubicBezTo>
                <a:cubicBezTo>
                  <a:pt x="624" y="920"/>
                  <a:pt x="736" y="704"/>
                  <a:pt x="768" y="584"/>
                </a:cubicBezTo>
                <a:cubicBezTo>
                  <a:pt x="800" y="464"/>
                  <a:pt x="784" y="384"/>
                  <a:pt x="768" y="296"/>
                </a:cubicBezTo>
                <a:cubicBezTo>
                  <a:pt x="752" y="208"/>
                  <a:pt x="720" y="104"/>
                  <a:pt x="672" y="56"/>
                </a:cubicBezTo>
                <a:cubicBezTo>
                  <a:pt x="624" y="8"/>
                  <a:pt x="536" y="0"/>
                  <a:pt x="480" y="8"/>
                </a:cubicBezTo>
                <a:cubicBezTo>
                  <a:pt x="424" y="16"/>
                  <a:pt x="376" y="72"/>
                  <a:pt x="336" y="104"/>
                </a:cubicBezTo>
                <a:cubicBezTo>
                  <a:pt x="296" y="136"/>
                  <a:pt x="272" y="160"/>
                  <a:pt x="240" y="200"/>
                </a:cubicBezTo>
                <a:close/>
              </a:path>
            </a:pathLst>
          </a:custGeom>
          <a:noFill/>
          <a:ln w="19050" cap="flat" cmpd="sng">
            <a:solidFill>
              <a:srgbClr val="FFFF00"/>
            </a:solidFill>
            <a:prstDash val="lgDashDot"/>
            <a:round/>
            <a:headEnd/>
            <a:tailEnd/>
          </a:ln>
        </p:spPr>
        <p:txBody>
          <a:bodyPr/>
          <a:lstStyle/>
          <a:p>
            <a:endParaRPr lang="en-US"/>
          </a:p>
        </p:txBody>
      </p:sp>
      <p:sp>
        <p:nvSpPr>
          <p:cNvPr id="32804" name="Line 50"/>
          <p:cNvSpPr>
            <a:spLocks noChangeShapeType="1"/>
          </p:cNvSpPr>
          <p:nvPr/>
        </p:nvSpPr>
        <p:spPr bwMode="auto">
          <a:xfrm flipV="1">
            <a:off x="2133600" y="2971800"/>
            <a:ext cx="304800" cy="76200"/>
          </a:xfrm>
          <a:prstGeom prst="line">
            <a:avLst/>
          </a:prstGeom>
          <a:noFill/>
          <a:ln w="76200">
            <a:solidFill>
              <a:srgbClr val="66FF33"/>
            </a:solidFill>
            <a:round/>
            <a:headEnd/>
            <a:tailEnd type="triangle" w="med" len="med"/>
          </a:ln>
        </p:spPr>
        <p:txBody>
          <a:bodyPr/>
          <a:lstStyle/>
          <a:p>
            <a:endParaRPr lang="en-US"/>
          </a:p>
        </p:txBody>
      </p:sp>
      <p:sp>
        <p:nvSpPr>
          <p:cNvPr id="32805" name="Text Box 51"/>
          <p:cNvSpPr txBox="1">
            <a:spLocks noChangeArrowheads="1"/>
          </p:cNvSpPr>
          <p:nvPr/>
        </p:nvSpPr>
        <p:spPr bwMode="auto">
          <a:xfrm>
            <a:off x="2133600" y="3124200"/>
            <a:ext cx="228600" cy="228600"/>
          </a:xfrm>
          <a:prstGeom prst="rect">
            <a:avLst/>
          </a:prstGeom>
          <a:solidFill>
            <a:schemeClr val="bg1"/>
          </a:solidFill>
          <a:ln w="9525">
            <a:noFill/>
            <a:miter lim="800000"/>
            <a:headEnd/>
            <a:tailEnd/>
          </a:ln>
        </p:spPr>
        <p:txBody>
          <a:bodyPr wrap="none" lIns="0" tIns="0" rIns="0" bIns="0"/>
          <a:lstStyle/>
          <a:p>
            <a:r>
              <a:rPr lang="en-US" sz="1200"/>
              <a:t>30’</a:t>
            </a:r>
          </a:p>
        </p:txBody>
      </p:sp>
      <p:sp>
        <p:nvSpPr>
          <p:cNvPr id="32806" name="Line 54"/>
          <p:cNvSpPr>
            <a:spLocks noChangeShapeType="1"/>
          </p:cNvSpPr>
          <p:nvPr/>
        </p:nvSpPr>
        <p:spPr bwMode="auto">
          <a:xfrm flipV="1">
            <a:off x="3352800" y="1066800"/>
            <a:ext cx="5029200" cy="304800"/>
          </a:xfrm>
          <a:prstGeom prst="line">
            <a:avLst/>
          </a:prstGeom>
          <a:noFill/>
          <a:ln w="76200" cmpd="tri">
            <a:solidFill>
              <a:srgbClr val="FF9900"/>
            </a:solidFill>
            <a:round/>
            <a:headEnd/>
            <a:tailEnd type="triangle" w="med" len="med"/>
          </a:ln>
        </p:spPr>
        <p:txBody>
          <a:bodyPr/>
          <a:lstStyle/>
          <a:p>
            <a:endParaRPr lang="en-US"/>
          </a:p>
        </p:txBody>
      </p:sp>
      <p:sp>
        <p:nvSpPr>
          <p:cNvPr id="88122" name="Freeform 58"/>
          <p:cNvSpPr>
            <a:spLocks/>
          </p:cNvSpPr>
          <p:nvPr/>
        </p:nvSpPr>
        <p:spPr bwMode="auto">
          <a:xfrm>
            <a:off x="3200400" y="914400"/>
            <a:ext cx="1047750" cy="877888"/>
          </a:xfrm>
          <a:custGeom>
            <a:avLst/>
            <a:gdLst/>
            <a:ahLst/>
            <a:cxnLst>
              <a:cxn ang="0">
                <a:pos x="44" y="244"/>
              </a:cxn>
              <a:cxn ang="0">
                <a:pos x="38" y="190"/>
              </a:cxn>
              <a:cxn ang="0">
                <a:pos x="26" y="172"/>
              </a:cxn>
              <a:cxn ang="0">
                <a:pos x="54" y="80"/>
              </a:cxn>
              <a:cxn ang="0">
                <a:pos x="98" y="56"/>
              </a:cxn>
              <a:cxn ang="0">
                <a:pos x="174" y="70"/>
              </a:cxn>
              <a:cxn ang="0">
                <a:pos x="224" y="58"/>
              </a:cxn>
              <a:cxn ang="0">
                <a:pos x="254" y="42"/>
              </a:cxn>
              <a:cxn ang="0">
                <a:pos x="272" y="36"/>
              </a:cxn>
              <a:cxn ang="0">
                <a:pos x="296" y="16"/>
              </a:cxn>
              <a:cxn ang="0">
                <a:pos x="358" y="8"/>
              </a:cxn>
              <a:cxn ang="0">
                <a:pos x="416" y="0"/>
              </a:cxn>
              <a:cxn ang="0">
                <a:pos x="494" y="26"/>
              </a:cxn>
              <a:cxn ang="0">
                <a:pos x="516" y="40"/>
              </a:cxn>
              <a:cxn ang="0">
                <a:pos x="534" y="46"/>
              </a:cxn>
              <a:cxn ang="0">
                <a:pos x="546" y="54"/>
              </a:cxn>
              <a:cxn ang="0">
                <a:pos x="560" y="70"/>
              </a:cxn>
              <a:cxn ang="0">
                <a:pos x="584" y="104"/>
              </a:cxn>
              <a:cxn ang="0">
                <a:pos x="592" y="116"/>
              </a:cxn>
              <a:cxn ang="0">
                <a:pos x="604" y="124"/>
              </a:cxn>
              <a:cxn ang="0">
                <a:pos x="618" y="154"/>
              </a:cxn>
              <a:cxn ang="0">
                <a:pos x="644" y="214"/>
              </a:cxn>
              <a:cxn ang="0">
                <a:pos x="654" y="238"/>
              </a:cxn>
              <a:cxn ang="0">
                <a:pos x="660" y="270"/>
              </a:cxn>
              <a:cxn ang="0">
                <a:pos x="640" y="322"/>
              </a:cxn>
              <a:cxn ang="0">
                <a:pos x="628" y="374"/>
              </a:cxn>
              <a:cxn ang="0">
                <a:pos x="604" y="438"/>
              </a:cxn>
              <a:cxn ang="0">
                <a:pos x="594" y="456"/>
              </a:cxn>
              <a:cxn ang="0">
                <a:pos x="570" y="464"/>
              </a:cxn>
              <a:cxn ang="0">
                <a:pos x="558" y="472"/>
              </a:cxn>
              <a:cxn ang="0">
                <a:pos x="542" y="486"/>
              </a:cxn>
              <a:cxn ang="0">
                <a:pos x="528" y="500"/>
              </a:cxn>
              <a:cxn ang="0">
                <a:pos x="510" y="512"/>
              </a:cxn>
              <a:cxn ang="0">
                <a:pos x="470" y="538"/>
              </a:cxn>
              <a:cxn ang="0">
                <a:pos x="416" y="540"/>
              </a:cxn>
              <a:cxn ang="0">
                <a:pos x="370" y="548"/>
              </a:cxn>
              <a:cxn ang="0">
                <a:pos x="278" y="530"/>
              </a:cxn>
              <a:cxn ang="0">
                <a:pos x="224" y="498"/>
              </a:cxn>
              <a:cxn ang="0">
                <a:pos x="196" y="482"/>
              </a:cxn>
              <a:cxn ang="0">
                <a:pos x="154" y="486"/>
              </a:cxn>
              <a:cxn ang="0">
                <a:pos x="132" y="492"/>
              </a:cxn>
              <a:cxn ang="0">
                <a:pos x="74" y="488"/>
              </a:cxn>
              <a:cxn ang="0">
                <a:pos x="50" y="474"/>
              </a:cxn>
              <a:cxn ang="0">
                <a:pos x="26" y="420"/>
              </a:cxn>
              <a:cxn ang="0">
                <a:pos x="40" y="374"/>
              </a:cxn>
              <a:cxn ang="0">
                <a:pos x="42" y="304"/>
              </a:cxn>
              <a:cxn ang="0">
                <a:pos x="30" y="296"/>
              </a:cxn>
              <a:cxn ang="0">
                <a:pos x="26" y="258"/>
              </a:cxn>
              <a:cxn ang="0">
                <a:pos x="46" y="256"/>
              </a:cxn>
              <a:cxn ang="0">
                <a:pos x="32" y="204"/>
              </a:cxn>
              <a:cxn ang="0">
                <a:pos x="10" y="178"/>
              </a:cxn>
              <a:cxn ang="0">
                <a:pos x="0" y="170"/>
              </a:cxn>
            </a:cxnLst>
            <a:rect l="0" t="0" r="r" b="b"/>
            <a:pathLst>
              <a:path w="660" h="553">
                <a:moveTo>
                  <a:pt x="44" y="244"/>
                </a:moveTo>
                <a:cubicBezTo>
                  <a:pt x="53" y="231"/>
                  <a:pt x="47" y="203"/>
                  <a:pt x="38" y="190"/>
                </a:cubicBezTo>
                <a:cubicBezTo>
                  <a:pt x="34" y="184"/>
                  <a:pt x="26" y="172"/>
                  <a:pt x="26" y="172"/>
                </a:cubicBezTo>
                <a:cubicBezTo>
                  <a:pt x="24" y="142"/>
                  <a:pt x="26" y="99"/>
                  <a:pt x="54" y="80"/>
                </a:cubicBezTo>
                <a:cubicBezTo>
                  <a:pt x="66" y="62"/>
                  <a:pt x="76" y="60"/>
                  <a:pt x="98" y="56"/>
                </a:cubicBezTo>
                <a:cubicBezTo>
                  <a:pt x="124" y="59"/>
                  <a:pt x="149" y="66"/>
                  <a:pt x="174" y="70"/>
                </a:cubicBezTo>
                <a:cubicBezTo>
                  <a:pt x="192" y="68"/>
                  <a:pt x="206" y="61"/>
                  <a:pt x="224" y="58"/>
                </a:cubicBezTo>
                <a:cubicBezTo>
                  <a:pt x="235" y="54"/>
                  <a:pt x="242" y="46"/>
                  <a:pt x="254" y="42"/>
                </a:cubicBezTo>
                <a:cubicBezTo>
                  <a:pt x="260" y="40"/>
                  <a:pt x="272" y="36"/>
                  <a:pt x="272" y="36"/>
                </a:cubicBezTo>
                <a:cubicBezTo>
                  <a:pt x="280" y="28"/>
                  <a:pt x="286" y="19"/>
                  <a:pt x="296" y="16"/>
                </a:cubicBezTo>
                <a:cubicBezTo>
                  <a:pt x="315" y="3"/>
                  <a:pt x="329" y="9"/>
                  <a:pt x="358" y="8"/>
                </a:cubicBezTo>
                <a:cubicBezTo>
                  <a:pt x="378" y="5"/>
                  <a:pt x="395" y="1"/>
                  <a:pt x="416" y="0"/>
                </a:cubicBezTo>
                <a:cubicBezTo>
                  <a:pt x="441" y="3"/>
                  <a:pt x="473" y="12"/>
                  <a:pt x="494" y="26"/>
                </a:cubicBezTo>
                <a:cubicBezTo>
                  <a:pt x="499" y="33"/>
                  <a:pt x="508" y="36"/>
                  <a:pt x="516" y="40"/>
                </a:cubicBezTo>
                <a:cubicBezTo>
                  <a:pt x="522" y="43"/>
                  <a:pt x="534" y="46"/>
                  <a:pt x="534" y="46"/>
                </a:cubicBezTo>
                <a:cubicBezTo>
                  <a:pt x="537" y="49"/>
                  <a:pt x="543" y="51"/>
                  <a:pt x="546" y="54"/>
                </a:cubicBezTo>
                <a:cubicBezTo>
                  <a:pt x="569" y="77"/>
                  <a:pt x="543" y="59"/>
                  <a:pt x="560" y="70"/>
                </a:cubicBezTo>
                <a:cubicBezTo>
                  <a:pt x="568" y="82"/>
                  <a:pt x="577" y="92"/>
                  <a:pt x="584" y="104"/>
                </a:cubicBezTo>
                <a:cubicBezTo>
                  <a:pt x="586" y="108"/>
                  <a:pt x="588" y="113"/>
                  <a:pt x="592" y="116"/>
                </a:cubicBezTo>
                <a:cubicBezTo>
                  <a:pt x="596" y="119"/>
                  <a:pt x="604" y="124"/>
                  <a:pt x="604" y="124"/>
                </a:cubicBezTo>
                <a:cubicBezTo>
                  <a:pt x="608" y="135"/>
                  <a:pt x="613" y="144"/>
                  <a:pt x="618" y="154"/>
                </a:cubicBezTo>
                <a:cubicBezTo>
                  <a:pt x="629" y="175"/>
                  <a:pt x="626" y="196"/>
                  <a:pt x="644" y="214"/>
                </a:cubicBezTo>
                <a:cubicBezTo>
                  <a:pt x="647" y="223"/>
                  <a:pt x="651" y="229"/>
                  <a:pt x="654" y="238"/>
                </a:cubicBezTo>
                <a:cubicBezTo>
                  <a:pt x="656" y="249"/>
                  <a:pt x="657" y="260"/>
                  <a:pt x="660" y="270"/>
                </a:cubicBezTo>
                <a:cubicBezTo>
                  <a:pt x="657" y="306"/>
                  <a:pt x="649" y="294"/>
                  <a:pt x="640" y="322"/>
                </a:cubicBezTo>
                <a:cubicBezTo>
                  <a:pt x="639" y="339"/>
                  <a:pt x="644" y="363"/>
                  <a:pt x="628" y="374"/>
                </a:cubicBezTo>
                <a:cubicBezTo>
                  <a:pt x="621" y="396"/>
                  <a:pt x="610" y="415"/>
                  <a:pt x="604" y="438"/>
                </a:cubicBezTo>
                <a:cubicBezTo>
                  <a:pt x="603" y="443"/>
                  <a:pt x="598" y="455"/>
                  <a:pt x="594" y="456"/>
                </a:cubicBezTo>
                <a:cubicBezTo>
                  <a:pt x="586" y="459"/>
                  <a:pt x="578" y="461"/>
                  <a:pt x="570" y="464"/>
                </a:cubicBezTo>
                <a:cubicBezTo>
                  <a:pt x="565" y="466"/>
                  <a:pt x="558" y="472"/>
                  <a:pt x="558" y="472"/>
                </a:cubicBezTo>
                <a:cubicBezTo>
                  <a:pt x="553" y="479"/>
                  <a:pt x="548" y="480"/>
                  <a:pt x="542" y="486"/>
                </a:cubicBezTo>
                <a:cubicBezTo>
                  <a:pt x="540" y="493"/>
                  <a:pt x="534" y="495"/>
                  <a:pt x="528" y="500"/>
                </a:cubicBezTo>
                <a:cubicBezTo>
                  <a:pt x="522" y="504"/>
                  <a:pt x="510" y="512"/>
                  <a:pt x="510" y="512"/>
                </a:cubicBezTo>
                <a:cubicBezTo>
                  <a:pt x="507" y="517"/>
                  <a:pt x="477" y="537"/>
                  <a:pt x="470" y="538"/>
                </a:cubicBezTo>
                <a:cubicBezTo>
                  <a:pt x="452" y="540"/>
                  <a:pt x="434" y="539"/>
                  <a:pt x="416" y="540"/>
                </a:cubicBezTo>
                <a:cubicBezTo>
                  <a:pt x="402" y="545"/>
                  <a:pt x="385" y="546"/>
                  <a:pt x="370" y="548"/>
                </a:cubicBezTo>
                <a:cubicBezTo>
                  <a:pt x="354" y="553"/>
                  <a:pt x="297" y="539"/>
                  <a:pt x="278" y="530"/>
                </a:cubicBezTo>
                <a:cubicBezTo>
                  <a:pt x="258" y="520"/>
                  <a:pt x="246" y="505"/>
                  <a:pt x="224" y="498"/>
                </a:cubicBezTo>
                <a:cubicBezTo>
                  <a:pt x="212" y="494"/>
                  <a:pt x="209" y="485"/>
                  <a:pt x="196" y="482"/>
                </a:cubicBezTo>
                <a:cubicBezTo>
                  <a:pt x="175" y="484"/>
                  <a:pt x="171" y="483"/>
                  <a:pt x="154" y="486"/>
                </a:cubicBezTo>
                <a:cubicBezTo>
                  <a:pt x="147" y="487"/>
                  <a:pt x="132" y="492"/>
                  <a:pt x="132" y="492"/>
                </a:cubicBezTo>
                <a:cubicBezTo>
                  <a:pt x="113" y="491"/>
                  <a:pt x="91" y="497"/>
                  <a:pt x="74" y="488"/>
                </a:cubicBezTo>
                <a:cubicBezTo>
                  <a:pt x="66" y="484"/>
                  <a:pt x="50" y="474"/>
                  <a:pt x="50" y="474"/>
                </a:cubicBezTo>
                <a:cubicBezTo>
                  <a:pt x="46" y="454"/>
                  <a:pt x="31" y="440"/>
                  <a:pt x="26" y="420"/>
                </a:cubicBezTo>
                <a:cubicBezTo>
                  <a:pt x="27" y="408"/>
                  <a:pt x="23" y="380"/>
                  <a:pt x="40" y="374"/>
                </a:cubicBezTo>
                <a:cubicBezTo>
                  <a:pt x="49" y="348"/>
                  <a:pt x="51" y="346"/>
                  <a:pt x="42" y="304"/>
                </a:cubicBezTo>
                <a:cubicBezTo>
                  <a:pt x="41" y="299"/>
                  <a:pt x="30" y="296"/>
                  <a:pt x="30" y="296"/>
                </a:cubicBezTo>
                <a:cubicBezTo>
                  <a:pt x="23" y="286"/>
                  <a:pt x="17" y="270"/>
                  <a:pt x="26" y="258"/>
                </a:cubicBezTo>
                <a:cubicBezTo>
                  <a:pt x="30" y="253"/>
                  <a:pt x="39" y="257"/>
                  <a:pt x="46" y="256"/>
                </a:cubicBezTo>
                <a:cubicBezTo>
                  <a:pt x="59" y="237"/>
                  <a:pt x="43" y="221"/>
                  <a:pt x="32" y="204"/>
                </a:cubicBezTo>
                <a:cubicBezTo>
                  <a:pt x="21" y="187"/>
                  <a:pt x="35" y="182"/>
                  <a:pt x="10" y="178"/>
                </a:cubicBezTo>
                <a:cubicBezTo>
                  <a:pt x="2" y="173"/>
                  <a:pt x="6" y="176"/>
                  <a:pt x="0" y="170"/>
                </a:cubicBezTo>
              </a:path>
            </a:pathLst>
          </a:custGeom>
          <a:gradFill rotWithShape="1">
            <a:gsLst>
              <a:gs pos="0">
                <a:schemeClr val="bg1">
                  <a:alpha val="41000"/>
                </a:schemeClr>
              </a:gs>
              <a:gs pos="100000">
                <a:schemeClr val="bg1">
                  <a:gamma/>
                  <a:shade val="46275"/>
                  <a:invGamma/>
                </a:schemeClr>
              </a:gs>
            </a:gsLst>
            <a:lin ang="5400000" scaled="1"/>
          </a:gradFill>
          <a:ln w="28575" cap="flat" cmpd="sng">
            <a:solidFill>
              <a:schemeClr val="accent2"/>
            </a:solidFill>
            <a:prstDash val="dash"/>
            <a:round/>
            <a:headEnd/>
            <a:tailEnd/>
          </a:ln>
          <a:effectLst/>
        </p:spPr>
        <p:txBody>
          <a:bodyPr/>
          <a:lstStyle/>
          <a:p>
            <a:pPr>
              <a:defRPr/>
            </a:pPr>
            <a:endParaRPr lang="en-US"/>
          </a:p>
        </p:txBody>
      </p:sp>
      <p:sp>
        <p:nvSpPr>
          <p:cNvPr id="32808" name="Text Box 62"/>
          <p:cNvSpPr txBox="1">
            <a:spLocks noChangeArrowheads="1"/>
          </p:cNvSpPr>
          <p:nvPr/>
        </p:nvSpPr>
        <p:spPr bwMode="auto">
          <a:xfrm>
            <a:off x="1066800" y="0"/>
            <a:ext cx="3079750" cy="641350"/>
          </a:xfrm>
          <a:prstGeom prst="rect">
            <a:avLst/>
          </a:prstGeom>
          <a:solidFill>
            <a:srgbClr val="FFFF99"/>
          </a:solidFill>
          <a:ln w="9525">
            <a:noFill/>
            <a:miter lim="800000"/>
            <a:headEnd/>
            <a:tailEnd/>
          </a:ln>
        </p:spPr>
        <p:txBody>
          <a:bodyPr wrap="none">
            <a:spAutoFit/>
          </a:bodyPr>
          <a:lstStyle/>
          <a:p>
            <a:r>
              <a:rPr lang="en-US" sz="1800" b="1">
                <a:solidFill>
                  <a:srgbClr val="FF0000"/>
                </a:solidFill>
              </a:rPr>
              <a:t>Band Pass filters minimize</a:t>
            </a:r>
          </a:p>
          <a:p>
            <a:r>
              <a:rPr lang="en-US" sz="1800" b="1">
                <a:solidFill>
                  <a:srgbClr val="FF0000"/>
                </a:solidFill>
              </a:rPr>
              <a:t>Inter station interference</a:t>
            </a:r>
          </a:p>
        </p:txBody>
      </p:sp>
      <p:sp>
        <p:nvSpPr>
          <p:cNvPr id="32809" name="Line 56"/>
          <p:cNvSpPr>
            <a:spLocks noChangeShapeType="1"/>
          </p:cNvSpPr>
          <p:nvPr/>
        </p:nvSpPr>
        <p:spPr bwMode="auto">
          <a:xfrm flipV="1">
            <a:off x="4267200" y="3429000"/>
            <a:ext cx="4191000" cy="228600"/>
          </a:xfrm>
          <a:prstGeom prst="line">
            <a:avLst/>
          </a:prstGeom>
          <a:noFill/>
          <a:ln w="76200" cmpd="tri">
            <a:solidFill>
              <a:srgbClr val="FF9900"/>
            </a:solidFill>
            <a:round/>
            <a:headEnd/>
            <a:tailEnd type="triangle" w="med" len="med"/>
          </a:ln>
        </p:spPr>
        <p:txBody>
          <a:bodyPr/>
          <a:lstStyle/>
          <a:p>
            <a:endParaRPr lang="en-US"/>
          </a:p>
        </p:txBody>
      </p:sp>
      <p:sp>
        <p:nvSpPr>
          <p:cNvPr id="88125" name="Freeform 61"/>
          <p:cNvSpPr>
            <a:spLocks/>
          </p:cNvSpPr>
          <p:nvPr/>
        </p:nvSpPr>
        <p:spPr bwMode="auto">
          <a:xfrm>
            <a:off x="3505200" y="3276600"/>
            <a:ext cx="1047750" cy="877888"/>
          </a:xfrm>
          <a:custGeom>
            <a:avLst/>
            <a:gdLst/>
            <a:ahLst/>
            <a:cxnLst>
              <a:cxn ang="0">
                <a:pos x="44" y="244"/>
              </a:cxn>
              <a:cxn ang="0">
                <a:pos x="38" y="190"/>
              </a:cxn>
              <a:cxn ang="0">
                <a:pos x="26" y="172"/>
              </a:cxn>
              <a:cxn ang="0">
                <a:pos x="54" y="80"/>
              </a:cxn>
              <a:cxn ang="0">
                <a:pos x="98" y="56"/>
              </a:cxn>
              <a:cxn ang="0">
                <a:pos x="174" y="70"/>
              </a:cxn>
              <a:cxn ang="0">
                <a:pos x="224" y="58"/>
              </a:cxn>
              <a:cxn ang="0">
                <a:pos x="254" y="42"/>
              </a:cxn>
              <a:cxn ang="0">
                <a:pos x="272" y="36"/>
              </a:cxn>
              <a:cxn ang="0">
                <a:pos x="296" y="16"/>
              </a:cxn>
              <a:cxn ang="0">
                <a:pos x="358" y="8"/>
              </a:cxn>
              <a:cxn ang="0">
                <a:pos x="416" y="0"/>
              </a:cxn>
              <a:cxn ang="0">
                <a:pos x="494" y="26"/>
              </a:cxn>
              <a:cxn ang="0">
                <a:pos x="516" y="40"/>
              </a:cxn>
              <a:cxn ang="0">
                <a:pos x="534" y="46"/>
              </a:cxn>
              <a:cxn ang="0">
                <a:pos x="546" y="54"/>
              </a:cxn>
              <a:cxn ang="0">
                <a:pos x="560" y="70"/>
              </a:cxn>
              <a:cxn ang="0">
                <a:pos x="584" y="104"/>
              </a:cxn>
              <a:cxn ang="0">
                <a:pos x="592" y="116"/>
              </a:cxn>
              <a:cxn ang="0">
                <a:pos x="604" y="124"/>
              </a:cxn>
              <a:cxn ang="0">
                <a:pos x="618" y="154"/>
              </a:cxn>
              <a:cxn ang="0">
                <a:pos x="644" y="214"/>
              </a:cxn>
              <a:cxn ang="0">
                <a:pos x="654" y="238"/>
              </a:cxn>
              <a:cxn ang="0">
                <a:pos x="660" y="270"/>
              </a:cxn>
              <a:cxn ang="0">
                <a:pos x="640" y="322"/>
              </a:cxn>
              <a:cxn ang="0">
                <a:pos x="628" y="374"/>
              </a:cxn>
              <a:cxn ang="0">
                <a:pos x="604" y="438"/>
              </a:cxn>
              <a:cxn ang="0">
                <a:pos x="594" y="456"/>
              </a:cxn>
              <a:cxn ang="0">
                <a:pos x="570" y="464"/>
              </a:cxn>
              <a:cxn ang="0">
                <a:pos x="558" y="472"/>
              </a:cxn>
              <a:cxn ang="0">
                <a:pos x="542" y="486"/>
              </a:cxn>
              <a:cxn ang="0">
                <a:pos x="528" y="500"/>
              </a:cxn>
              <a:cxn ang="0">
                <a:pos x="510" y="512"/>
              </a:cxn>
              <a:cxn ang="0">
                <a:pos x="470" y="538"/>
              </a:cxn>
              <a:cxn ang="0">
                <a:pos x="416" y="540"/>
              </a:cxn>
              <a:cxn ang="0">
                <a:pos x="370" y="548"/>
              </a:cxn>
              <a:cxn ang="0">
                <a:pos x="278" y="530"/>
              </a:cxn>
              <a:cxn ang="0">
                <a:pos x="224" y="498"/>
              </a:cxn>
              <a:cxn ang="0">
                <a:pos x="196" y="482"/>
              </a:cxn>
              <a:cxn ang="0">
                <a:pos x="154" y="486"/>
              </a:cxn>
              <a:cxn ang="0">
                <a:pos x="132" y="492"/>
              </a:cxn>
              <a:cxn ang="0">
                <a:pos x="74" y="488"/>
              </a:cxn>
              <a:cxn ang="0">
                <a:pos x="50" y="474"/>
              </a:cxn>
              <a:cxn ang="0">
                <a:pos x="26" y="420"/>
              </a:cxn>
              <a:cxn ang="0">
                <a:pos x="40" y="374"/>
              </a:cxn>
              <a:cxn ang="0">
                <a:pos x="42" y="304"/>
              </a:cxn>
              <a:cxn ang="0">
                <a:pos x="30" y="296"/>
              </a:cxn>
              <a:cxn ang="0">
                <a:pos x="26" y="258"/>
              </a:cxn>
              <a:cxn ang="0">
                <a:pos x="46" y="256"/>
              </a:cxn>
              <a:cxn ang="0">
                <a:pos x="32" y="204"/>
              </a:cxn>
              <a:cxn ang="0">
                <a:pos x="10" y="178"/>
              </a:cxn>
              <a:cxn ang="0">
                <a:pos x="0" y="170"/>
              </a:cxn>
            </a:cxnLst>
            <a:rect l="0" t="0" r="r" b="b"/>
            <a:pathLst>
              <a:path w="660" h="553">
                <a:moveTo>
                  <a:pt x="44" y="244"/>
                </a:moveTo>
                <a:cubicBezTo>
                  <a:pt x="53" y="231"/>
                  <a:pt x="47" y="203"/>
                  <a:pt x="38" y="190"/>
                </a:cubicBezTo>
                <a:cubicBezTo>
                  <a:pt x="34" y="184"/>
                  <a:pt x="26" y="172"/>
                  <a:pt x="26" y="172"/>
                </a:cubicBezTo>
                <a:cubicBezTo>
                  <a:pt x="24" y="142"/>
                  <a:pt x="26" y="99"/>
                  <a:pt x="54" y="80"/>
                </a:cubicBezTo>
                <a:cubicBezTo>
                  <a:pt x="66" y="62"/>
                  <a:pt x="76" y="60"/>
                  <a:pt x="98" y="56"/>
                </a:cubicBezTo>
                <a:cubicBezTo>
                  <a:pt x="124" y="59"/>
                  <a:pt x="149" y="66"/>
                  <a:pt x="174" y="70"/>
                </a:cubicBezTo>
                <a:cubicBezTo>
                  <a:pt x="192" y="68"/>
                  <a:pt x="206" y="61"/>
                  <a:pt x="224" y="58"/>
                </a:cubicBezTo>
                <a:cubicBezTo>
                  <a:pt x="235" y="54"/>
                  <a:pt x="242" y="46"/>
                  <a:pt x="254" y="42"/>
                </a:cubicBezTo>
                <a:cubicBezTo>
                  <a:pt x="260" y="40"/>
                  <a:pt x="272" y="36"/>
                  <a:pt x="272" y="36"/>
                </a:cubicBezTo>
                <a:cubicBezTo>
                  <a:pt x="280" y="28"/>
                  <a:pt x="286" y="19"/>
                  <a:pt x="296" y="16"/>
                </a:cubicBezTo>
                <a:cubicBezTo>
                  <a:pt x="315" y="3"/>
                  <a:pt x="329" y="9"/>
                  <a:pt x="358" y="8"/>
                </a:cubicBezTo>
                <a:cubicBezTo>
                  <a:pt x="378" y="5"/>
                  <a:pt x="395" y="1"/>
                  <a:pt x="416" y="0"/>
                </a:cubicBezTo>
                <a:cubicBezTo>
                  <a:pt x="441" y="3"/>
                  <a:pt x="473" y="12"/>
                  <a:pt x="494" y="26"/>
                </a:cubicBezTo>
                <a:cubicBezTo>
                  <a:pt x="499" y="33"/>
                  <a:pt x="508" y="36"/>
                  <a:pt x="516" y="40"/>
                </a:cubicBezTo>
                <a:cubicBezTo>
                  <a:pt x="522" y="43"/>
                  <a:pt x="534" y="46"/>
                  <a:pt x="534" y="46"/>
                </a:cubicBezTo>
                <a:cubicBezTo>
                  <a:pt x="537" y="49"/>
                  <a:pt x="543" y="51"/>
                  <a:pt x="546" y="54"/>
                </a:cubicBezTo>
                <a:cubicBezTo>
                  <a:pt x="569" y="77"/>
                  <a:pt x="543" y="59"/>
                  <a:pt x="560" y="70"/>
                </a:cubicBezTo>
                <a:cubicBezTo>
                  <a:pt x="568" y="82"/>
                  <a:pt x="577" y="92"/>
                  <a:pt x="584" y="104"/>
                </a:cubicBezTo>
                <a:cubicBezTo>
                  <a:pt x="586" y="108"/>
                  <a:pt x="588" y="113"/>
                  <a:pt x="592" y="116"/>
                </a:cubicBezTo>
                <a:cubicBezTo>
                  <a:pt x="596" y="119"/>
                  <a:pt x="604" y="124"/>
                  <a:pt x="604" y="124"/>
                </a:cubicBezTo>
                <a:cubicBezTo>
                  <a:pt x="608" y="135"/>
                  <a:pt x="613" y="144"/>
                  <a:pt x="618" y="154"/>
                </a:cubicBezTo>
                <a:cubicBezTo>
                  <a:pt x="629" y="175"/>
                  <a:pt x="626" y="196"/>
                  <a:pt x="644" y="214"/>
                </a:cubicBezTo>
                <a:cubicBezTo>
                  <a:pt x="647" y="223"/>
                  <a:pt x="651" y="229"/>
                  <a:pt x="654" y="238"/>
                </a:cubicBezTo>
                <a:cubicBezTo>
                  <a:pt x="656" y="249"/>
                  <a:pt x="657" y="260"/>
                  <a:pt x="660" y="270"/>
                </a:cubicBezTo>
                <a:cubicBezTo>
                  <a:pt x="657" y="306"/>
                  <a:pt x="649" y="294"/>
                  <a:pt x="640" y="322"/>
                </a:cubicBezTo>
                <a:cubicBezTo>
                  <a:pt x="639" y="339"/>
                  <a:pt x="644" y="363"/>
                  <a:pt x="628" y="374"/>
                </a:cubicBezTo>
                <a:cubicBezTo>
                  <a:pt x="621" y="396"/>
                  <a:pt x="610" y="415"/>
                  <a:pt x="604" y="438"/>
                </a:cubicBezTo>
                <a:cubicBezTo>
                  <a:pt x="603" y="443"/>
                  <a:pt x="598" y="455"/>
                  <a:pt x="594" y="456"/>
                </a:cubicBezTo>
                <a:cubicBezTo>
                  <a:pt x="586" y="459"/>
                  <a:pt x="578" y="461"/>
                  <a:pt x="570" y="464"/>
                </a:cubicBezTo>
                <a:cubicBezTo>
                  <a:pt x="565" y="466"/>
                  <a:pt x="558" y="472"/>
                  <a:pt x="558" y="472"/>
                </a:cubicBezTo>
                <a:cubicBezTo>
                  <a:pt x="553" y="479"/>
                  <a:pt x="548" y="480"/>
                  <a:pt x="542" y="486"/>
                </a:cubicBezTo>
                <a:cubicBezTo>
                  <a:pt x="540" y="493"/>
                  <a:pt x="534" y="495"/>
                  <a:pt x="528" y="500"/>
                </a:cubicBezTo>
                <a:cubicBezTo>
                  <a:pt x="522" y="504"/>
                  <a:pt x="510" y="512"/>
                  <a:pt x="510" y="512"/>
                </a:cubicBezTo>
                <a:cubicBezTo>
                  <a:pt x="507" y="517"/>
                  <a:pt x="477" y="537"/>
                  <a:pt x="470" y="538"/>
                </a:cubicBezTo>
                <a:cubicBezTo>
                  <a:pt x="452" y="540"/>
                  <a:pt x="434" y="539"/>
                  <a:pt x="416" y="540"/>
                </a:cubicBezTo>
                <a:cubicBezTo>
                  <a:pt x="402" y="545"/>
                  <a:pt x="385" y="546"/>
                  <a:pt x="370" y="548"/>
                </a:cubicBezTo>
                <a:cubicBezTo>
                  <a:pt x="354" y="553"/>
                  <a:pt x="297" y="539"/>
                  <a:pt x="278" y="530"/>
                </a:cubicBezTo>
                <a:cubicBezTo>
                  <a:pt x="258" y="520"/>
                  <a:pt x="246" y="505"/>
                  <a:pt x="224" y="498"/>
                </a:cubicBezTo>
                <a:cubicBezTo>
                  <a:pt x="212" y="494"/>
                  <a:pt x="209" y="485"/>
                  <a:pt x="196" y="482"/>
                </a:cubicBezTo>
                <a:cubicBezTo>
                  <a:pt x="175" y="484"/>
                  <a:pt x="171" y="483"/>
                  <a:pt x="154" y="486"/>
                </a:cubicBezTo>
                <a:cubicBezTo>
                  <a:pt x="147" y="487"/>
                  <a:pt x="132" y="492"/>
                  <a:pt x="132" y="492"/>
                </a:cubicBezTo>
                <a:cubicBezTo>
                  <a:pt x="113" y="491"/>
                  <a:pt x="91" y="497"/>
                  <a:pt x="74" y="488"/>
                </a:cubicBezTo>
                <a:cubicBezTo>
                  <a:pt x="66" y="484"/>
                  <a:pt x="50" y="474"/>
                  <a:pt x="50" y="474"/>
                </a:cubicBezTo>
                <a:cubicBezTo>
                  <a:pt x="46" y="454"/>
                  <a:pt x="31" y="440"/>
                  <a:pt x="26" y="420"/>
                </a:cubicBezTo>
                <a:cubicBezTo>
                  <a:pt x="27" y="408"/>
                  <a:pt x="23" y="380"/>
                  <a:pt x="40" y="374"/>
                </a:cubicBezTo>
                <a:cubicBezTo>
                  <a:pt x="49" y="348"/>
                  <a:pt x="51" y="346"/>
                  <a:pt x="42" y="304"/>
                </a:cubicBezTo>
                <a:cubicBezTo>
                  <a:pt x="41" y="299"/>
                  <a:pt x="30" y="296"/>
                  <a:pt x="30" y="296"/>
                </a:cubicBezTo>
                <a:cubicBezTo>
                  <a:pt x="23" y="286"/>
                  <a:pt x="17" y="270"/>
                  <a:pt x="26" y="258"/>
                </a:cubicBezTo>
                <a:cubicBezTo>
                  <a:pt x="30" y="253"/>
                  <a:pt x="39" y="257"/>
                  <a:pt x="46" y="256"/>
                </a:cubicBezTo>
                <a:cubicBezTo>
                  <a:pt x="59" y="237"/>
                  <a:pt x="43" y="221"/>
                  <a:pt x="32" y="204"/>
                </a:cubicBezTo>
                <a:cubicBezTo>
                  <a:pt x="21" y="187"/>
                  <a:pt x="35" y="182"/>
                  <a:pt x="10" y="178"/>
                </a:cubicBezTo>
                <a:cubicBezTo>
                  <a:pt x="2" y="173"/>
                  <a:pt x="6" y="176"/>
                  <a:pt x="0" y="170"/>
                </a:cubicBezTo>
              </a:path>
            </a:pathLst>
          </a:custGeom>
          <a:gradFill rotWithShape="1">
            <a:gsLst>
              <a:gs pos="0">
                <a:schemeClr val="bg1">
                  <a:alpha val="41000"/>
                </a:schemeClr>
              </a:gs>
              <a:gs pos="100000">
                <a:schemeClr val="bg1">
                  <a:gamma/>
                  <a:shade val="46275"/>
                  <a:invGamma/>
                </a:schemeClr>
              </a:gs>
            </a:gsLst>
            <a:lin ang="5400000" scaled="1"/>
          </a:gradFill>
          <a:ln w="28575" cap="flat" cmpd="sng">
            <a:solidFill>
              <a:schemeClr val="accent2"/>
            </a:solidFill>
            <a:prstDash val="dash"/>
            <a:round/>
            <a:headEnd/>
            <a:tailEnd/>
          </a:ln>
          <a:effectLst/>
        </p:spPr>
        <p:txBody>
          <a:bodyPr/>
          <a:lstStyle/>
          <a:p>
            <a:pPr>
              <a:defRPr/>
            </a:pPr>
            <a:endParaRPr lang="en-US"/>
          </a:p>
        </p:txBody>
      </p:sp>
      <p:sp>
        <p:nvSpPr>
          <p:cNvPr id="32811" name="Text Box 12"/>
          <p:cNvSpPr txBox="1">
            <a:spLocks noChangeArrowheads="1"/>
          </p:cNvSpPr>
          <p:nvPr/>
        </p:nvSpPr>
        <p:spPr bwMode="auto">
          <a:xfrm>
            <a:off x="3657600" y="3581400"/>
            <a:ext cx="469900" cy="211138"/>
          </a:xfrm>
          <a:prstGeom prst="rect">
            <a:avLst/>
          </a:prstGeom>
          <a:solidFill>
            <a:srgbClr val="CAFFB9"/>
          </a:solidFill>
          <a:ln w="28575">
            <a:solidFill>
              <a:srgbClr val="FF0000"/>
            </a:solidFill>
            <a:miter lim="800000"/>
            <a:headEnd/>
            <a:tailEnd/>
          </a:ln>
        </p:spPr>
        <p:txBody>
          <a:bodyPr wrap="none" lIns="0" tIns="0" rIns="0" bIns="0">
            <a:spAutoFit/>
          </a:bodyPr>
          <a:lstStyle/>
          <a:p>
            <a:r>
              <a:rPr lang="en-US" sz="1200" b="1">
                <a:solidFill>
                  <a:srgbClr val="FF0000"/>
                </a:solidFill>
              </a:rPr>
              <a:t>GOTA</a:t>
            </a:r>
          </a:p>
        </p:txBody>
      </p:sp>
      <p:sp>
        <p:nvSpPr>
          <p:cNvPr id="32812" name="Text Box 20"/>
          <p:cNvSpPr txBox="1">
            <a:spLocks noChangeArrowheads="1"/>
          </p:cNvSpPr>
          <p:nvPr/>
        </p:nvSpPr>
        <p:spPr bwMode="auto">
          <a:xfrm>
            <a:off x="3810000" y="3276600"/>
            <a:ext cx="895350" cy="366713"/>
          </a:xfrm>
          <a:prstGeom prst="rect">
            <a:avLst/>
          </a:prstGeom>
          <a:noFill/>
          <a:ln w="9525">
            <a:noFill/>
            <a:miter lim="800000"/>
            <a:headEnd/>
            <a:tailEnd/>
          </a:ln>
        </p:spPr>
        <p:txBody>
          <a:bodyPr wrap="none">
            <a:spAutoFit/>
          </a:bodyPr>
          <a:lstStyle/>
          <a:p>
            <a:r>
              <a:rPr lang="en-US" sz="1800">
                <a:solidFill>
                  <a:srgbClr val="FF0000"/>
                </a:solidFill>
              </a:rPr>
              <a:t>TH3JR</a:t>
            </a:r>
          </a:p>
        </p:txBody>
      </p:sp>
      <p:sp>
        <p:nvSpPr>
          <p:cNvPr id="32813" name="Text Box 20"/>
          <p:cNvSpPr txBox="1">
            <a:spLocks noChangeArrowheads="1"/>
          </p:cNvSpPr>
          <p:nvPr/>
        </p:nvSpPr>
        <p:spPr bwMode="auto">
          <a:xfrm>
            <a:off x="5715000" y="152400"/>
            <a:ext cx="1301750" cy="366713"/>
          </a:xfrm>
          <a:prstGeom prst="rect">
            <a:avLst/>
          </a:prstGeom>
          <a:noFill/>
          <a:ln w="9525">
            <a:noFill/>
            <a:miter lim="800000"/>
            <a:headEnd/>
            <a:tailEnd/>
          </a:ln>
        </p:spPr>
        <p:txBody>
          <a:bodyPr wrap="none">
            <a:spAutoFit/>
          </a:bodyPr>
          <a:lstStyle/>
          <a:p>
            <a:r>
              <a:rPr lang="en-US" sz="1800">
                <a:solidFill>
                  <a:srgbClr val="FF0000"/>
                </a:solidFill>
              </a:rPr>
              <a:t>40M dipole</a:t>
            </a:r>
          </a:p>
        </p:txBody>
      </p:sp>
      <p:sp>
        <p:nvSpPr>
          <p:cNvPr id="32814" name="Text Box 63"/>
          <p:cNvSpPr txBox="1">
            <a:spLocks noChangeArrowheads="1"/>
          </p:cNvSpPr>
          <p:nvPr/>
        </p:nvSpPr>
        <p:spPr bwMode="auto">
          <a:xfrm>
            <a:off x="869950" y="5486400"/>
            <a:ext cx="2747963" cy="457200"/>
          </a:xfrm>
          <a:prstGeom prst="rect">
            <a:avLst/>
          </a:prstGeom>
          <a:solidFill>
            <a:srgbClr val="FFFF00"/>
          </a:solidFill>
          <a:ln w="9525">
            <a:noFill/>
            <a:miter lim="800000"/>
            <a:headEnd/>
            <a:tailEnd/>
          </a:ln>
        </p:spPr>
        <p:txBody>
          <a:bodyPr wrap="none">
            <a:spAutoFit/>
          </a:bodyPr>
          <a:lstStyle/>
          <a:p>
            <a:r>
              <a:rPr lang="en-US" sz="1200"/>
              <a:t>70 degrees beam orientation</a:t>
            </a:r>
          </a:p>
          <a:p>
            <a:r>
              <a:rPr lang="en-US" sz="1200"/>
              <a:t>Optimum for East Coast and midwest </a:t>
            </a:r>
          </a:p>
        </p:txBody>
      </p:sp>
      <p:sp>
        <p:nvSpPr>
          <p:cNvPr id="32815" name="Text Box 64"/>
          <p:cNvSpPr txBox="1">
            <a:spLocks noChangeArrowheads="1"/>
          </p:cNvSpPr>
          <p:nvPr/>
        </p:nvSpPr>
        <p:spPr bwMode="auto">
          <a:xfrm>
            <a:off x="869950" y="5959475"/>
            <a:ext cx="2711450" cy="822325"/>
          </a:xfrm>
          <a:prstGeom prst="rect">
            <a:avLst/>
          </a:prstGeom>
          <a:solidFill>
            <a:srgbClr val="FFFF00"/>
          </a:solidFill>
          <a:ln w="9525" algn="ctr">
            <a:noFill/>
            <a:miter lim="800000"/>
            <a:headEnd/>
            <a:tailEnd/>
          </a:ln>
        </p:spPr>
        <p:txBody>
          <a:bodyPr wrap="none">
            <a:spAutoFit/>
          </a:bodyPr>
          <a:lstStyle/>
          <a:p>
            <a:r>
              <a:rPr lang="en-US" sz="1200"/>
              <a:t>Northern states &amp; midwest 30 deg</a:t>
            </a:r>
          </a:p>
          <a:p>
            <a:r>
              <a:rPr lang="en-US" sz="1200"/>
              <a:t>East coast late afternoon 15M 50 deg</a:t>
            </a:r>
          </a:p>
          <a:p>
            <a:r>
              <a:rPr lang="en-US" sz="1200"/>
              <a:t>Hawaii 260 deg</a:t>
            </a:r>
          </a:p>
          <a:p>
            <a:r>
              <a:rPr lang="en-US" sz="1200"/>
              <a:t>Alaska 330 deg</a:t>
            </a:r>
          </a:p>
        </p:txBody>
      </p:sp>
      <p:sp>
        <p:nvSpPr>
          <p:cNvPr id="32816" name="Text Box 65"/>
          <p:cNvSpPr txBox="1">
            <a:spLocks noChangeArrowheads="1"/>
          </p:cNvSpPr>
          <p:nvPr/>
        </p:nvSpPr>
        <p:spPr bwMode="auto">
          <a:xfrm>
            <a:off x="6096000" y="4953000"/>
            <a:ext cx="3181350" cy="915988"/>
          </a:xfrm>
          <a:prstGeom prst="rect">
            <a:avLst/>
          </a:prstGeom>
          <a:solidFill>
            <a:srgbClr val="FFFF99"/>
          </a:solidFill>
          <a:ln w="9525">
            <a:noFill/>
            <a:miter lim="800000"/>
            <a:headEnd/>
            <a:tailEnd/>
          </a:ln>
        </p:spPr>
        <p:txBody>
          <a:bodyPr wrap="none">
            <a:spAutoFit/>
          </a:bodyPr>
          <a:lstStyle/>
          <a:p>
            <a:r>
              <a:rPr lang="en-US" sz="1800" b="1">
                <a:solidFill>
                  <a:srgbClr val="FF0000"/>
                </a:solidFill>
              </a:rPr>
              <a:t>Antenna Placement </a:t>
            </a:r>
          </a:p>
          <a:p>
            <a:r>
              <a:rPr lang="en-US" sz="1800" b="1">
                <a:solidFill>
                  <a:srgbClr val="FF0000"/>
                </a:solidFill>
              </a:rPr>
              <a:t>Magnetic Headings</a:t>
            </a:r>
          </a:p>
          <a:p>
            <a:r>
              <a:rPr lang="en-US" sz="1800" b="1">
                <a:solidFill>
                  <a:srgbClr val="FF0000"/>
                </a:solidFill>
              </a:rPr>
              <a:t>Distances between stations</a:t>
            </a:r>
          </a:p>
        </p:txBody>
      </p:sp>
      <p:sp>
        <p:nvSpPr>
          <p:cNvPr id="32817" name="Text Box 59"/>
          <p:cNvSpPr txBox="1">
            <a:spLocks noChangeArrowheads="1"/>
          </p:cNvSpPr>
          <p:nvPr/>
        </p:nvSpPr>
        <p:spPr bwMode="auto">
          <a:xfrm>
            <a:off x="3581400" y="1371600"/>
            <a:ext cx="746125" cy="304800"/>
          </a:xfrm>
          <a:prstGeom prst="rect">
            <a:avLst/>
          </a:prstGeom>
          <a:solidFill>
            <a:srgbClr val="B2B2B2"/>
          </a:solidFill>
          <a:ln w="9525">
            <a:noFill/>
            <a:miter lim="800000"/>
            <a:headEnd/>
            <a:tailEnd/>
          </a:ln>
        </p:spPr>
        <p:txBody>
          <a:bodyPr wrap="none">
            <a:spAutoFit/>
          </a:bodyPr>
          <a:lstStyle/>
          <a:p>
            <a:r>
              <a:rPr lang="en-US" b="1">
                <a:solidFill>
                  <a:srgbClr val="CC3300"/>
                </a:solidFill>
              </a:rPr>
              <a:t>HF1&amp;3</a:t>
            </a:r>
          </a:p>
        </p:txBody>
      </p:sp>
      <p:sp>
        <p:nvSpPr>
          <p:cNvPr id="32818" name="Text Box 60"/>
          <p:cNvSpPr txBox="1">
            <a:spLocks noChangeArrowheads="1"/>
          </p:cNvSpPr>
          <p:nvPr/>
        </p:nvSpPr>
        <p:spPr bwMode="auto">
          <a:xfrm>
            <a:off x="1295400" y="2590800"/>
            <a:ext cx="557213" cy="244475"/>
          </a:xfrm>
          <a:prstGeom prst="rect">
            <a:avLst/>
          </a:prstGeom>
          <a:solidFill>
            <a:srgbClr val="B2B2B2"/>
          </a:solidFill>
          <a:ln w="9525" algn="ctr">
            <a:noFill/>
            <a:miter lim="800000"/>
            <a:headEnd/>
            <a:tailEnd/>
          </a:ln>
        </p:spPr>
        <p:txBody>
          <a:bodyPr wrap="none">
            <a:spAutoFit/>
          </a:bodyPr>
          <a:lstStyle/>
          <a:p>
            <a:r>
              <a:rPr lang="en-US" sz="1000" b="1">
                <a:solidFill>
                  <a:srgbClr val="CC3300"/>
                </a:solidFill>
              </a:rPr>
              <a:t>digital</a:t>
            </a:r>
          </a:p>
        </p:txBody>
      </p:sp>
      <p:sp>
        <p:nvSpPr>
          <p:cNvPr id="32819" name="Text Box 61"/>
          <p:cNvSpPr txBox="1">
            <a:spLocks noChangeArrowheads="1"/>
          </p:cNvSpPr>
          <p:nvPr/>
        </p:nvSpPr>
        <p:spPr bwMode="auto">
          <a:xfrm>
            <a:off x="5562600" y="533400"/>
            <a:ext cx="519113" cy="304800"/>
          </a:xfrm>
          <a:prstGeom prst="rect">
            <a:avLst/>
          </a:prstGeom>
          <a:solidFill>
            <a:srgbClr val="B2B2B2"/>
          </a:solidFill>
          <a:ln w="9525">
            <a:noFill/>
            <a:miter lim="800000"/>
            <a:headEnd/>
            <a:tailEnd/>
          </a:ln>
        </p:spPr>
        <p:txBody>
          <a:bodyPr wrap="none">
            <a:spAutoFit/>
          </a:bodyPr>
          <a:lstStyle/>
          <a:p>
            <a:r>
              <a:rPr lang="en-US" b="1">
                <a:solidFill>
                  <a:srgbClr val="CC3300"/>
                </a:solidFill>
              </a:rPr>
              <a:t>HF2</a:t>
            </a:r>
          </a:p>
        </p:txBody>
      </p:sp>
      <p:sp>
        <p:nvSpPr>
          <p:cNvPr id="32820" name="Text Box 61"/>
          <p:cNvSpPr txBox="1">
            <a:spLocks noChangeArrowheads="1"/>
          </p:cNvSpPr>
          <p:nvPr/>
        </p:nvSpPr>
        <p:spPr bwMode="auto">
          <a:xfrm rot="-5400000">
            <a:off x="-1397794" y="3218657"/>
            <a:ext cx="3535363" cy="336550"/>
          </a:xfrm>
          <a:prstGeom prst="rect">
            <a:avLst/>
          </a:prstGeom>
          <a:noFill/>
          <a:ln w="9525">
            <a:noFill/>
            <a:miter lim="800000"/>
            <a:headEnd/>
            <a:tailEnd/>
          </a:ln>
        </p:spPr>
        <p:txBody>
          <a:bodyPr wrap="none">
            <a:spAutoFit/>
          </a:bodyPr>
          <a:lstStyle/>
          <a:p>
            <a:r>
              <a:rPr lang="en-US" sz="1600" b="1"/>
              <a:t>Wilderness Park – Redondo Beach</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en-US" smtClean="0"/>
              <a:t>Check List of Prep: Stations and Bonus Points</a:t>
            </a:r>
          </a:p>
        </p:txBody>
      </p:sp>
      <p:sp>
        <p:nvSpPr>
          <p:cNvPr id="33794" name="Rectangle 3"/>
          <p:cNvSpPr>
            <a:spLocks noGrp="1" noChangeArrowheads="1"/>
          </p:cNvSpPr>
          <p:nvPr>
            <p:ph type="body" idx="1"/>
          </p:nvPr>
        </p:nvSpPr>
        <p:spPr>
          <a:xfrm>
            <a:off x="228600" y="838200"/>
            <a:ext cx="8763000" cy="6019800"/>
          </a:xfrm>
        </p:spPr>
        <p:txBody>
          <a:bodyPr/>
          <a:lstStyle/>
          <a:p>
            <a:pPr>
              <a:lnSpc>
                <a:spcPct val="90000"/>
              </a:lnSpc>
            </a:pPr>
            <a:r>
              <a:rPr lang="en-US" sz="1800" smtClean="0"/>
              <a:t>Social media – Michelle - done</a:t>
            </a:r>
          </a:p>
          <a:p>
            <a:pPr>
              <a:lnSpc>
                <a:spcPct val="90000"/>
              </a:lnSpc>
            </a:pPr>
            <a:r>
              <a:rPr lang="en-US" sz="1800" smtClean="0"/>
              <a:t>Press release – Howard - done</a:t>
            </a:r>
          </a:p>
          <a:p>
            <a:pPr>
              <a:lnSpc>
                <a:spcPct val="90000"/>
              </a:lnSpc>
            </a:pPr>
            <a:r>
              <a:rPr lang="en-US" sz="1800" smtClean="0"/>
              <a:t>Alternate power (Solar) – VHF station Howard</a:t>
            </a:r>
          </a:p>
          <a:p>
            <a:pPr>
              <a:lnSpc>
                <a:spcPct val="90000"/>
              </a:lnSpc>
            </a:pPr>
            <a:r>
              <a:rPr lang="en-US" sz="1800" smtClean="0"/>
              <a:t>Emergency power – generators Dale</a:t>
            </a:r>
          </a:p>
          <a:p>
            <a:pPr>
              <a:lnSpc>
                <a:spcPct val="90000"/>
              </a:lnSpc>
            </a:pPr>
            <a:r>
              <a:rPr lang="en-US" sz="1800" smtClean="0"/>
              <a:t>10 Radio grams – prepared Steve, Phil, Bob – Sunday morning winlink</a:t>
            </a:r>
          </a:p>
          <a:p>
            <a:pPr>
              <a:lnSpc>
                <a:spcPct val="90000"/>
              </a:lnSpc>
            </a:pPr>
            <a:r>
              <a:rPr lang="en-US" sz="1800" smtClean="0"/>
              <a:t>Radio gram to section manager – as above</a:t>
            </a:r>
          </a:p>
          <a:p>
            <a:pPr>
              <a:lnSpc>
                <a:spcPct val="90000"/>
              </a:lnSpc>
            </a:pPr>
            <a:r>
              <a:rPr lang="en-US" sz="1800" smtClean="0"/>
              <a:t>public information table - TBD</a:t>
            </a:r>
          </a:p>
          <a:p>
            <a:pPr>
              <a:lnSpc>
                <a:spcPct val="90000"/>
              </a:lnSpc>
            </a:pPr>
            <a:r>
              <a:rPr lang="en-US" sz="1800" smtClean="0"/>
              <a:t>public place – Wilderness park - done</a:t>
            </a:r>
          </a:p>
          <a:p>
            <a:pPr>
              <a:lnSpc>
                <a:spcPct val="90000"/>
              </a:lnSpc>
            </a:pPr>
            <a:r>
              <a:rPr lang="en-US" sz="1800" smtClean="0"/>
              <a:t>W1AW Bulletin – Mike/others digital capture 6PM Friday</a:t>
            </a:r>
          </a:p>
          <a:p>
            <a:pPr>
              <a:lnSpc>
                <a:spcPct val="90000"/>
              </a:lnSpc>
            </a:pPr>
            <a:r>
              <a:rPr lang="en-US" sz="1800" smtClean="0"/>
              <a:t>Educational bonus - ?? Digital modes class?, logging class? Skills day HT?</a:t>
            </a:r>
          </a:p>
          <a:p>
            <a:pPr>
              <a:lnSpc>
                <a:spcPct val="90000"/>
              </a:lnSpc>
            </a:pPr>
            <a:r>
              <a:rPr lang="en-US" sz="1800" smtClean="0"/>
              <a:t>youth participation – invite neighbors – family camp night</a:t>
            </a:r>
          </a:p>
          <a:p>
            <a:pPr>
              <a:lnSpc>
                <a:spcPct val="90000"/>
              </a:lnSpc>
            </a:pPr>
            <a:r>
              <a:rPr lang="en-US" sz="1800" smtClean="0"/>
              <a:t>safety officer – Phil</a:t>
            </a:r>
          </a:p>
          <a:p>
            <a:pPr>
              <a:lnSpc>
                <a:spcPct val="90000"/>
              </a:lnSpc>
            </a:pPr>
            <a:r>
              <a:rPr lang="en-US" sz="1800" smtClean="0"/>
              <a:t>20M station – Rich</a:t>
            </a:r>
          </a:p>
          <a:p>
            <a:pPr>
              <a:lnSpc>
                <a:spcPct val="90000"/>
              </a:lnSpc>
            </a:pPr>
            <a:r>
              <a:rPr lang="en-US" sz="1800" smtClean="0"/>
              <a:t>40M station – Raul</a:t>
            </a:r>
          </a:p>
          <a:p>
            <a:pPr>
              <a:lnSpc>
                <a:spcPct val="90000"/>
              </a:lnSpc>
            </a:pPr>
            <a:r>
              <a:rPr lang="en-US" sz="1800" smtClean="0"/>
              <a:t>15/80M station – Dale</a:t>
            </a:r>
          </a:p>
          <a:p>
            <a:pPr>
              <a:lnSpc>
                <a:spcPct val="90000"/>
              </a:lnSpc>
            </a:pPr>
            <a:r>
              <a:rPr lang="en-US" sz="1800" smtClean="0"/>
              <a:t>GOTA station – Ron </a:t>
            </a:r>
          </a:p>
          <a:p>
            <a:pPr>
              <a:lnSpc>
                <a:spcPct val="90000"/>
              </a:lnSpc>
            </a:pPr>
            <a:r>
              <a:rPr lang="en-US" sz="1800" smtClean="0"/>
              <a:t>VHF station – Howard</a:t>
            </a:r>
          </a:p>
          <a:p>
            <a:pPr>
              <a:lnSpc>
                <a:spcPct val="90000"/>
              </a:lnSpc>
            </a:pPr>
            <a:r>
              <a:rPr lang="en-US" sz="1800" smtClean="0"/>
              <a:t>Logging – Betty</a:t>
            </a:r>
          </a:p>
          <a:p>
            <a:pPr>
              <a:lnSpc>
                <a:spcPct val="90000"/>
              </a:lnSpc>
            </a:pPr>
            <a:r>
              <a:rPr lang="en-US" sz="1800" smtClean="0"/>
              <a:t>Food -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Grp="1" noChangeArrowheads="1"/>
          </p:cNvSpPr>
          <p:nvPr>
            <p:ph type="title"/>
          </p:nvPr>
        </p:nvSpPr>
        <p:spPr/>
        <p:txBody>
          <a:bodyPr/>
          <a:lstStyle/>
          <a:p>
            <a:r>
              <a:rPr lang="en-US" sz="2400" smtClean="0"/>
              <a:t>2019 HARC Field Day Review V/UHF Station</a:t>
            </a:r>
            <a:br>
              <a:rPr lang="en-US" sz="2400" smtClean="0"/>
            </a:br>
            <a:r>
              <a:rPr lang="en-US" sz="2400" smtClean="0"/>
              <a:t>Band Captain KE6MAK Howard</a:t>
            </a:r>
          </a:p>
        </p:txBody>
      </p:sp>
      <p:sp>
        <p:nvSpPr>
          <p:cNvPr id="34818" name="Rectangle 3"/>
          <p:cNvSpPr>
            <a:spLocks noGrp="1" noChangeArrowheads="1"/>
          </p:cNvSpPr>
          <p:nvPr>
            <p:ph type="body" sz="half" idx="1"/>
          </p:nvPr>
        </p:nvSpPr>
        <p:spPr>
          <a:xfrm>
            <a:off x="228600" y="838200"/>
            <a:ext cx="4572000" cy="5791200"/>
          </a:xfrm>
        </p:spPr>
        <p:txBody>
          <a:bodyPr/>
          <a:lstStyle/>
          <a:p>
            <a:pPr marL="55563" indent="-55563">
              <a:lnSpc>
                <a:spcPct val="80000"/>
              </a:lnSpc>
              <a:buFontTx/>
              <a:buNone/>
            </a:pPr>
            <a:r>
              <a:rPr lang="en-US" sz="1600" b="1" smtClean="0"/>
              <a:t>Station Equipment:  Status Ready</a:t>
            </a:r>
          </a:p>
          <a:p>
            <a:pPr marL="230188" lvl="1" indent="-173038">
              <a:lnSpc>
                <a:spcPct val="80000"/>
              </a:lnSpc>
            </a:pPr>
            <a:r>
              <a:rPr lang="en-US" sz="1400" b="1" smtClean="0"/>
              <a:t>FT-897 6M 2M 70CM</a:t>
            </a:r>
          </a:p>
          <a:p>
            <a:pPr marL="230188" lvl="1" indent="-173038">
              <a:lnSpc>
                <a:spcPct val="80000"/>
              </a:lnSpc>
            </a:pPr>
            <a:r>
              <a:rPr lang="en-US" sz="1400" b="1" smtClean="0"/>
              <a:t>FT-817 Monitoring Radio</a:t>
            </a:r>
          </a:p>
          <a:p>
            <a:pPr marL="230188" lvl="1" indent="-173038">
              <a:lnSpc>
                <a:spcPct val="80000"/>
              </a:lnSpc>
            </a:pPr>
            <a:r>
              <a:rPr lang="en-US" sz="1400" b="1" smtClean="0"/>
              <a:t>Kenwood TH-F6  220 Radio</a:t>
            </a:r>
          </a:p>
          <a:p>
            <a:pPr marL="230188" lvl="1" indent="-173038">
              <a:lnSpc>
                <a:spcPct val="80000"/>
              </a:lnSpc>
            </a:pPr>
            <a:r>
              <a:rPr lang="en-US" sz="1400" b="1" smtClean="0"/>
              <a:t>2M/70CM SSB Beams + duplexer</a:t>
            </a:r>
          </a:p>
          <a:p>
            <a:pPr marL="230188" lvl="1" indent="-173038">
              <a:lnSpc>
                <a:spcPct val="80000"/>
              </a:lnSpc>
            </a:pPr>
            <a:r>
              <a:rPr lang="en-US" sz="1400" b="1" smtClean="0"/>
              <a:t>5/8 wave 220 vertical</a:t>
            </a:r>
          </a:p>
          <a:p>
            <a:pPr marL="230188" lvl="1" indent="-173038">
              <a:lnSpc>
                <a:spcPct val="80000"/>
              </a:lnSpc>
            </a:pPr>
            <a:r>
              <a:rPr lang="en-US" sz="1400" b="1" smtClean="0"/>
              <a:t>Coax for both antennas and can bring 50’ run for 6M if needed</a:t>
            </a:r>
          </a:p>
          <a:p>
            <a:pPr marL="230188" lvl="1" indent="-173038">
              <a:lnSpc>
                <a:spcPct val="80000"/>
              </a:lnSpc>
            </a:pPr>
            <a:r>
              <a:rPr lang="en-US" sz="1400" b="1" smtClean="0"/>
              <a:t>Tripod and 15 – 20 ft of mast and installation equip. for the SSB beams and 220 antenna</a:t>
            </a:r>
          </a:p>
          <a:p>
            <a:pPr marL="230188" lvl="1" indent="-173038">
              <a:lnSpc>
                <a:spcPct val="80000"/>
              </a:lnSpc>
            </a:pPr>
            <a:r>
              <a:rPr lang="en-US" sz="1400" b="1" smtClean="0"/>
              <a:t>LiFePO4 20A battery for backup on solar power</a:t>
            </a:r>
          </a:p>
          <a:p>
            <a:pPr marL="230188" lvl="1" indent="-173038">
              <a:lnSpc>
                <a:spcPct val="80000"/>
              </a:lnSpc>
            </a:pPr>
            <a:r>
              <a:rPr lang="en-US" sz="1400" b="1" smtClean="0"/>
              <a:t>LiFePO4 6A battery for Monitoring Radio</a:t>
            </a:r>
          </a:p>
          <a:p>
            <a:pPr marL="230188" lvl="1" indent="-173038">
              <a:lnSpc>
                <a:spcPct val="80000"/>
              </a:lnSpc>
            </a:pPr>
            <a:r>
              <a:rPr lang="en-US" sz="1400" b="1" smtClean="0"/>
              <a:t>All DC connections are Power Pole, should only need 1 though</a:t>
            </a:r>
          </a:p>
          <a:p>
            <a:pPr marL="230188" lvl="1" indent="-173038">
              <a:lnSpc>
                <a:spcPct val="80000"/>
              </a:lnSpc>
            </a:pPr>
            <a:r>
              <a:rPr lang="en-US" sz="1400" b="1" smtClean="0"/>
              <a:t>6 meter beam and 2M/440 vertical to be mounted to one @ 20’ push up pole and help will be needed with this effort, at least 3 maybe 4 others to do safely</a:t>
            </a:r>
          </a:p>
          <a:p>
            <a:pPr marL="230188" lvl="1" indent="-173038">
              <a:lnSpc>
                <a:spcPct val="80000"/>
              </a:lnSpc>
            </a:pPr>
            <a:r>
              <a:rPr lang="en-US" sz="1400" b="1" smtClean="0"/>
              <a:t>220 vertical will go on top of mast with 2M/70CM ssb beams, this can typically be set up by the Station Captain solo – but may need one extra set of hands</a:t>
            </a:r>
          </a:p>
          <a:p>
            <a:pPr marL="230188" lvl="1" indent="-173038">
              <a:lnSpc>
                <a:spcPct val="80000"/>
              </a:lnSpc>
            </a:pPr>
            <a:r>
              <a:rPr lang="en-US" sz="1400" b="1" smtClean="0"/>
              <a:t>Solar power and battery for station confirmed with Dale, 1 battery is adequate per last year’s usage</a:t>
            </a:r>
            <a:br>
              <a:rPr lang="en-US" sz="1400" b="1" smtClean="0"/>
            </a:br>
            <a:r>
              <a:rPr lang="en-US" sz="1400" b="1" smtClean="0"/>
              <a:t/>
            </a:r>
            <a:br>
              <a:rPr lang="en-US" sz="1400" b="1" smtClean="0"/>
            </a:br>
            <a:endParaRPr lang="en-US" sz="1400" b="1" smtClean="0"/>
          </a:p>
        </p:txBody>
      </p:sp>
      <p:sp>
        <p:nvSpPr>
          <p:cNvPr id="34819" name="Rectangle 5"/>
          <p:cNvSpPr>
            <a:spLocks noGrp="1" noChangeArrowheads="1"/>
          </p:cNvSpPr>
          <p:nvPr>
            <p:ph type="body" sz="half" idx="2"/>
          </p:nvPr>
        </p:nvSpPr>
        <p:spPr>
          <a:xfrm>
            <a:off x="4686300" y="838200"/>
            <a:ext cx="4457700" cy="5791200"/>
          </a:xfrm>
        </p:spPr>
        <p:txBody>
          <a:bodyPr/>
          <a:lstStyle/>
          <a:p>
            <a:pPr>
              <a:lnSpc>
                <a:spcPct val="80000"/>
              </a:lnSpc>
            </a:pPr>
            <a:r>
              <a:rPr lang="en-US" sz="1600" b="1" smtClean="0"/>
              <a:t>Shelter:  Status Open Item in red</a:t>
            </a:r>
          </a:p>
          <a:p>
            <a:pPr lvl="1">
              <a:lnSpc>
                <a:spcPct val="80000"/>
              </a:lnSpc>
            </a:pPr>
            <a:r>
              <a:rPr lang="en-US" sz="1400" b="1" smtClean="0"/>
              <a:t>8 X 10 Dome tent, 6’ height (has cable port)</a:t>
            </a:r>
          </a:p>
          <a:p>
            <a:pPr lvl="1">
              <a:lnSpc>
                <a:spcPct val="80000"/>
              </a:lnSpc>
            </a:pPr>
            <a:r>
              <a:rPr lang="en-US" sz="1400" b="1" smtClean="0"/>
              <a:t>4 ‘ table + 3’ square table if required</a:t>
            </a:r>
          </a:p>
          <a:p>
            <a:pPr lvl="1">
              <a:lnSpc>
                <a:spcPct val="80000"/>
              </a:lnSpc>
            </a:pPr>
            <a:r>
              <a:rPr lang="en-US" sz="1400" b="1" smtClean="0"/>
              <a:t>2 chairs for operators</a:t>
            </a:r>
          </a:p>
          <a:p>
            <a:pPr lvl="1">
              <a:lnSpc>
                <a:spcPct val="80000"/>
              </a:lnSpc>
            </a:pPr>
            <a:r>
              <a:rPr lang="en-US" sz="1400" b="1" smtClean="0"/>
              <a:t>Propane Lantern   </a:t>
            </a:r>
            <a:r>
              <a:rPr lang="en-US" sz="1400" b="1" smtClean="0">
                <a:solidFill>
                  <a:srgbClr val="CC0000"/>
                </a:solidFill>
              </a:rPr>
              <a:t>DO NOT HAVE AC TABLE LAMP</a:t>
            </a:r>
          </a:p>
          <a:p>
            <a:pPr lvl="1">
              <a:lnSpc>
                <a:spcPct val="80000"/>
              </a:lnSpc>
            </a:pPr>
            <a:r>
              <a:rPr lang="en-US" sz="1400" b="1" smtClean="0"/>
              <a:t>Personal sleeping accommodations</a:t>
            </a:r>
          </a:p>
          <a:p>
            <a:pPr lvl="1">
              <a:lnSpc>
                <a:spcPct val="80000"/>
              </a:lnSpc>
            </a:pPr>
            <a:r>
              <a:rPr lang="en-US" sz="1400" b="1" smtClean="0"/>
              <a:t>Pop up sunshade</a:t>
            </a:r>
          </a:p>
          <a:p>
            <a:pPr>
              <a:lnSpc>
                <a:spcPct val="80000"/>
              </a:lnSpc>
            </a:pPr>
            <a:endParaRPr lang="en-US" sz="16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2400" b="1" smtClean="0"/>
              <a:t>2019 HARC Field Day Review 20m Station</a:t>
            </a:r>
            <a:br>
              <a:rPr lang="en-US" sz="2400" b="1" smtClean="0"/>
            </a:br>
            <a:r>
              <a:rPr lang="en-US" sz="2400" b="1" smtClean="0"/>
              <a:t>Band Captain: KM6FP, Richard</a:t>
            </a:r>
          </a:p>
        </p:txBody>
      </p:sp>
      <p:sp>
        <p:nvSpPr>
          <p:cNvPr id="66563" name="Rectangle 3"/>
          <p:cNvSpPr>
            <a:spLocks noGrp="1" noChangeArrowheads="1"/>
          </p:cNvSpPr>
          <p:nvPr>
            <p:ph type="body" idx="1"/>
          </p:nvPr>
        </p:nvSpPr>
        <p:spPr/>
        <p:txBody>
          <a:bodyPr/>
          <a:lstStyle/>
          <a:p>
            <a:pPr>
              <a:lnSpc>
                <a:spcPct val="80000"/>
              </a:lnSpc>
            </a:pPr>
            <a:r>
              <a:rPr lang="en-US" sz="2000" b="1" smtClean="0"/>
              <a:t>Station Equipment: Status Ready</a:t>
            </a:r>
          </a:p>
          <a:p>
            <a:pPr>
              <a:lnSpc>
                <a:spcPct val="80000"/>
              </a:lnSpc>
            </a:pPr>
            <a:r>
              <a:rPr lang="en-US" sz="2000" b="1" smtClean="0"/>
              <a:t>o Kenwood TS-960</a:t>
            </a:r>
          </a:p>
          <a:p>
            <a:pPr>
              <a:lnSpc>
                <a:spcPct val="80000"/>
              </a:lnSpc>
            </a:pPr>
            <a:r>
              <a:rPr lang="en-US" sz="2000" b="1" smtClean="0"/>
              <a:t>o Microphone</a:t>
            </a:r>
          </a:p>
          <a:p>
            <a:pPr>
              <a:lnSpc>
                <a:spcPct val="80000"/>
              </a:lnSpc>
            </a:pPr>
            <a:r>
              <a:rPr lang="en-US" sz="2000" b="1" smtClean="0"/>
              <a:t>o External Speaker</a:t>
            </a:r>
          </a:p>
          <a:p>
            <a:pPr>
              <a:lnSpc>
                <a:spcPct val="80000"/>
              </a:lnSpc>
            </a:pPr>
            <a:r>
              <a:rPr lang="en-US" sz="2000" b="1" smtClean="0"/>
              <a:t>o 20M bandpass filter/(triplexer?)</a:t>
            </a:r>
          </a:p>
          <a:p>
            <a:pPr>
              <a:lnSpc>
                <a:spcPct val="80000"/>
              </a:lnSpc>
            </a:pPr>
            <a:r>
              <a:rPr lang="en-US" sz="2000" b="1" smtClean="0"/>
              <a:t>o 10/20/40m Triband Beam</a:t>
            </a:r>
          </a:p>
          <a:p>
            <a:pPr>
              <a:lnSpc>
                <a:spcPct val="80000"/>
              </a:lnSpc>
            </a:pPr>
            <a:r>
              <a:rPr lang="en-US" sz="2000" b="1" smtClean="0"/>
              <a:t>o Coax for antenna</a:t>
            </a:r>
          </a:p>
          <a:p>
            <a:pPr>
              <a:lnSpc>
                <a:spcPct val="80000"/>
              </a:lnSpc>
            </a:pPr>
            <a:r>
              <a:rPr lang="en-US" sz="2000" b="1" smtClean="0"/>
              <a:t>o Misc. Short Coax</a:t>
            </a:r>
          </a:p>
          <a:p>
            <a:pPr>
              <a:lnSpc>
                <a:spcPct val="80000"/>
              </a:lnSpc>
            </a:pPr>
            <a:r>
              <a:rPr lang="en-US" sz="2000" b="1" smtClean="0"/>
              <a:t>o All AC connections are Standard 110V @ 15Amp</a:t>
            </a:r>
          </a:p>
          <a:p>
            <a:pPr>
              <a:lnSpc>
                <a:spcPct val="80000"/>
              </a:lnSpc>
            </a:pPr>
            <a:r>
              <a:rPr lang="en-US" sz="2000" b="1" smtClean="0"/>
              <a:t>o Table</a:t>
            </a:r>
          </a:p>
          <a:p>
            <a:pPr>
              <a:lnSpc>
                <a:spcPct val="80000"/>
              </a:lnSpc>
            </a:pPr>
            <a:r>
              <a:rPr lang="en-US" sz="2000" b="1" smtClean="0"/>
              <a:t>o Logging Computer</a:t>
            </a:r>
          </a:p>
          <a:p>
            <a:pPr>
              <a:lnSpc>
                <a:spcPct val="80000"/>
              </a:lnSpc>
            </a:pPr>
            <a:r>
              <a:rPr lang="en-US" sz="2000" b="1" smtClean="0"/>
              <a:t>o Bencher Paddles</a:t>
            </a:r>
          </a:p>
          <a:p>
            <a:pPr>
              <a:lnSpc>
                <a:spcPct val="80000"/>
              </a:lnSpc>
            </a:pPr>
            <a:r>
              <a:rPr lang="en-US" sz="2000" b="1" smtClean="0"/>
              <a:t>o CMOS II Keyer</a:t>
            </a:r>
          </a:p>
          <a:p>
            <a:pPr>
              <a:lnSpc>
                <a:spcPct val="80000"/>
              </a:lnSpc>
            </a:pPr>
            <a:r>
              <a:rPr lang="en-US" sz="2000" b="1" smtClean="0"/>
              <a:t>o USB Keyer Interface</a:t>
            </a:r>
          </a:p>
          <a:p>
            <a:pPr>
              <a:lnSpc>
                <a:spcPct val="80000"/>
              </a:lnSpc>
            </a:pPr>
            <a:r>
              <a:rPr lang="en-US" sz="2000" b="1" smtClean="0"/>
              <a:t>o Power Strip</a:t>
            </a:r>
          </a:p>
          <a:p>
            <a:pPr>
              <a:lnSpc>
                <a:spcPct val="80000"/>
              </a:lnSpc>
            </a:pPr>
            <a:r>
              <a:rPr lang="en-US" sz="2000" b="1" smtClean="0"/>
              <a:t>Shelter: Status Ready</a:t>
            </a:r>
          </a:p>
          <a:p>
            <a:pPr>
              <a:lnSpc>
                <a:spcPct val="80000"/>
              </a:lnSpc>
            </a:pPr>
            <a:r>
              <a:rPr lang="en-US" sz="2000" b="1" smtClean="0"/>
              <a:t>o Tent</a:t>
            </a:r>
          </a:p>
          <a:p>
            <a:pPr>
              <a:lnSpc>
                <a:spcPct val="80000"/>
              </a:lnSpc>
            </a:pPr>
            <a:r>
              <a:rPr lang="en-US" sz="2000" b="1" smtClean="0"/>
              <a:t>o 2 chairs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title" idx="4294967295"/>
          </p:nvPr>
        </p:nvSpPr>
        <p:spPr/>
        <p:txBody>
          <a:bodyPr/>
          <a:lstStyle/>
          <a:p>
            <a:r>
              <a:rPr lang="en-US" smtClean="0"/>
              <a:t>GOTA – Radios	</a:t>
            </a:r>
          </a:p>
        </p:txBody>
      </p:sp>
      <p:sp>
        <p:nvSpPr>
          <p:cNvPr id="67587" name="Content Placeholder 4"/>
          <p:cNvSpPr>
            <a:spLocks noGrp="1"/>
          </p:cNvSpPr>
          <p:nvPr>
            <p:ph idx="4294967295"/>
          </p:nvPr>
        </p:nvSpPr>
        <p:spPr/>
        <p:txBody>
          <a:bodyPr/>
          <a:lstStyle/>
          <a:p>
            <a:r>
              <a:rPr lang="en-US" smtClean="0"/>
              <a:t>Elecraft KX3 and 100W amp</a:t>
            </a:r>
          </a:p>
          <a:p>
            <a:pPr lvl="1"/>
            <a:r>
              <a:rPr lang="en-US" smtClean="0"/>
              <a:t>Antenna – tie into triplexer</a:t>
            </a:r>
          </a:p>
          <a:p>
            <a:r>
              <a:rPr lang="en-US" smtClean="0"/>
              <a:t>Kenwood VHF/UHF mobile</a:t>
            </a:r>
          </a:p>
          <a:p>
            <a:pPr lvl="1"/>
            <a:r>
              <a:rPr lang="en-US" smtClean="0"/>
              <a:t>Antenna – Ed Fong j-pole</a:t>
            </a:r>
          </a:p>
          <a:p>
            <a:r>
              <a:rPr lang="en-US" smtClean="0"/>
              <a:t>Elinco Power Supply w/ powerpole distribution</a:t>
            </a:r>
          </a:p>
          <a:p>
            <a:r>
              <a:rPr lang="en-US" smtClean="0"/>
              <a:t>Laptop for logging with N3FJP installed</a:t>
            </a:r>
          </a:p>
          <a:p>
            <a:endParaRPr 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idx="4294967295"/>
          </p:nvPr>
        </p:nvSpPr>
        <p:spPr/>
        <p:txBody>
          <a:bodyPr/>
          <a:lstStyle/>
          <a:p>
            <a:r>
              <a:rPr lang="en-US" smtClean="0"/>
              <a:t>GOTA – Misc. Equipment	</a:t>
            </a:r>
          </a:p>
        </p:txBody>
      </p:sp>
      <p:sp>
        <p:nvSpPr>
          <p:cNvPr id="5" name="Content Placeholder 4">
            <a:extLst>
              <a:ext uri="{FF2B5EF4-FFF2-40B4-BE49-F238E27FC236}"/>
            </a:extLst>
          </p:cNvPr>
          <p:cNvSpPr>
            <a:spLocks noGrp="1"/>
          </p:cNvSpPr>
          <p:nvPr>
            <p:ph idx="4294967295"/>
          </p:nvPr>
        </p:nvSpPr>
        <p:spPr/>
        <p:txBody>
          <a:bodyPr>
            <a:normAutofit/>
          </a:bodyPr>
          <a:lstStyle/>
          <a:p>
            <a:pPr>
              <a:lnSpc>
                <a:spcPct val="70000"/>
              </a:lnSpc>
            </a:pPr>
            <a:r>
              <a:rPr lang="en-US" sz="2200" smtClean="0"/>
              <a:t>Assuming:</a:t>
            </a:r>
          </a:p>
          <a:p>
            <a:pPr lvl="1">
              <a:lnSpc>
                <a:spcPct val="70000"/>
              </a:lnSpc>
            </a:pPr>
            <a:r>
              <a:rPr lang="en-US" smtClean="0"/>
              <a:t>Club tent</a:t>
            </a:r>
          </a:p>
          <a:p>
            <a:pPr lvl="1">
              <a:lnSpc>
                <a:spcPct val="70000"/>
              </a:lnSpc>
            </a:pPr>
            <a:r>
              <a:rPr lang="en-US" smtClean="0"/>
              <a:t>Club table</a:t>
            </a:r>
          </a:p>
          <a:p>
            <a:pPr lvl="1">
              <a:lnSpc>
                <a:spcPct val="70000"/>
              </a:lnSpc>
            </a:pPr>
            <a:r>
              <a:rPr lang="en-US" smtClean="0"/>
              <a:t>Club folding chairs x2</a:t>
            </a:r>
          </a:p>
          <a:p>
            <a:pPr lvl="1">
              <a:lnSpc>
                <a:spcPct val="70000"/>
              </a:lnSpc>
            </a:pPr>
            <a:r>
              <a:rPr lang="en-US" smtClean="0"/>
              <a:t>120 VAC power to tent</a:t>
            </a:r>
          </a:p>
          <a:p>
            <a:pPr lvl="1">
              <a:lnSpc>
                <a:spcPct val="70000"/>
              </a:lnSpc>
            </a:pPr>
            <a:r>
              <a:rPr lang="en-US" smtClean="0"/>
              <a:t>W6HA certifications for 1</a:t>
            </a:r>
            <a:r>
              <a:rPr lang="en-US" baseline="30000" smtClean="0"/>
              <a:t>st</a:t>
            </a:r>
            <a:r>
              <a:rPr lang="en-US" smtClean="0"/>
              <a:t> QSO (N6MDV)</a:t>
            </a:r>
          </a:p>
          <a:p>
            <a:pPr lvl="1">
              <a:lnSpc>
                <a:spcPct val="70000"/>
              </a:lnSpc>
              <a:buFontTx/>
              <a:buNone/>
            </a:pPr>
            <a:endParaRPr lang="en-US" smtClean="0"/>
          </a:p>
          <a:p>
            <a:pPr>
              <a:lnSpc>
                <a:spcPct val="70000"/>
              </a:lnSpc>
            </a:pPr>
            <a:r>
              <a:rPr lang="en-US" sz="2200" smtClean="0"/>
              <a:t>Scripts for QSO</a:t>
            </a:r>
          </a:p>
          <a:p>
            <a:pPr>
              <a:lnSpc>
                <a:spcPct val="70000"/>
              </a:lnSpc>
            </a:pPr>
            <a:r>
              <a:rPr lang="en-US" sz="2200" smtClean="0"/>
              <a:t>Carpet for chairs</a:t>
            </a:r>
          </a:p>
          <a:p>
            <a:pPr>
              <a:lnSpc>
                <a:spcPct val="70000"/>
              </a:lnSpc>
            </a:pPr>
            <a:r>
              <a:rPr lang="en-US" sz="2200" smtClean="0"/>
              <a:t>Camp chair </a:t>
            </a:r>
          </a:p>
          <a:p>
            <a:pPr>
              <a:lnSpc>
                <a:spcPct val="70000"/>
              </a:lnSpc>
            </a:pPr>
            <a:r>
              <a:rPr lang="en-US" sz="2200" smtClean="0"/>
              <a:t>Operating only during camp hours (+/-)</a:t>
            </a:r>
          </a:p>
          <a:p>
            <a:pPr>
              <a:lnSpc>
                <a:spcPct val="70000"/>
              </a:lnSpc>
            </a:pPr>
            <a:r>
              <a:rPr lang="en-US" sz="2200" smtClean="0"/>
              <a:t>Coordinating with local clubs to help assure VHF contacts for kids</a:t>
            </a:r>
          </a:p>
          <a:p>
            <a:pPr>
              <a:lnSpc>
                <a:spcPct val="70000"/>
              </a:lnSpc>
            </a:pPr>
            <a:endParaRPr lang="en-US" sz="2200" smtClean="0"/>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6744</TotalTime>
  <Words>3115</Words>
  <Application>Microsoft Office PowerPoint</Application>
  <PresentationFormat>On-screen Show (4:3)</PresentationFormat>
  <Paragraphs>396</Paragraphs>
  <Slides>38</Slides>
  <Notes>0</Notes>
  <HiddenSlides>0</HiddenSlides>
  <MMClips>0</MMClips>
  <ScaleCrop>false</ScaleCrop>
  <HeadingPairs>
    <vt:vector size="6" baseType="variant">
      <vt:variant>
        <vt:lpstr>Fonts Used</vt:lpstr>
      </vt:variant>
      <vt:variant>
        <vt:i4>1</vt:i4>
      </vt:variant>
      <vt:variant>
        <vt:lpstr>Design Template</vt:lpstr>
      </vt:variant>
      <vt:variant>
        <vt:i4>3</vt:i4>
      </vt:variant>
      <vt:variant>
        <vt:lpstr>Slide Titles</vt:lpstr>
      </vt:variant>
      <vt:variant>
        <vt:i4>38</vt:i4>
      </vt:variant>
    </vt:vector>
  </HeadingPairs>
  <TitlesOfParts>
    <vt:vector size="42" baseType="lpstr">
      <vt:lpstr>Arial</vt:lpstr>
      <vt:lpstr>Custom Design</vt:lpstr>
      <vt:lpstr>1_Custom Design</vt:lpstr>
      <vt:lpstr>Custom Design</vt:lpstr>
      <vt:lpstr>W6HA Field Day 2019  Field Day Prep June 18, 2019</vt:lpstr>
      <vt:lpstr>Field Day 2019 – W6HA </vt:lpstr>
      <vt:lpstr>W6HA 2019 Field Day Stations</vt:lpstr>
      <vt:lpstr>Slide 4</vt:lpstr>
      <vt:lpstr>Check List of Prep: Stations and Bonus Points</vt:lpstr>
      <vt:lpstr>2019 HARC Field Day Review V/UHF Station Band Captain KE6MAK Howard</vt:lpstr>
      <vt:lpstr>2019 HARC Field Day Review 20m Station Band Captain: KM6FP, Richard</vt:lpstr>
      <vt:lpstr>GOTA – Radios </vt:lpstr>
      <vt:lpstr>GOTA – Misc. Equipment </vt:lpstr>
      <vt:lpstr>2018 Notes</vt:lpstr>
      <vt:lpstr>2018 Notes</vt:lpstr>
      <vt:lpstr>More Notes - Prep</vt:lpstr>
      <vt:lpstr>Digital </vt:lpstr>
      <vt:lpstr>VHF</vt:lpstr>
      <vt:lpstr>GOTA Comments</vt:lpstr>
      <vt:lpstr>Band Conditions June 2019</vt:lpstr>
      <vt:lpstr>20M FT8 1:30 AM – 7:30AM</vt:lpstr>
      <vt:lpstr>40M FT8 1:30-7:30AM</vt:lpstr>
      <vt:lpstr>80M FT8 1:30-7:30AM</vt:lpstr>
      <vt:lpstr>FT8 15M 24 hours</vt:lpstr>
      <vt:lpstr>FT8 20M 24 Hours</vt:lpstr>
      <vt:lpstr>All Modes 8AM 40M DM03</vt:lpstr>
      <vt:lpstr>All Modes 20M 8AM DM03</vt:lpstr>
      <vt:lpstr>Digital Modes</vt:lpstr>
      <vt:lpstr>FT8 40M 8:30PM - 3 contacts 5 minutes search and pounce Busy band – it does get busier</vt:lpstr>
      <vt:lpstr>Not busy 6M band</vt:lpstr>
      <vt:lpstr>FT8 40M 50W 4:15PM low inverted V June 15 Many western stations workable</vt:lpstr>
      <vt:lpstr>FT8 40M 50W 5:15PM low inverted V June 15</vt:lpstr>
      <vt:lpstr>FT8 40M 50W 6:15PM low inverted V June 15</vt:lpstr>
      <vt:lpstr>FT8 40M 50W 9PM low inverted V June 15 Most of US is above the -20dB workable SNR</vt:lpstr>
      <vt:lpstr>FT8 40M 50W 9PM low inverted V June 15 Europe and South America all worked</vt:lpstr>
      <vt:lpstr>Field Day Operating Guides</vt:lpstr>
      <vt:lpstr>Field Day Operations</vt:lpstr>
      <vt:lpstr>Operating Methods – Club Guidance</vt:lpstr>
      <vt:lpstr>Search and Pounce Guidance</vt:lpstr>
      <vt:lpstr>Running Guidance</vt:lpstr>
      <vt:lpstr>Running Guidance – Special conditions</vt:lpstr>
      <vt:lpstr>Constraints</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Vahey</dc:creator>
  <cp:lastModifiedBy>Vahey</cp:lastModifiedBy>
  <cp:revision>224</cp:revision>
  <dcterms:created xsi:type="dcterms:W3CDTF">2013-06-14T17:53:35Z</dcterms:created>
  <dcterms:modified xsi:type="dcterms:W3CDTF">2019-06-18T18:03:49Z</dcterms:modified>
</cp:coreProperties>
</file>