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2" r:id="rId2"/>
    <p:sldMasterId id="2147483654" r:id="rId3"/>
    <p:sldMasterId id="2147483656" r:id="rId4"/>
    <p:sldMasterId id="2147483657" r:id="rId5"/>
  </p:sldMasterIdLst>
  <p:notesMasterIdLst>
    <p:notesMasterId r:id="rId39"/>
  </p:notesMasterIdLst>
  <p:sldIdLst>
    <p:sldId id="256" r:id="rId6"/>
    <p:sldId id="261" r:id="rId7"/>
    <p:sldId id="262" r:id="rId8"/>
    <p:sldId id="263" r:id="rId9"/>
    <p:sldId id="264" r:id="rId10"/>
    <p:sldId id="265" r:id="rId11"/>
    <p:sldId id="266" r:id="rId12"/>
    <p:sldId id="294" r:id="rId13"/>
    <p:sldId id="275" r:id="rId14"/>
    <p:sldId id="267" r:id="rId15"/>
    <p:sldId id="273" r:id="rId16"/>
    <p:sldId id="271" r:id="rId17"/>
    <p:sldId id="270" r:id="rId18"/>
    <p:sldId id="272" r:id="rId19"/>
    <p:sldId id="283" r:id="rId20"/>
    <p:sldId id="284" r:id="rId21"/>
    <p:sldId id="277" r:id="rId22"/>
    <p:sldId id="278" r:id="rId23"/>
    <p:sldId id="279" r:id="rId24"/>
    <p:sldId id="280" r:id="rId25"/>
    <p:sldId id="281" r:id="rId26"/>
    <p:sldId id="282" r:id="rId27"/>
    <p:sldId id="285" r:id="rId28"/>
    <p:sldId id="286" r:id="rId29"/>
    <p:sldId id="287" r:id="rId30"/>
    <p:sldId id="288" r:id="rId31"/>
    <p:sldId id="289" r:id="rId32"/>
    <p:sldId id="274" r:id="rId33"/>
    <p:sldId id="293" r:id="rId34"/>
    <p:sldId id="276" r:id="rId35"/>
    <p:sldId id="258" r:id="rId36"/>
    <p:sldId id="260" r:id="rId37"/>
    <p:sldId id="295" r:id="rId38"/>
  </p:sldIdLst>
  <p:sldSz cx="9144000" cy="6858000" type="screen4x3"/>
  <p:notesSz cx="6858000" cy="9144000"/>
  <p:defaultTextStyle>
    <a:defPPr>
      <a:defRPr lang="en-US"/>
    </a:defPPr>
    <a:lvl1pPr algn="l" rtl="0" fontAlgn="base">
      <a:spcBef>
        <a:spcPct val="0"/>
      </a:spcBef>
      <a:spcAft>
        <a:spcPct val="0"/>
      </a:spcAft>
      <a:defRPr sz="1400" b="1" kern="1200">
        <a:solidFill>
          <a:schemeClr val="tx1"/>
        </a:solidFill>
        <a:latin typeface="Arial" charset="0"/>
        <a:ea typeface="+mn-ea"/>
        <a:cs typeface="Arial" charset="0"/>
      </a:defRPr>
    </a:lvl1pPr>
    <a:lvl2pPr marL="457200" algn="l" rtl="0" fontAlgn="base">
      <a:spcBef>
        <a:spcPct val="0"/>
      </a:spcBef>
      <a:spcAft>
        <a:spcPct val="0"/>
      </a:spcAft>
      <a:defRPr sz="1400" b="1" kern="1200">
        <a:solidFill>
          <a:schemeClr val="tx1"/>
        </a:solidFill>
        <a:latin typeface="Arial" charset="0"/>
        <a:ea typeface="+mn-ea"/>
        <a:cs typeface="Arial" charset="0"/>
      </a:defRPr>
    </a:lvl2pPr>
    <a:lvl3pPr marL="914400" algn="l" rtl="0" fontAlgn="base">
      <a:spcBef>
        <a:spcPct val="0"/>
      </a:spcBef>
      <a:spcAft>
        <a:spcPct val="0"/>
      </a:spcAft>
      <a:defRPr sz="1400" b="1" kern="1200">
        <a:solidFill>
          <a:schemeClr val="tx1"/>
        </a:solidFill>
        <a:latin typeface="Arial" charset="0"/>
        <a:ea typeface="+mn-ea"/>
        <a:cs typeface="Arial" charset="0"/>
      </a:defRPr>
    </a:lvl3pPr>
    <a:lvl4pPr marL="1371600" algn="l" rtl="0" fontAlgn="base">
      <a:spcBef>
        <a:spcPct val="0"/>
      </a:spcBef>
      <a:spcAft>
        <a:spcPct val="0"/>
      </a:spcAft>
      <a:defRPr sz="1400" b="1" kern="1200">
        <a:solidFill>
          <a:schemeClr val="tx1"/>
        </a:solidFill>
        <a:latin typeface="Arial" charset="0"/>
        <a:ea typeface="+mn-ea"/>
        <a:cs typeface="Arial" charset="0"/>
      </a:defRPr>
    </a:lvl4pPr>
    <a:lvl5pPr marL="1828800" algn="l" rtl="0" fontAlgn="base">
      <a:spcBef>
        <a:spcPct val="0"/>
      </a:spcBef>
      <a:spcAft>
        <a:spcPct val="0"/>
      </a:spcAft>
      <a:defRPr sz="1400" b="1" kern="1200">
        <a:solidFill>
          <a:schemeClr val="tx1"/>
        </a:solidFill>
        <a:latin typeface="Arial" charset="0"/>
        <a:ea typeface="+mn-ea"/>
        <a:cs typeface="Arial" charset="0"/>
      </a:defRPr>
    </a:lvl5pPr>
    <a:lvl6pPr marL="2286000" algn="l" defTabSz="914400" rtl="0" eaLnBrk="1" latinLnBrk="0" hangingPunct="1">
      <a:defRPr sz="1400" b="1" kern="1200">
        <a:solidFill>
          <a:schemeClr val="tx1"/>
        </a:solidFill>
        <a:latin typeface="Arial" charset="0"/>
        <a:ea typeface="+mn-ea"/>
        <a:cs typeface="Arial" charset="0"/>
      </a:defRPr>
    </a:lvl6pPr>
    <a:lvl7pPr marL="2743200" algn="l" defTabSz="914400" rtl="0" eaLnBrk="1" latinLnBrk="0" hangingPunct="1">
      <a:defRPr sz="1400" b="1" kern="1200">
        <a:solidFill>
          <a:schemeClr val="tx1"/>
        </a:solidFill>
        <a:latin typeface="Arial" charset="0"/>
        <a:ea typeface="+mn-ea"/>
        <a:cs typeface="Arial" charset="0"/>
      </a:defRPr>
    </a:lvl7pPr>
    <a:lvl8pPr marL="3200400" algn="l" defTabSz="914400" rtl="0" eaLnBrk="1" latinLnBrk="0" hangingPunct="1">
      <a:defRPr sz="1400" b="1" kern="1200">
        <a:solidFill>
          <a:schemeClr val="tx1"/>
        </a:solidFill>
        <a:latin typeface="Arial" charset="0"/>
        <a:ea typeface="+mn-ea"/>
        <a:cs typeface="Arial" charset="0"/>
      </a:defRPr>
    </a:lvl8pPr>
    <a:lvl9pPr marL="3657600" algn="l" defTabSz="914400" rtl="0" eaLnBrk="1" latinLnBrk="0" hangingPunct="1">
      <a:defRPr sz="14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EA2AEF"/>
    <a:srgbClr val="FF0000"/>
    <a:srgbClr val="0000FF"/>
    <a:srgbClr val="CEDEFE"/>
    <a:srgbClr val="BBE7FD"/>
    <a:srgbClr val="CCECFF"/>
    <a:srgbClr val="DDDDDD"/>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0" autoAdjust="0"/>
    <p:restoredTop sz="97751" autoAdjust="0"/>
  </p:normalViewPr>
  <p:slideViewPr>
    <p:cSldViewPr>
      <p:cViewPr varScale="1">
        <p:scale>
          <a:sx n="140" d="100"/>
          <a:sy n="140" d="100"/>
        </p:scale>
        <p:origin x="-70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D00F0D-9C35-4D46-8C68-8AE12E0CF041}" type="doc">
      <dgm:prSet loTypeId="urn:microsoft.com/office/officeart/2005/8/layout/cycle6" loCatId="cycle" qsTypeId="urn:microsoft.com/office/officeart/2005/8/quickstyle/simple5" qsCatId="simple" csTypeId="urn:microsoft.com/office/officeart/2005/8/colors/colorful5" csCatId="colorful" phldr="1"/>
      <dgm:spPr/>
      <dgm:t>
        <a:bodyPr/>
        <a:lstStyle/>
        <a:p>
          <a:endParaRPr lang="en-US"/>
        </a:p>
      </dgm:t>
    </dgm:pt>
    <dgm:pt modelId="{6C95467A-7D09-47FA-952D-AF932A2420DB}">
      <dgm:prSet phldrT="[Text]"/>
      <dgm:spPr>
        <a:solidFill>
          <a:srgbClr val="0070B2"/>
        </a:solidFill>
      </dgm:spPr>
      <dgm:t>
        <a:bodyPr/>
        <a:lstStyle/>
        <a:p>
          <a:r>
            <a:rPr lang="en-US" dirty="0" smtClean="0"/>
            <a:t>Planning and Preparedness</a:t>
          </a:r>
          <a:endParaRPr lang="en-US" dirty="0"/>
        </a:p>
      </dgm:t>
    </dgm:pt>
    <dgm:pt modelId="{563BA556-5D70-40DF-8880-84CFFB049BDD}" type="parTrans" cxnId="{172D3A56-B28E-412C-B37C-9091E1866DAD}">
      <dgm:prSet/>
      <dgm:spPr/>
      <dgm:t>
        <a:bodyPr/>
        <a:lstStyle/>
        <a:p>
          <a:endParaRPr lang="en-US"/>
        </a:p>
      </dgm:t>
    </dgm:pt>
    <dgm:pt modelId="{4C2A96DD-66CD-4F77-852A-349274152437}" type="sibTrans" cxnId="{172D3A56-B28E-412C-B37C-9091E1866DAD}">
      <dgm:prSet/>
      <dgm:spPr>
        <a:ln w="174625">
          <a:solidFill>
            <a:srgbClr val="CC0033"/>
          </a:solidFill>
          <a:headEnd type="triangle" w="sm" len="sm"/>
          <a:tailEnd type="triangle" w="sm" len="sm"/>
        </a:ln>
      </dgm:spPr>
      <dgm:t>
        <a:bodyPr/>
        <a:lstStyle/>
        <a:p>
          <a:endParaRPr lang="en-US"/>
        </a:p>
      </dgm:t>
    </dgm:pt>
    <dgm:pt modelId="{00748ADD-16AA-4FAF-BABC-E4C21E90C1CA}">
      <dgm:prSet phldrT="[Text]"/>
      <dgm:spPr>
        <a:solidFill>
          <a:srgbClr val="002F80"/>
        </a:solidFill>
      </dgm:spPr>
      <dgm:t>
        <a:bodyPr/>
        <a:lstStyle/>
        <a:p>
          <a:r>
            <a:rPr lang="en-US" dirty="0" smtClean="0"/>
            <a:t>Coordination</a:t>
          </a:r>
          <a:endParaRPr lang="en-US" dirty="0"/>
        </a:p>
      </dgm:t>
    </dgm:pt>
    <dgm:pt modelId="{8911999A-81BC-417F-B213-14F36DCB1EB2}" type="parTrans" cxnId="{E5929CB5-97F1-4C22-81B6-D64E1845A357}">
      <dgm:prSet/>
      <dgm:spPr/>
      <dgm:t>
        <a:bodyPr/>
        <a:lstStyle/>
        <a:p>
          <a:endParaRPr lang="en-US"/>
        </a:p>
      </dgm:t>
    </dgm:pt>
    <dgm:pt modelId="{63242254-6018-4AF7-9A43-D6ECE41FBD5F}" type="sibTrans" cxnId="{E5929CB5-97F1-4C22-81B6-D64E1845A357}">
      <dgm:prSet/>
      <dgm:spPr>
        <a:ln w="174625" cap="sq">
          <a:solidFill>
            <a:srgbClr val="CC0033"/>
          </a:solidFill>
          <a:headEnd type="triangle" w="sm" len="sm"/>
          <a:tailEnd type="triangle" w="sm" len="sm"/>
        </a:ln>
      </dgm:spPr>
      <dgm:t>
        <a:bodyPr/>
        <a:lstStyle/>
        <a:p>
          <a:endParaRPr lang="en-US"/>
        </a:p>
      </dgm:t>
    </dgm:pt>
    <dgm:pt modelId="{FE51774C-92E9-4E66-90E5-05A0B870B8AF}">
      <dgm:prSet phldrT="[Text]"/>
      <dgm:spPr>
        <a:solidFill>
          <a:srgbClr val="003366"/>
        </a:solidFill>
      </dgm:spPr>
      <dgm:t>
        <a:bodyPr/>
        <a:lstStyle/>
        <a:p>
          <a:r>
            <a:rPr lang="en-US" dirty="0" smtClean="0"/>
            <a:t>Response</a:t>
          </a:r>
          <a:endParaRPr lang="en-US" dirty="0"/>
        </a:p>
      </dgm:t>
    </dgm:pt>
    <dgm:pt modelId="{08BA535C-50B4-4E81-AED3-0E6BF5B5ACCD}" type="parTrans" cxnId="{A433F7ED-E5CF-4DFE-9151-69886E329664}">
      <dgm:prSet/>
      <dgm:spPr/>
      <dgm:t>
        <a:bodyPr/>
        <a:lstStyle/>
        <a:p>
          <a:endParaRPr lang="en-US"/>
        </a:p>
      </dgm:t>
    </dgm:pt>
    <dgm:pt modelId="{246314C6-DAE7-4342-B265-00B08D9B8906}" type="sibTrans" cxnId="{A433F7ED-E5CF-4DFE-9151-69886E329664}">
      <dgm:prSet/>
      <dgm:spPr>
        <a:ln w="174625">
          <a:solidFill>
            <a:srgbClr val="CC0033"/>
          </a:solidFill>
          <a:headEnd type="triangle" w="sm" len="sm"/>
          <a:tailEnd type="triangle" w="sm" len="sm"/>
        </a:ln>
      </dgm:spPr>
      <dgm:t>
        <a:bodyPr/>
        <a:lstStyle/>
        <a:p>
          <a:endParaRPr lang="en-US">
            <a:ln w="76200">
              <a:solidFill>
                <a:schemeClr val="tx1"/>
              </a:solidFill>
            </a:ln>
          </a:endParaRPr>
        </a:p>
      </dgm:t>
    </dgm:pt>
    <dgm:pt modelId="{A6B2313F-13CD-41E9-99FF-04B93779D7E9}" type="pres">
      <dgm:prSet presAssocID="{EED00F0D-9C35-4D46-8C68-8AE12E0CF041}" presName="cycle" presStyleCnt="0">
        <dgm:presLayoutVars>
          <dgm:dir/>
          <dgm:resizeHandles val="exact"/>
        </dgm:presLayoutVars>
      </dgm:prSet>
      <dgm:spPr/>
      <dgm:t>
        <a:bodyPr/>
        <a:lstStyle/>
        <a:p>
          <a:endParaRPr lang="en-US"/>
        </a:p>
      </dgm:t>
    </dgm:pt>
    <dgm:pt modelId="{BFA968E0-6E6C-4B2D-9F77-6A9F02F754A0}" type="pres">
      <dgm:prSet presAssocID="{6C95467A-7D09-47FA-952D-AF932A2420DB}" presName="node" presStyleLbl="node1" presStyleIdx="0" presStyleCnt="3">
        <dgm:presLayoutVars>
          <dgm:bulletEnabled val="1"/>
        </dgm:presLayoutVars>
      </dgm:prSet>
      <dgm:spPr/>
      <dgm:t>
        <a:bodyPr/>
        <a:lstStyle/>
        <a:p>
          <a:endParaRPr lang="en-US"/>
        </a:p>
      </dgm:t>
    </dgm:pt>
    <dgm:pt modelId="{FE855877-DDD2-435F-89F3-B90FC20248D1}" type="pres">
      <dgm:prSet presAssocID="{6C95467A-7D09-47FA-952D-AF932A2420DB}" presName="spNode" presStyleCnt="0"/>
      <dgm:spPr/>
      <dgm:t>
        <a:bodyPr/>
        <a:lstStyle/>
        <a:p>
          <a:endParaRPr lang="en-US"/>
        </a:p>
      </dgm:t>
    </dgm:pt>
    <dgm:pt modelId="{D98A5C9E-5361-4FA9-A170-93596F4412FB}" type="pres">
      <dgm:prSet presAssocID="{4C2A96DD-66CD-4F77-852A-349274152437}" presName="sibTrans" presStyleLbl="sibTrans1D1" presStyleIdx="0" presStyleCnt="3"/>
      <dgm:spPr/>
      <dgm:t>
        <a:bodyPr/>
        <a:lstStyle/>
        <a:p>
          <a:endParaRPr lang="en-US"/>
        </a:p>
      </dgm:t>
    </dgm:pt>
    <dgm:pt modelId="{2F57810C-E4E1-4F2E-88B5-2BD57C8776DD}" type="pres">
      <dgm:prSet presAssocID="{00748ADD-16AA-4FAF-BABC-E4C21E90C1CA}" presName="node" presStyleLbl="node1" presStyleIdx="1" presStyleCnt="3">
        <dgm:presLayoutVars>
          <dgm:bulletEnabled val="1"/>
        </dgm:presLayoutVars>
      </dgm:prSet>
      <dgm:spPr/>
      <dgm:t>
        <a:bodyPr/>
        <a:lstStyle/>
        <a:p>
          <a:endParaRPr lang="en-US"/>
        </a:p>
      </dgm:t>
    </dgm:pt>
    <dgm:pt modelId="{D5D33B5C-9317-4B84-BCB6-097D8B334C81}" type="pres">
      <dgm:prSet presAssocID="{00748ADD-16AA-4FAF-BABC-E4C21E90C1CA}" presName="spNode" presStyleCnt="0"/>
      <dgm:spPr/>
      <dgm:t>
        <a:bodyPr/>
        <a:lstStyle/>
        <a:p>
          <a:endParaRPr lang="en-US"/>
        </a:p>
      </dgm:t>
    </dgm:pt>
    <dgm:pt modelId="{C9D3A021-089E-4B64-97B4-7E6F849BD5B7}" type="pres">
      <dgm:prSet presAssocID="{63242254-6018-4AF7-9A43-D6ECE41FBD5F}" presName="sibTrans" presStyleLbl="sibTrans1D1" presStyleIdx="1" presStyleCnt="3"/>
      <dgm:spPr/>
      <dgm:t>
        <a:bodyPr/>
        <a:lstStyle/>
        <a:p>
          <a:endParaRPr lang="en-US"/>
        </a:p>
      </dgm:t>
    </dgm:pt>
    <dgm:pt modelId="{35939C67-D7D0-4027-9857-4CD39C73ABC7}" type="pres">
      <dgm:prSet presAssocID="{FE51774C-92E9-4E66-90E5-05A0B870B8AF}" presName="node" presStyleLbl="node1" presStyleIdx="2" presStyleCnt="3">
        <dgm:presLayoutVars>
          <dgm:bulletEnabled val="1"/>
        </dgm:presLayoutVars>
      </dgm:prSet>
      <dgm:spPr/>
      <dgm:t>
        <a:bodyPr/>
        <a:lstStyle/>
        <a:p>
          <a:endParaRPr lang="en-US"/>
        </a:p>
      </dgm:t>
    </dgm:pt>
    <dgm:pt modelId="{C0B64506-DE7A-4FEB-A28B-F7A41A69FB50}" type="pres">
      <dgm:prSet presAssocID="{FE51774C-92E9-4E66-90E5-05A0B870B8AF}" presName="spNode" presStyleCnt="0"/>
      <dgm:spPr/>
      <dgm:t>
        <a:bodyPr/>
        <a:lstStyle/>
        <a:p>
          <a:endParaRPr lang="en-US"/>
        </a:p>
      </dgm:t>
    </dgm:pt>
    <dgm:pt modelId="{7321E5E7-B3A3-4A9B-8E6D-9BD840AE23EF}" type="pres">
      <dgm:prSet presAssocID="{246314C6-DAE7-4342-B265-00B08D9B8906}" presName="sibTrans" presStyleLbl="sibTrans1D1" presStyleIdx="2" presStyleCnt="3"/>
      <dgm:spPr/>
      <dgm:t>
        <a:bodyPr/>
        <a:lstStyle/>
        <a:p>
          <a:endParaRPr lang="en-US"/>
        </a:p>
      </dgm:t>
    </dgm:pt>
  </dgm:ptLst>
  <dgm:cxnLst>
    <dgm:cxn modelId="{A433F7ED-E5CF-4DFE-9151-69886E329664}" srcId="{EED00F0D-9C35-4D46-8C68-8AE12E0CF041}" destId="{FE51774C-92E9-4E66-90E5-05A0B870B8AF}" srcOrd="2" destOrd="0" parTransId="{08BA535C-50B4-4E81-AED3-0E6BF5B5ACCD}" sibTransId="{246314C6-DAE7-4342-B265-00B08D9B8906}"/>
    <dgm:cxn modelId="{1426121E-6B70-4500-9D9B-10E2954B4843}" type="presOf" srcId="{4C2A96DD-66CD-4F77-852A-349274152437}" destId="{D98A5C9E-5361-4FA9-A170-93596F4412FB}" srcOrd="0" destOrd="0" presId="urn:microsoft.com/office/officeart/2005/8/layout/cycle6"/>
    <dgm:cxn modelId="{D6954C83-881F-4522-9C45-CD2AF397C4AA}" type="presOf" srcId="{FE51774C-92E9-4E66-90E5-05A0B870B8AF}" destId="{35939C67-D7D0-4027-9857-4CD39C73ABC7}" srcOrd="0" destOrd="0" presId="urn:microsoft.com/office/officeart/2005/8/layout/cycle6"/>
    <dgm:cxn modelId="{E5929CB5-97F1-4C22-81B6-D64E1845A357}" srcId="{EED00F0D-9C35-4D46-8C68-8AE12E0CF041}" destId="{00748ADD-16AA-4FAF-BABC-E4C21E90C1CA}" srcOrd="1" destOrd="0" parTransId="{8911999A-81BC-417F-B213-14F36DCB1EB2}" sibTransId="{63242254-6018-4AF7-9A43-D6ECE41FBD5F}"/>
    <dgm:cxn modelId="{B243BACC-655A-4E02-B2BD-99FDE8ECDCDB}" type="presOf" srcId="{6C95467A-7D09-47FA-952D-AF932A2420DB}" destId="{BFA968E0-6E6C-4B2D-9F77-6A9F02F754A0}" srcOrd="0" destOrd="0" presId="urn:microsoft.com/office/officeart/2005/8/layout/cycle6"/>
    <dgm:cxn modelId="{C5A1B189-A178-404A-9D62-6D482719AC7D}" type="presOf" srcId="{EED00F0D-9C35-4D46-8C68-8AE12E0CF041}" destId="{A6B2313F-13CD-41E9-99FF-04B93779D7E9}" srcOrd="0" destOrd="0" presId="urn:microsoft.com/office/officeart/2005/8/layout/cycle6"/>
    <dgm:cxn modelId="{9B64122D-FA39-4B0A-B402-A40C985D89A4}" type="presOf" srcId="{63242254-6018-4AF7-9A43-D6ECE41FBD5F}" destId="{C9D3A021-089E-4B64-97B4-7E6F849BD5B7}" srcOrd="0" destOrd="0" presId="urn:microsoft.com/office/officeart/2005/8/layout/cycle6"/>
    <dgm:cxn modelId="{F4BC4664-7BEA-4DDD-9CAA-8D42B65E2A86}" type="presOf" srcId="{00748ADD-16AA-4FAF-BABC-E4C21E90C1CA}" destId="{2F57810C-E4E1-4F2E-88B5-2BD57C8776DD}" srcOrd="0" destOrd="0" presId="urn:microsoft.com/office/officeart/2005/8/layout/cycle6"/>
    <dgm:cxn modelId="{0BB083FA-A4FC-4FA0-ACD1-F4BFB2F8682C}" type="presOf" srcId="{246314C6-DAE7-4342-B265-00B08D9B8906}" destId="{7321E5E7-B3A3-4A9B-8E6D-9BD840AE23EF}" srcOrd="0" destOrd="0" presId="urn:microsoft.com/office/officeart/2005/8/layout/cycle6"/>
    <dgm:cxn modelId="{172D3A56-B28E-412C-B37C-9091E1866DAD}" srcId="{EED00F0D-9C35-4D46-8C68-8AE12E0CF041}" destId="{6C95467A-7D09-47FA-952D-AF932A2420DB}" srcOrd="0" destOrd="0" parTransId="{563BA556-5D70-40DF-8880-84CFFB049BDD}" sibTransId="{4C2A96DD-66CD-4F77-852A-349274152437}"/>
    <dgm:cxn modelId="{36C9304E-DB25-4769-BDD6-AA487EEB96FC}" type="presParOf" srcId="{A6B2313F-13CD-41E9-99FF-04B93779D7E9}" destId="{BFA968E0-6E6C-4B2D-9F77-6A9F02F754A0}" srcOrd="0" destOrd="0" presId="urn:microsoft.com/office/officeart/2005/8/layout/cycle6"/>
    <dgm:cxn modelId="{1C2A0210-CF16-4ACF-925C-FBAFF4FB7A12}" type="presParOf" srcId="{A6B2313F-13CD-41E9-99FF-04B93779D7E9}" destId="{FE855877-DDD2-435F-89F3-B90FC20248D1}" srcOrd="1" destOrd="0" presId="urn:microsoft.com/office/officeart/2005/8/layout/cycle6"/>
    <dgm:cxn modelId="{E9BE1574-F08A-48A8-9A18-07139179F18E}" type="presParOf" srcId="{A6B2313F-13CD-41E9-99FF-04B93779D7E9}" destId="{D98A5C9E-5361-4FA9-A170-93596F4412FB}" srcOrd="2" destOrd="0" presId="urn:microsoft.com/office/officeart/2005/8/layout/cycle6"/>
    <dgm:cxn modelId="{4A0EBA23-5F71-4D33-9D14-65CA62FB63CA}" type="presParOf" srcId="{A6B2313F-13CD-41E9-99FF-04B93779D7E9}" destId="{2F57810C-E4E1-4F2E-88B5-2BD57C8776DD}" srcOrd="3" destOrd="0" presId="urn:microsoft.com/office/officeart/2005/8/layout/cycle6"/>
    <dgm:cxn modelId="{45DD5F02-5318-4E48-9D77-EE3F9A3CE83C}" type="presParOf" srcId="{A6B2313F-13CD-41E9-99FF-04B93779D7E9}" destId="{D5D33B5C-9317-4B84-BCB6-097D8B334C81}" srcOrd="4" destOrd="0" presId="urn:microsoft.com/office/officeart/2005/8/layout/cycle6"/>
    <dgm:cxn modelId="{7DFF2552-5E64-413F-9ECA-383D9462C365}" type="presParOf" srcId="{A6B2313F-13CD-41E9-99FF-04B93779D7E9}" destId="{C9D3A021-089E-4B64-97B4-7E6F849BD5B7}" srcOrd="5" destOrd="0" presId="urn:microsoft.com/office/officeart/2005/8/layout/cycle6"/>
    <dgm:cxn modelId="{DE2E9120-E7A7-4152-A8ED-044A15641ED7}" type="presParOf" srcId="{A6B2313F-13CD-41E9-99FF-04B93779D7E9}" destId="{35939C67-D7D0-4027-9857-4CD39C73ABC7}" srcOrd="6" destOrd="0" presId="urn:microsoft.com/office/officeart/2005/8/layout/cycle6"/>
    <dgm:cxn modelId="{D0F75F90-206B-4CDA-BECD-C99E503264E1}" type="presParOf" srcId="{A6B2313F-13CD-41E9-99FF-04B93779D7E9}" destId="{C0B64506-DE7A-4FEB-A28B-F7A41A69FB50}" srcOrd="7" destOrd="0" presId="urn:microsoft.com/office/officeart/2005/8/layout/cycle6"/>
    <dgm:cxn modelId="{B2EA31D2-57F8-485F-81F5-4B44425A7032}" type="presParOf" srcId="{A6B2313F-13CD-41E9-99FF-04B93779D7E9}" destId="{7321E5E7-B3A3-4A9B-8E6D-9BD840AE23EF}" srcOrd="8" destOrd="0" presId="urn:microsoft.com/office/officeart/2005/8/layout/cycle6"/>
  </dgm:cxnLst>
  <dgm:bg/>
  <dgm:whole>
    <a:ln>
      <a:noFill/>
    </a:ln>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b="0">
                <a:latin typeface="Arial" panose="020B0604020202020204" pitchFamily="34" charset="0"/>
                <a:cs typeface="Arial" panose="020B0604020202020204" pitchFamily="34" charset="0"/>
              </a:defRPr>
            </a:lvl1pPr>
          </a:lstStyle>
          <a:p>
            <a:pPr>
              <a:defRPr/>
            </a:pPr>
            <a:endParaRPr lang="en-US"/>
          </a:p>
        </p:txBody>
      </p:sp>
      <p:sp>
        <p:nvSpPr>
          <p:cNvPr id="337923"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0">
                <a:latin typeface="Arial" panose="020B0604020202020204" pitchFamily="34" charset="0"/>
                <a:cs typeface="Arial" panose="020B0604020202020204" pitchFamily="34" charset="0"/>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37925"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26"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b="0">
                <a:latin typeface="Arial" panose="020B0604020202020204" pitchFamily="34" charset="0"/>
                <a:cs typeface="Arial" panose="020B0604020202020204" pitchFamily="34" charset="0"/>
              </a:defRPr>
            </a:lvl1pPr>
          </a:lstStyle>
          <a:p>
            <a:pPr>
              <a:defRPr/>
            </a:pPr>
            <a:endParaRPr lang="en-US"/>
          </a:p>
        </p:txBody>
      </p:sp>
      <p:sp>
        <p:nvSpPr>
          <p:cNvPr id="337927"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a:latin typeface="Arial" panose="020B0604020202020204" pitchFamily="34" charset="0"/>
                <a:cs typeface="Arial" panose="020B0604020202020204" pitchFamily="34" charset="0"/>
              </a:defRPr>
            </a:lvl1pPr>
          </a:lstStyle>
          <a:p>
            <a:pPr>
              <a:defRPr/>
            </a:pPr>
            <a:fld id="{AC93AB37-DE2D-44D8-8225-B384E52B449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ln/>
        </p:spPr>
      </p:sp>
      <p:sp>
        <p:nvSpPr>
          <p:cNvPr id="79874" name="Notes Placeholder 2"/>
          <p:cNvSpPr>
            <a:spLocks noGrp="1"/>
          </p:cNvSpPr>
          <p:nvPr>
            <p:ph type="body" idx="1"/>
          </p:nvPr>
        </p:nvSpPr>
        <p:spPr>
          <a:noFill/>
        </p:spPr>
        <p:txBody>
          <a:bodyPr lIns="92151" tIns="46076" rIns="92151" bIns="46076"/>
          <a:lstStyle/>
          <a:p>
            <a:pPr marL="171450" indent="-171450">
              <a:spcBef>
                <a:spcPct val="0"/>
              </a:spcBef>
              <a:buFontTx/>
              <a:buChar char="•"/>
            </a:pPr>
            <a:r>
              <a:rPr lang="en-US" altLang="en-US" smtClean="0">
                <a:latin typeface="Arial" charset="0"/>
                <a:cs typeface="Arial" charset="0"/>
              </a:rPr>
              <a:t>We plan, prepare and coordinate to support response efforts via </a:t>
            </a:r>
          </a:p>
          <a:p>
            <a:pPr marL="628650" lvl="1" indent="-171450">
              <a:spcBef>
                <a:spcPct val="0"/>
              </a:spcBef>
              <a:buFont typeface="Courier New" pitchFamily="49" charset="0"/>
              <a:buChar char="o"/>
            </a:pPr>
            <a:r>
              <a:rPr lang="en-US" altLang="en-US" smtClean="0">
                <a:latin typeface="Arial" charset="0"/>
                <a:cs typeface="Arial" charset="0"/>
              </a:rPr>
              <a:t>Lessons learned </a:t>
            </a:r>
          </a:p>
          <a:p>
            <a:pPr marL="628650" lvl="1" indent="-171450">
              <a:spcBef>
                <a:spcPct val="0"/>
              </a:spcBef>
              <a:buFont typeface="Courier New" pitchFamily="49" charset="0"/>
              <a:buChar char="o"/>
            </a:pPr>
            <a:r>
              <a:rPr lang="en-US" altLang="en-US" smtClean="0">
                <a:latin typeface="Arial" charset="0"/>
                <a:cs typeface="Arial" charset="0"/>
              </a:rPr>
              <a:t>Best practices </a:t>
            </a:r>
          </a:p>
          <a:p>
            <a:pPr marL="628650" lvl="1" indent="-171450">
              <a:spcBef>
                <a:spcPct val="0"/>
              </a:spcBef>
              <a:buFont typeface="Courier New" pitchFamily="49" charset="0"/>
              <a:buChar char="o"/>
            </a:pPr>
            <a:r>
              <a:rPr lang="en-US" altLang="en-US" smtClean="0">
                <a:latin typeface="Arial" charset="0"/>
                <a:cs typeface="Arial" charset="0"/>
              </a:rPr>
              <a:t>After action evaluations </a:t>
            </a:r>
          </a:p>
          <a:p>
            <a:pPr marL="171450" indent="-171450">
              <a:spcBef>
                <a:spcPct val="0"/>
              </a:spcBef>
              <a:buFontTx/>
              <a:buChar char="•"/>
            </a:pPr>
            <a:endParaRPr lang="en-US" altLang="en-US" smtClean="0">
              <a:latin typeface="Arial" charset="0"/>
              <a:cs typeface="Arial" charset="0"/>
            </a:endParaRPr>
          </a:p>
        </p:txBody>
      </p:sp>
      <p:sp>
        <p:nvSpPr>
          <p:cNvPr id="7987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2151" tIns="46076" rIns="92151" bIns="46076" anchor="b"/>
          <a:lstStyle/>
          <a:p>
            <a:pPr algn="r" defTabSz="904875"/>
            <a:fld id="{5C5806E9-C74E-4FEA-B054-85C16F1AB9D7}" type="slidenum">
              <a:rPr lang="en-US" altLang="en-US" sz="1200" b="0">
                <a:solidFill>
                  <a:srgbClr val="000000"/>
                </a:solidFill>
                <a:latin typeface="Times" pitchFamily="18" charset="0"/>
              </a:rPr>
              <a:pPr algn="r" defTabSz="904875"/>
              <a:t>15</a:t>
            </a:fld>
            <a:endParaRPr lang="en-US" altLang="en-US" sz="1200" b="0">
              <a:solidFill>
                <a:srgbClr val="000000"/>
              </a:solidFill>
              <a:latin typeface="Times"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a:ln/>
        </p:spPr>
      </p:sp>
      <p:sp>
        <p:nvSpPr>
          <p:cNvPr id="98306" name="Notes Placeholder 2"/>
          <p:cNvSpPr>
            <a:spLocks noGrp="1"/>
          </p:cNvSpPr>
          <p:nvPr>
            <p:ph type="body" idx="1"/>
          </p:nvPr>
        </p:nvSpPr>
        <p:spPr>
          <a:noFill/>
        </p:spPr>
        <p:txBody>
          <a:bodyPr lIns="92151" tIns="46076" rIns="92151" bIns="46076"/>
          <a:lstStyle/>
          <a:p>
            <a:pPr>
              <a:spcBef>
                <a:spcPct val="0"/>
              </a:spcBef>
            </a:pPr>
            <a:endParaRPr lang="en-US" smtClean="0">
              <a:latin typeface="Arial" charset="0"/>
              <a:cs typeface="Arial" charset="0"/>
            </a:endParaRPr>
          </a:p>
        </p:txBody>
      </p:sp>
      <p:sp>
        <p:nvSpPr>
          <p:cNvPr id="9830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2151" tIns="46076" rIns="92151" bIns="46076" anchor="b"/>
          <a:lstStyle/>
          <a:p>
            <a:pPr algn="r" defTabSz="904875"/>
            <a:fld id="{554AF745-14DC-458B-A9D2-A47731BEBD1A}" type="slidenum">
              <a:rPr lang="en-US" sz="1200" b="0">
                <a:latin typeface="Calibri" pitchFamily="34" charset="0"/>
              </a:rPr>
              <a:pPr algn="r" defTabSz="904875"/>
              <a:t>24</a:t>
            </a:fld>
            <a:endParaRPr lang="en-US" sz="1200" b="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a:ln/>
        </p:spPr>
      </p:sp>
      <p:sp>
        <p:nvSpPr>
          <p:cNvPr id="100354" name="Notes Placeholder 2"/>
          <p:cNvSpPr>
            <a:spLocks noGrp="1"/>
          </p:cNvSpPr>
          <p:nvPr>
            <p:ph type="body" idx="1"/>
          </p:nvPr>
        </p:nvSpPr>
        <p:spPr>
          <a:noFill/>
        </p:spPr>
        <p:txBody>
          <a:bodyPr lIns="92151" tIns="46076" rIns="92151" bIns="46076"/>
          <a:lstStyle/>
          <a:p>
            <a:pPr marL="1827213" lvl="4">
              <a:spcBef>
                <a:spcPct val="0"/>
              </a:spcBef>
            </a:pPr>
            <a:endParaRPr lang="en-US" smtClean="0">
              <a:latin typeface="Arial" charset="0"/>
              <a:ea typeface="MS PGothic" pitchFamily="34" charset="-128"/>
              <a:cs typeface="Arial" charset="0"/>
            </a:endParaRPr>
          </a:p>
        </p:txBody>
      </p:sp>
      <p:sp>
        <p:nvSpPr>
          <p:cNvPr id="10035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2151" tIns="46076" rIns="92151" bIns="46076" anchor="b"/>
          <a:lstStyle/>
          <a:p>
            <a:pPr algn="r" defTabSz="895350"/>
            <a:fld id="{AEA3A2F9-558F-45CF-A5E0-8251AFE45B76}" type="slidenum">
              <a:rPr lang="en-US" sz="1200" b="0">
                <a:latin typeface="Times" pitchFamily="18" charset="0"/>
                <a:ea typeface="MS PGothic" pitchFamily="34" charset="-128"/>
              </a:rPr>
              <a:pPr algn="r" defTabSz="895350"/>
              <a:t>25</a:t>
            </a:fld>
            <a:endParaRPr lang="en-US" sz="1200" b="0">
              <a:latin typeface="Times" pitchFamily="18" charset="0"/>
              <a:ea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p:spPr>
        <p:txBody>
          <a:bodyPr lIns="92151" tIns="46076" rIns="92151" bIns="46076"/>
          <a:lstStyle/>
          <a:p>
            <a:pPr marL="171450" indent="-171450">
              <a:spcBef>
                <a:spcPct val="0"/>
              </a:spcBef>
              <a:buFontTx/>
              <a:buChar char="•"/>
            </a:pPr>
            <a:r>
              <a:rPr lang="en-US" smtClean="0">
                <a:latin typeface="Arial" charset="0"/>
                <a:ea typeface="MS PGothic" pitchFamily="34" charset="-128"/>
                <a:cs typeface="Arial" charset="0"/>
              </a:rPr>
              <a:t>Government Emergency Telecommunications Services (GETS): </a:t>
            </a:r>
          </a:p>
          <a:p>
            <a:pPr marL="627063" lvl="1" indent="-171450">
              <a:spcBef>
                <a:spcPct val="0"/>
              </a:spcBef>
              <a:buFont typeface="Courier New" pitchFamily="49" charset="0"/>
              <a:buChar char="o"/>
            </a:pPr>
            <a:r>
              <a:rPr lang="en-US" smtClean="0">
                <a:solidFill>
                  <a:srgbClr val="000000"/>
                </a:solidFill>
                <a:latin typeface="Arial" charset="0"/>
                <a:ea typeface="MS PGothic" pitchFamily="34" charset="-128"/>
                <a:cs typeface="Arial" charset="0"/>
              </a:rPr>
              <a:t>Enables users to have end-to-end priority on the land-line</a:t>
            </a:r>
          </a:p>
          <a:p>
            <a:pPr marL="627063" lvl="1" indent="-171450">
              <a:spcBef>
                <a:spcPct val="0"/>
              </a:spcBef>
              <a:buFont typeface="Courier New" pitchFamily="49" charset="0"/>
              <a:buChar char="o"/>
            </a:pPr>
            <a:r>
              <a:rPr lang="en-US" smtClean="0">
                <a:solidFill>
                  <a:srgbClr val="000000"/>
                </a:solidFill>
                <a:latin typeface="Arial" charset="0"/>
                <a:ea typeface="MS PGothic" pitchFamily="34" charset="-128"/>
                <a:cs typeface="Arial" charset="0"/>
              </a:rPr>
              <a:t>99</a:t>
            </a:r>
            <a:r>
              <a:rPr lang="en-US" smtClean="0">
                <a:solidFill>
                  <a:srgbClr val="FF0000"/>
                </a:solidFill>
                <a:latin typeface="Arial" charset="0"/>
                <a:ea typeface="MS PGothic" pitchFamily="34" charset="-128"/>
                <a:cs typeface="Arial" charset="0"/>
              </a:rPr>
              <a:t> </a:t>
            </a:r>
            <a:r>
              <a:rPr lang="en-US" smtClean="0">
                <a:solidFill>
                  <a:srgbClr val="000000"/>
                </a:solidFill>
                <a:latin typeface="Arial" charset="0"/>
                <a:ea typeface="MS PGothic" pitchFamily="34" charset="-128"/>
                <a:cs typeface="Arial" charset="0"/>
              </a:rPr>
              <a:t>percent call completion during congestion</a:t>
            </a:r>
          </a:p>
          <a:p>
            <a:pPr marL="627063" lvl="1" indent="-171450">
              <a:spcBef>
                <a:spcPct val="0"/>
              </a:spcBef>
              <a:buFont typeface="Courier New" pitchFamily="49" charset="0"/>
              <a:buChar char="o"/>
            </a:pPr>
            <a:r>
              <a:rPr lang="en-US" smtClean="0">
                <a:solidFill>
                  <a:srgbClr val="000000"/>
                </a:solidFill>
                <a:latin typeface="Arial" charset="0"/>
                <a:ea typeface="MS PGothic" pitchFamily="34" charset="-128"/>
                <a:cs typeface="Arial" charset="0"/>
              </a:rPr>
              <a:t>Over 325,000 current users</a:t>
            </a:r>
          </a:p>
          <a:p>
            <a:pPr marL="171450" indent="-171450">
              <a:spcBef>
                <a:spcPct val="0"/>
              </a:spcBef>
              <a:buFontTx/>
              <a:buChar char="•"/>
            </a:pPr>
            <a:endParaRPr lang="en-US" smtClean="0">
              <a:latin typeface="Arial" charset="0"/>
              <a:ea typeface="MS PGothic" pitchFamily="34" charset="-128"/>
              <a:cs typeface="Arial" charset="0"/>
            </a:endParaRPr>
          </a:p>
          <a:p>
            <a:pPr marL="171450" indent="-171450">
              <a:spcBef>
                <a:spcPct val="0"/>
              </a:spcBef>
              <a:buFontTx/>
              <a:buChar char="•"/>
            </a:pPr>
            <a:r>
              <a:rPr lang="en-US" smtClean="0">
                <a:latin typeface="Arial" charset="0"/>
                <a:ea typeface="MS PGothic" pitchFamily="34" charset="-128"/>
                <a:cs typeface="Arial" charset="0"/>
              </a:rPr>
              <a:t>Wireless Priority Service (WPS):</a:t>
            </a:r>
          </a:p>
          <a:p>
            <a:pPr marL="627063" lvl="1" indent="-171450">
              <a:spcBef>
                <a:spcPct val="0"/>
              </a:spcBef>
              <a:buFont typeface="Courier New" pitchFamily="49" charset="0"/>
              <a:buChar char="o"/>
            </a:pPr>
            <a:r>
              <a:rPr lang="en-US" smtClean="0">
                <a:solidFill>
                  <a:srgbClr val="000000"/>
                </a:solidFill>
                <a:latin typeface="Arial" charset="0"/>
                <a:cs typeface="Arial" charset="0"/>
              </a:rPr>
              <a:t>Enhances call completion on the wireless network</a:t>
            </a:r>
          </a:p>
          <a:p>
            <a:pPr marL="627063" lvl="1" indent="-171450">
              <a:spcBef>
                <a:spcPct val="0"/>
              </a:spcBef>
              <a:buFont typeface="Courier New" pitchFamily="49" charset="0"/>
              <a:buChar char="o"/>
            </a:pPr>
            <a:r>
              <a:rPr lang="en-US" smtClean="0">
                <a:solidFill>
                  <a:srgbClr val="000000"/>
                </a:solidFill>
                <a:latin typeface="Arial" charset="0"/>
                <a:cs typeface="Arial" charset="0"/>
              </a:rPr>
              <a:t>95-98 percent call completion during congestion </a:t>
            </a:r>
          </a:p>
          <a:p>
            <a:pPr marL="627063" lvl="1" indent="-171450">
              <a:spcBef>
                <a:spcPct val="0"/>
              </a:spcBef>
              <a:buFont typeface="Courier New" pitchFamily="49" charset="0"/>
              <a:buChar char="o"/>
            </a:pPr>
            <a:r>
              <a:rPr lang="en-US" smtClean="0">
                <a:solidFill>
                  <a:srgbClr val="000000"/>
                </a:solidFill>
                <a:latin typeface="Arial" charset="0"/>
                <a:cs typeface="Arial" charset="0"/>
              </a:rPr>
              <a:t>Over 125,000 current users</a:t>
            </a:r>
          </a:p>
          <a:p>
            <a:pPr marL="627063" lvl="1" indent="-171450">
              <a:spcBef>
                <a:spcPct val="0"/>
              </a:spcBef>
              <a:buFont typeface="Courier New" pitchFamily="49" charset="0"/>
              <a:buNone/>
            </a:pPr>
            <a:endParaRPr lang="en-US" smtClean="0">
              <a:solidFill>
                <a:srgbClr val="000000"/>
              </a:solidFill>
              <a:latin typeface="Arial" charset="0"/>
              <a:cs typeface="Arial" charset="0"/>
            </a:endParaRPr>
          </a:p>
          <a:p>
            <a:pPr marL="627063" lvl="1" indent="-171450">
              <a:spcBef>
                <a:spcPct val="0"/>
              </a:spcBef>
              <a:buFontTx/>
              <a:buChar char="•"/>
            </a:pPr>
            <a:r>
              <a:rPr lang="en-US" smtClean="0">
                <a:solidFill>
                  <a:srgbClr val="000000"/>
                </a:solidFill>
                <a:latin typeface="Arial" charset="0"/>
                <a:ea typeface="MS PGothic" pitchFamily="34" charset="-128"/>
                <a:cs typeface="Arial" charset="0"/>
              </a:rPr>
              <a:t>These programs work when there is congestion on the communications networks and calls can’t get through.</a:t>
            </a:r>
          </a:p>
          <a:p>
            <a:pPr marL="627063" lvl="1" indent="-171450">
              <a:spcBef>
                <a:spcPct val="0"/>
              </a:spcBef>
            </a:pPr>
            <a:endParaRPr lang="en-US" smtClean="0">
              <a:solidFill>
                <a:srgbClr val="000000"/>
              </a:solidFill>
              <a:latin typeface="Arial" charset="0"/>
              <a:ea typeface="MS PGothic" pitchFamily="34" charset="-128"/>
              <a:cs typeface="Arial" charset="0"/>
            </a:endParaRPr>
          </a:p>
          <a:p>
            <a:pPr marL="627063" lvl="1" indent="-171450">
              <a:spcBef>
                <a:spcPct val="0"/>
              </a:spcBef>
              <a:buFontTx/>
              <a:buChar char="•"/>
            </a:pPr>
            <a:r>
              <a:rPr lang="en-US" smtClean="0">
                <a:solidFill>
                  <a:srgbClr val="000000"/>
                </a:solidFill>
                <a:latin typeface="Arial" charset="0"/>
                <a:ea typeface="MS PGothic" pitchFamily="34" charset="-128"/>
                <a:cs typeface="Arial" charset="0"/>
              </a:rPr>
              <a:t>Telecommunications Service Priority (TSP)</a:t>
            </a:r>
          </a:p>
          <a:p>
            <a:pPr marL="627063" lvl="2" indent="-171450">
              <a:spcBef>
                <a:spcPct val="0"/>
              </a:spcBef>
              <a:buFont typeface="Courier New" pitchFamily="49" charset="0"/>
              <a:buChar char="o"/>
            </a:pPr>
            <a:r>
              <a:rPr lang="en-US" smtClean="0">
                <a:solidFill>
                  <a:srgbClr val="000000"/>
                </a:solidFill>
                <a:latin typeface="Arial" charset="0"/>
                <a:cs typeface="Arial" charset="0"/>
              </a:rPr>
              <a:t>Authorizes organizations to receive priority for the installation and repair of critical voice and data circuits that support NS/EP communications. </a:t>
            </a:r>
            <a:r>
              <a:rPr lang="en-US" b="1" smtClean="0">
                <a:solidFill>
                  <a:srgbClr val="000000"/>
                </a:solidFill>
                <a:latin typeface="Arial" charset="0"/>
                <a:cs typeface="Arial" charset="0"/>
              </a:rPr>
              <a:t> </a:t>
            </a:r>
            <a:r>
              <a:rPr lang="en-US" smtClean="0">
                <a:solidFill>
                  <a:srgbClr val="000000"/>
                </a:solidFill>
                <a:latin typeface="Arial" charset="0"/>
                <a:cs typeface="Arial" charset="0"/>
              </a:rPr>
              <a:t> </a:t>
            </a:r>
          </a:p>
          <a:p>
            <a:pPr marL="627063" lvl="1" indent="-171450">
              <a:spcBef>
                <a:spcPct val="0"/>
              </a:spcBef>
              <a:buFontTx/>
              <a:buChar char="•"/>
            </a:pPr>
            <a:endParaRPr lang="en-US" smtClean="0">
              <a:solidFill>
                <a:srgbClr val="000000"/>
              </a:solidFill>
              <a:latin typeface="Arial" charset="0"/>
              <a:cs typeface="Arial" charset="0"/>
            </a:endParaRPr>
          </a:p>
          <a:p>
            <a:pPr marL="627063" lvl="1" indent="-171450">
              <a:spcBef>
                <a:spcPct val="0"/>
              </a:spcBef>
              <a:buFontTx/>
              <a:buChar char="•"/>
            </a:pPr>
            <a:r>
              <a:rPr lang="en-US" smtClean="0">
                <a:solidFill>
                  <a:srgbClr val="000000"/>
                </a:solidFill>
                <a:latin typeface="Arial" charset="0"/>
                <a:cs typeface="Arial" charset="0"/>
              </a:rPr>
              <a:t>Next Generation Network Priority Services (NGN-PS)</a:t>
            </a:r>
          </a:p>
          <a:p>
            <a:pPr marL="627063" lvl="2" indent="-171450">
              <a:spcBef>
                <a:spcPct val="0"/>
              </a:spcBef>
              <a:buFont typeface="Courier New" pitchFamily="49" charset="0"/>
              <a:buChar char="o"/>
            </a:pPr>
            <a:r>
              <a:rPr lang="en-US" smtClean="0">
                <a:solidFill>
                  <a:schemeClr val="bg1"/>
                </a:solidFill>
                <a:latin typeface="Arial" charset="0"/>
                <a:ea typeface="MS PGothic" pitchFamily="34" charset="-128"/>
                <a:cs typeface="Arial" charset="0"/>
              </a:rPr>
              <a:t>OEC is working with our partners at PSCR and our commercial partners (Verizon, AT&amp;T and others) to develop priority services on LTE networks for NS/EP users. </a:t>
            </a:r>
          </a:p>
          <a:p>
            <a:pPr marL="627063" lvl="2" indent="-171450">
              <a:spcBef>
                <a:spcPct val="0"/>
              </a:spcBef>
              <a:buFont typeface="Courier New" pitchFamily="49" charset="0"/>
              <a:buChar char="o"/>
            </a:pPr>
            <a:r>
              <a:rPr lang="en-US" smtClean="0">
                <a:solidFill>
                  <a:schemeClr val="bg1"/>
                </a:solidFill>
                <a:latin typeface="Arial" charset="0"/>
                <a:ea typeface="MS PGothic" pitchFamily="34" charset="-128"/>
                <a:cs typeface="Arial" charset="0"/>
              </a:rPr>
              <a:t>This is critical.  What if FirstNet users roam onto these commercial systems? </a:t>
            </a:r>
            <a:endParaRPr lang="en-US" smtClean="0">
              <a:solidFill>
                <a:srgbClr val="000000"/>
              </a:solidFill>
              <a:latin typeface="Arial" charset="0"/>
              <a:cs typeface="Arial" charset="0"/>
            </a:endParaRPr>
          </a:p>
          <a:p>
            <a:pPr marL="627063" lvl="2" indent="-171450">
              <a:spcBef>
                <a:spcPct val="0"/>
              </a:spcBef>
              <a:buFontTx/>
              <a:buChar char="•"/>
            </a:pPr>
            <a:endParaRPr lang="en-US" smtClean="0">
              <a:solidFill>
                <a:srgbClr val="000000"/>
              </a:solidFill>
              <a:latin typeface="Arial" charset="0"/>
              <a:cs typeface="Arial" charset="0"/>
            </a:endParaRPr>
          </a:p>
          <a:p>
            <a:pPr marL="627063" lvl="2" indent="-171450">
              <a:spcBef>
                <a:spcPct val="0"/>
              </a:spcBef>
              <a:buFontTx/>
              <a:buChar char="•"/>
            </a:pPr>
            <a:endParaRPr lang="en-US" smtClean="0">
              <a:latin typeface="Arial" charset="0"/>
              <a:ea typeface="MS PGothic" pitchFamily="34" charset="-128"/>
              <a:cs typeface="Arial" charset="0"/>
            </a:endParaRPr>
          </a:p>
          <a:p>
            <a:pPr marL="171450" indent="-171450">
              <a:spcBef>
                <a:spcPct val="0"/>
              </a:spcBef>
            </a:pPr>
            <a:endParaRPr lang="en-US" smtClean="0">
              <a:latin typeface="Arial" charset="0"/>
              <a:ea typeface="MS PGothic" pitchFamily="34" charset="-128"/>
              <a:cs typeface="Arial" charset="0"/>
            </a:endParaRPr>
          </a:p>
        </p:txBody>
      </p:sp>
      <p:sp>
        <p:nvSpPr>
          <p:cNvPr id="10240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2151" tIns="46076" rIns="92151" bIns="46076" anchor="b"/>
          <a:lstStyle/>
          <a:p>
            <a:pPr algn="r" defTabSz="895350"/>
            <a:fld id="{0A010832-7C70-44CB-B159-958866005F5D}" type="slidenum">
              <a:rPr lang="en-US" sz="1200" b="0">
                <a:solidFill>
                  <a:srgbClr val="000000"/>
                </a:solidFill>
                <a:latin typeface="Times" pitchFamily="18" charset="0"/>
                <a:ea typeface="MS PGothic" pitchFamily="34" charset="-128"/>
              </a:rPr>
              <a:pPr algn="r" defTabSz="895350"/>
              <a:t>26</a:t>
            </a:fld>
            <a:endParaRPr lang="en-US" sz="1200" b="0">
              <a:solidFill>
                <a:srgbClr val="000000"/>
              </a:solidFill>
              <a:latin typeface="Times" pitchFamily="18" charset="0"/>
              <a:ea typeface="MS PGothic"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a:ln/>
        </p:spPr>
      </p:sp>
      <p:sp>
        <p:nvSpPr>
          <p:cNvPr id="104450" name="Notes Placeholder 2"/>
          <p:cNvSpPr>
            <a:spLocks noGrp="1"/>
          </p:cNvSpPr>
          <p:nvPr>
            <p:ph type="body" idx="1"/>
          </p:nvPr>
        </p:nvSpPr>
        <p:spPr>
          <a:noFill/>
        </p:spPr>
        <p:txBody>
          <a:bodyPr lIns="92151" tIns="46076" rIns="92151" bIns="46076"/>
          <a:lstStyle/>
          <a:p>
            <a:pPr marL="171450" indent="-171450">
              <a:spcBef>
                <a:spcPct val="0"/>
              </a:spcBef>
              <a:buFontTx/>
              <a:buChar char="•"/>
            </a:pPr>
            <a:r>
              <a:rPr lang="en-US" altLang="en-US" smtClean="0">
                <a:latin typeface="Arial" charset="0"/>
                <a:cs typeface="Arial" charset="0"/>
              </a:rPr>
              <a:t>We offer priority service to over 450,000 users nationwide on commercial networks. </a:t>
            </a:r>
          </a:p>
          <a:p>
            <a:pPr marL="171450" indent="-171450">
              <a:spcBef>
                <a:spcPct val="0"/>
              </a:spcBef>
              <a:buFont typeface="Wingdings" pitchFamily="2" charset="2"/>
              <a:buNone/>
            </a:pPr>
            <a:endParaRPr lang="en-US" altLang="en-US" smtClean="0">
              <a:latin typeface="Arial" charset="0"/>
              <a:cs typeface="Arial" charset="0"/>
            </a:endParaRPr>
          </a:p>
          <a:p>
            <a:pPr marL="171450" indent="-171450">
              <a:spcBef>
                <a:spcPct val="0"/>
              </a:spcBef>
              <a:buFontTx/>
              <a:buChar char="•"/>
            </a:pPr>
            <a:r>
              <a:rPr lang="en-US" altLang="en-US" smtClean="0">
                <a:latin typeface="Arial" charset="0"/>
                <a:cs typeface="Arial" charset="0"/>
              </a:rPr>
              <a:t>OEC plans to streamline the process for Federal, State, local, tribal and territorial public safety agencies to gain access to these services.  </a:t>
            </a:r>
          </a:p>
          <a:p>
            <a:pPr marL="171450" indent="-171450">
              <a:spcBef>
                <a:spcPct val="0"/>
              </a:spcBef>
              <a:buFont typeface="Wingdings" pitchFamily="2" charset="2"/>
              <a:buChar char="§"/>
            </a:pPr>
            <a:endParaRPr lang="en-US" altLang="en-US" smtClean="0">
              <a:latin typeface="Arial" charset="0"/>
              <a:cs typeface="Arial" charset="0"/>
            </a:endParaRPr>
          </a:p>
          <a:p>
            <a:pPr marL="171450" indent="-171450">
              <a:spcBef>
                <a:spcPct val="0"/>
              </a:spcBef>
              <a:buFontTx/>
              <a:buChar char="•"/>
            </a:pPr>
            <a:r>
              <a:rPr lang="en-US" altLang="en-US" smtClean="0">
                <a:latin typeface="Arial" charset="0"/>
                <a:cs typeface="Arial" charset="0"/>
              </a:rPr>
              <a:t>OEC is also looking toward the future of emergency communications – we are in the process of developing our Next Generation Priority Services, which will provide voice, data and video priority in the evolving communications networks. </a:t>
            </a:r>
          </a:p>
          <a:p>
            <a:pPr marL="171450" indent="-171450">
              <a:spcBef>
                <a:spcPct val="0"/>
              </a:spcBef>
              <a:buFontTx/>
              <a:buChar char="•"/>
            </a:pPr>
            <a:endParaRPr lang="en-US" altLang="en-US" smtClean="0">
              <a:latin typeface="Arial" charset="0"/>
              <a:cs typeface="Arial" charset="0"/>
            </a:endParaRPr>
          </a:p>
          <a:p>
            <a:pPr marL="171450" indent="-171450">
              <a:spcBef>
                <a:spcPct val="0"/>
              </a:spcBef>
              <a:buFontTx/>
              <a:buChar char="•"/>
            </a:pPr>
            <a:r>
              <a:rPr lang="en-US" sz="1100" smtClean="0">
                <a:latin typeface="Arial" charset="0"/>
                <a:ea typeface="MS PGothic" pitchFamily="34" charset="-128"/>
                <a:cs typeface="Arial" charset="0"/>
              </a:rPr>
              <a:t>OEC has a team of 20-30 technicians who support the NGN program.   The NGN –PS team is working with the telecommunications carriers to maintain the current priority programs  as communications networks continue to evolve to new technologies.</a:t>
            </a:r>
          </a:p>
          <a:p>
            <a:pPr marL="171450" indent="-171450">
              <a:spcBef>
                <a:spcPct val="0"/>
              </a:spcBef>
              <a:buFontTx/>
              <a:buChar char="•"/>
            </a:pPr>
            <a:endParaRPr lang="en-US" sz="1100" smtClean="0">
              <a:latin typeface="Arial" charset="0"/>
              <a:ea typeface="MS PGothic" pitchFamily="34" charset="-128"/>
              <a:cs typeface="Arial" charset="0"/>
            </a:endParaRPr>
          </a:p>
          <a:p>
            <a:pPr marL="171450" indent="-171450">
              <a:spcBef>
                <a:spcPct val="0"/>
              </a:spcBef>
              <a:buFontTx/>
              <a:buChar char="•"/>
            </a:pPr>
            <a:r>
              <a:rPr lang="en-US" sz="1100" smtClean="0">
                <a:latin typeface="Arial" charset="0"/>
                <a:ea typeface="MS PGothic" pitchFamily="34" charset="-128"/>
                <a:cs typeface="Arial" charset="0"/>
              </a:rPr>
              <a:t>OEC’s NGN - PS program is also working with its industry partners to develop new programs that will provide voice, text, and video priority on the new networks. </a:t>
            </a:r>
            <a:endParaRPr lang="en-US" altLang="en-US" smtClean="0">
              <a:latin typeface="Arial" charset="0"/>
              <a:cs typeface="Arial" charset="0"/>
            </a:endParaRPr>
          </a:p>
          <a:p>
            <a:pPr marL="171450" indent="-171450">
              <a:spcBef>
                <a:spcPct val="0"/>
              </a:spcBef>
            </a:pPr>
            <a:endParaRPr lang="en-US" smtClean="0">
              <a:latin typeface="Arial" charset="0"/>
              <a:cs typeface="Arial" charset="0"/>
            </a:endParaRPr>
          </a:p>
        </p:txBody>
      </p:sp>
      <p:sp>
        <p:nvSpPr>
          <p:cNvPr id="10445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2151" tIns="46076" rIns="92151" bIns="46076" anchor="b"/>
          <a:lstStyle/>
          <a:p>
            <a:pPr algn="r" defTabSz="904875"/>
            <a:fld id="{20A2B0FE-F963-413B-A60B-EDC7EE5E0AA1}" type="slidenum">
              <a:rPr lang="en-US" sz="1200" b="0">
                <a:latin typeface="Calibri" pitchFamily="34" charset="0"/>
              </a:rPr>
              <a:pPr algn="r" defTabSz="904875"/>
              <a:t>27</a:t>
            </a:fld>
            <a:endParaRPr lang="en-US" sz="1200" b="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a:xfrm>
            <a:off x="871538" y="212725"/>
            <a:ext cx="5195887" cy="3897313"/>
          </a:xfrm>
          <a:ln/>
        </p:spPr>
      </p:sp>
      <p:sp>
        <p:nvSpPr>
          <p:cNvPr id="81922" name="Notes Placeholder 2"/>
          <p:cNvSpPr>
            <a:spLocks noGrp="1"/>
          </p:cNvSpPr>
          <p:nvPr>
            <p:ph type="body" idx="1"/>
          </p:nvPr>
        </p:nvSpPr>
        <p:spPr>
          <a:xfrm>
            <a:off x="396875" y="5873750"/>
            <a:ext cx="6342063" cy="3148013"/>
          </a:xfrm>
          <a:noFill/>
        </p:spPr>
        <p:txBody>
          <a:bodyPr lIns="92151" tIns="46076" rIns="92151" bIns="46076"/>
          <a:lstStyle/>
          <a:p>
            <a:pPr>
              <a:spcBef>
                <a:spcPct val="0"/>
              </a:spcBef>
              <a:spcAft>
                <a:spcPts val="300"/>
              </a:spcAft>
            </a:pPr>
            <a:endParaRPr lang="en-US" altLang="en-US" smtClean="0">
              <a:latin typeface="Arial" charset="0"/>
              <a:cs typeface="Arial" charset="0"/>
            </a:endParaRPr>
          </a:p>
        </p:txBody>
      </p:sp>
      <p:sp>
        <p:nvSpPr>
          <p:cNvPr id="81923" name="Slide Number Placeholder 3"/>
          <p:cNvSpPr txBox="1">
            <a:spLocks noGrp="1"/>
          </p:cNvSpPr>
          <p:nvPr/>
        </p:nvSpPr>
        <p:spPr bwMode="auto">
          <a:xfrm>
            <a:off x="3983038" y="8697913"/>
            <a:ext cx="3003550" cy="446087"/>
          </a:xfrm>
          <a:prstGeom prst="rect">
            <a:avLst/>
          </a:prstGeom>
          <a:noFill/>
          <a:ln w="9525">
            <a:noFill/>
            <a:miter lim="800000"/>
            <a:headEnd/>
            <a:tailEnd/>
          </a:ln>
        </p:spPr>
        <p:txBody>
          <a:bodyPr lIns="92151" tIns="46076" rIns="92151" bIns="46076" anchor="b"/>
          <a:lstStyle/>
          <a:p>
            <a:pPr algn="r" defTabSz="904875"/>
            <a:fld id="{7DD9F329-6508-488B-A48D-F129AA564B74}" type="slidenum">
              <a:rPr lang="en-US" altLang="en-US" sz="1200" b="0">
                <a:latin typeface="Times" pitchFamily="18" charset="0"/>
              </a:rPr>
              <a:pPr algn="r" defTabSz="904875"/>
              <a:t>16</a:t>
            </a:fld>
            <a:endParaRPr lang="en-US" altLang="en-US" sz="1200" b="0">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a:ln/>
        </p:spPr>
      </p:sp>
      <p:sp>
        <p:nvSpPr>
          <p:cNvPr id="83970" name="Notes Placeholder 2"/>
          <p:cNvSpPr>
            <a:spLocks noGrp="1"/>
          </p:cNvSpPr>
          <p:nvPr>
            <p:ph type="body" idx="1"/>
          </p:nvPr>
        </p:nvSpPr>
        <p:spPr>
          <a:noFill/>
        </p:spPr>
        <p:txBody>
          <a:bodyPr lIns="92151" tIns="46076" rIns="92151" bIns="46076"/>
          <a:lstStyle/>
          <a:p>
            <a:pPr marL="1084263" lvl="2" indent="-169863">
              <a:spcBef>
                <a:spcPct val="0"/>
              </a:spcBef>
              <a:buFontTx/>
              <a:buChar char="•"/>
            </a:pPr>
            <a:endParaRPr lang="en-US" smtClean="0">
              <a:latin typeface="Arial" charset="0"/>
              <a:ea typeface="MS PGothic" pitchFamily="34" charset="-128"/>
              <a:cs typeface="Arial" charset="0"/>
            </a:endParaRPr>
          </a:p>
        </p:txBody>
      </p:sp>
      <p:sp>
        <p:nvSpPr>
          <p:cNvPr id="8397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2151" tIns="46076" rIns="92151" bIns="46076" anchor="b"/>
          <a:lstStyle/>
          <a:p>
            <a:pPr algn="r" defTabSz="895350"/>
            <a:fld id="{855C1206-9C3B-40B2-A920-F969D80C63A0}" type="slidenum">
              <a:rPr lang="en-US" sz="1200" b="0">
                <a:solidFill>
                  <a:srgbClr val="000000"/>
                </a:solidFill>
                <a:latin typeface="Times" pitchFamily="18" charset="0"/>
                <a:ea typeface="MS PGothic" pitchFamily="34" charset="-128"/>
              </a:rPr>
              <a:pPr algn="r" defTabSz="895350"/>
              <a:t>17</a:t>
            </a:fld>
            <a:endParaRPr lang="en-US" sz="1200" b="0">
              <a:solidFill>
                <a:srgbClr val="000000"/>
              </a:solidFill>
              <a:latin typeface="Times" pitchFamily="18" charset="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a:ln/>
        </p:spPr>
      </p:sp>
      <p:sp>
        <p:nvSpPr>
          <p:cNvPr id="86018" name="Notes Placeholder 2"/>
          <p:cNvSpPr>
            <a:spLocks noGrp="1"/>
          </p:cNvSpPr>
          <p:nvPr>
            <p:ph type="body" idx="1"/>
          </p:nvPr>
        </p:nvSpPr>
        <p:spPr>
          <a:noFill/>
        </p:spPr>
        <p:txBody>
          <a:bodyPr lIns="92151" tIns="46076" rIns="92151" bIns="46076"/>
          <a:lstStyle/>
          <a:p>
            <a:pPr marL="1084263" lvl="2" indent="-169863">
              <a:spcBef>
                <a:spcPct val="0"/>
              </a:spcBef>
              <a:buFontTx/>
              <a:buChar char="•"/>
            </a:pPr>
            <a:endParaRPr lang="en-US" smtClean="0">
              <a:latin typeface="Arial" charset="0"/>
              <a:ea typeface="MS PGothic" pitchFamily="34" charset="-128"/>
              <a:cs typeface="Arial" charset="0"/>
            </a:endParaRPr>
          </a:p>
        </p:txBody>
      </p:sp>
      <p:sp>
        <p:nvSpPr>
          <p:cNvPr id="8601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2151" tIns="46076" rIns="92151" bIns="46076" anchor="b"/>
          <a:lstStyle/>
          <a:p>
            <a:pPr algn="r" defTabSz="895350"/>
            <a:fld id="{7E074430-DCDA-46AC-8DD5-2EE9663804BD}" type="slidenum">
              <a:rPr lang="en-US" sz="1200" b="0">
                <a:solidFill>
                  <a:srgbClr val="000000"/>
                </a:solidFill>
                <a:latin typeface="Times" pitchFamily="18" charset="0"/>
                <a:ea typeface="MS PGothic" pitchFamily="34" charset="-128"/>
              </a:rPr>
              <a:pPr algn="r" defTabSz="895350"/>
              <a:t>18</a:t>
            </a:fld>
            <a:endParaRPr lang="en-US" sz="1200" b="0">
              <a:solidFill>
                <a:srgbClr val="000000"/>
              </a:solidFill>
              <a:latin typeface="Times" pitchFamily="18" charset="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a:ln/>
        </p:spPr>
      </p:sp>
      <p:sp>
        <p:nvSpPr>
          <p:cNvPr id="88066" name="Notes Placeholder 2"/>
          <p:cNvSpPr>
            <a:spLocks noGrp="1"/>
          </p:cNvSpPr>
          <p:nvPr>
            <p:ph type="body" idx="1"/>
          </p:nvPr>
        </p:nvSpPr>
        <p:spPr>
          <a:noFill/>
        </p:spPr>
        <p:txBody>
          <a:bodyPr lIns="92151" tIns="46076" rIns="92151" bIns="46076"/>
          <a:lstStyle/>
          <a:p>
            <a:pPr marL="1084263" lvl="2" indent="-169863">
              <a:spcBef>
                <a:spcPct val="0"/>
              </a:spcBef>
              <a:buFontTx/>
              <a:buChar char="•"/>
            </a:pPr>
            <a:endParaRPr lang="en-US" smtClean="0">
              <a:latin typeface="Arial" charset="0"/>
              <a:ea typeface="MS PGothic" pitchFamily="34" charset="-128"/>
              <a:cs typeface="Arial" charset="0"/>
            </a:endParaRPr>
          </a:p>
        </p:txBody>
      </p:sp>
      <p:sp>
        <p:nvSpPr>
          <p:cNvPr id="8806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2151" tIns="46076" rIns="92151" bIns="46076" anchor="b"/>
          <a:lstStyle/>
          <a:p>
            <a:pPr algn="r" defTabSz="895350"/>
            <a:fld id="{EB5BE202-7771-4118-A072-9F92A0939F12}" type="slidenum">
              <a:rPr lang="en-US" sz="1200" b="0">
                <a:solidFill>
                  <a:srgbClr val="000000"/>
                </a:solidFill>
                <a:latin typeface="Times" pitchFamily="18" charset="0"/>
                <a:ea typeface="MS PGothic" pitchFamily="34" charset="-128"/>
              </a:rPr>
              <a:pPr algn="r" defTabSz="895350"/>
              <a:t>19</a:t>
            </a:fld>
            <a:endParaRPr lang="en-US" sz="1200" b="0">
              <a:solidFill>
                <a:srgbClr val="000000"/>
              </a:solidFill>
              <a:latin typeface="Times" pitchFamily="18" charset="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a:ln/>
        </p:spPr>
      </p:sp>
      <p:sp>
        <p:nvSpPr>
          <p:cNvPr id="90114" name="Notes Placeholder 2"/>
          <p:cNvSpPr>
            <a:spLocks noGrp="1"/>
          </p:cNvSpPr>
          <p:nvPr>
            <p:ph type="body" idx="1"/>
          </p:nvPr>
        </p:nvSpPr>
        <p:spPr>
          <a:noFill/>
        </p:spPr>
        <p:txBody>
          <a:bodyPr lIns="92151" tIns="46076" rIns="92151" bIns="46076"/>
          <a:lstStyle/>
          <a:p>
            <a:pPr marL="1084263" lvl="2" indent="-169863">
              <a:spcBef>
                <a:spcPct val="0"/>
              </a:spcBef>
              <a:buFontTx/>
              <a:buChar char="•"/>
            </a:pPr>
            <a:endParaRPr lang="en-US" smtClean="0">
              <a:latin typeface="Arial" charset="0"/>
              <a:ea typeface="MS PGothic" pitchFamily="34" charset="-128"/>
              <a:cs typeface="Arial" charset="0"/>
            </a:endParaRPr>
          </a:p>
        </p:txBody>
      </p:sp>
      <p:sp>
        <p:nvSpPr>
          <p:cNvPr id="9011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2151" tIns="46076" rIns="92151" bIns="46076" anchor="b"/>
          <a:lstStyle/>
          <a:p>
            <a:pPr algn="r" defTabSz="895350"/>
            <a:fld id="{FDD424FC-FE47-4291-8FFA-3F93DC39D2CA}" type="slidenum">
              <a:rPr lang="en-US" sz="1200" b="0">
                <a:solidFill>
                  <a:srgbClr val="000000"/>
                </a:solidFill>
                <a:latin typeface="Times" pitchFamily="18" charset="0"/>
                <a:ea typeface="MS PGothic" pitchFamily="34" charset="-128"/>
              </a:rPr>
              <a:pPr algn="r" defTabSz="895350"/>
              <a:t>20</a:t>
            </a:fld>
            <a:endParaRPr lang="en-US" sz="1200" b="0">
              <a:solidFill>
                <a:srgbClr val="000000"/>
              </a:solidFill>
              <a:latin typeface="Times" pitchFamily="18" charset="0"/>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a:ln/>
        </p:spPr>
      </p:sp>
      <p:sp>
        <p:nvSpPr>
          <p:cNvPr id="92162" name="Notes Placeholder 2"/>
          <p:cNvSpPr>
            <a:spLocks noGrp="1"/>
          </p:cNvSpPr>
          <p:nvPr>
            <p:ph type="body" idx="1"/>
          </p:nvPr>
        </p:nvSpPr>
        <p:spPr>
          <a:noFill/>
        </p:spPr>
        <p:txBody>
          <a:bodyPr lIns="92151" tIns="46076" rIns="92151" bIns="46076"/>
          <a:lstStyle/>
          <a:p>
            <a:pPr marL="1084263" lvl="2" indent="-169863">
              <a:spcBef>
                <a:spcPct val="0"/>
              </a:spcBef>
              <a:buFontTx/>
              <a:buChar char="•"/>
            </a:pPr>
            <a:endParaRPr lang="en-US" smtClean="0">
              <a:latin typeface="Arial" charset="0"/>
              <a:ea typeface="MS PGothic" pitchFamily="34" charset="-128"/>
              <a:cs typeface="Arial" charset="0"/>
            </a:endParaRPr>
          </a:p>
        </p:txBody>
      </p:sp>
      <p:sp>
        <p:nvSpPr>
          <p:cNvPr id="9216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2151" tIns="46076" rIns="92151" bIns="46076" anchor="b"/>
          <a:lstStyle/>
          <a:p>
            <a:pPr algn="r" defTabSz="895350"/>
            <a:fld id="{98D78C34-C5C4-4F16-ABDA-A217180921AF}" type="slidenum">
              <a:rPr lang="en-US" sz="1200" b="0">
                <a:solidFill>
                  <a:srgbClr val="000000"/>
                </a:solidFill>
                <a:latin typeface="Times" pitchFamily="18" charset="0"/>
                <a:ea typeface="MS PGothic" pitchFamily="34" charset="-128"/>
              </a:rPr>
              <a:pPr algn="r" defTabSz="895350"/>
              <a:t>21</a:t>
            </a:fld>
            <a:endParaRPr lang="en-US" sz="1200" b="0">
              <a:solidFill>
                <a:srgbClr val="000000"/>
              </a:solidFill>
              <a:latin typeface="Times" pitchFamily="18" charset="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a:ln/>
        </p:spPr>
      </p:sp>
      <p:sp>
        <p:nvSpPr>
          <p:cNvPr id="94210" name="Notes Placeholder 2"/>
          <p:cNvSpPr>
            <a:spLocks noGrp="1"/>
          </p:cNvSpPr>
          <p:nvPr>
            <p:ph type="body" idx="1"/>
          </p:nvPr>
        </p:nvSpPr>
        <p:spPr>
          <a:noFill/>
        </p:spPr>
        <p:txBody>
          <a:bodyPr lIns="92151" tIns="46076" rIns="92151" bIns="46076"/>
          <a:lstStyle/>
          <a:p>
            <a:pPr marL="1084263" lvl="2" indent="-169863">
              <a:spcBef>
                <a:spcPct val="0"/>
              </a:spcBef>
              <a:buFontTx/>
              <a:buChar char="•"/>
            </a:pPr>
            <a:endParaRPr lang="en-US" smtClean="0">
              <a:latin typeface="Arial" charset="0"/>
              <a:ea typeface="MS PGothic" pitchFamily="34" charset="-128"/>
              <a:cs typeface="Arial" charset="0"/>
            </a:endParaRPr>
          </a:p>
        </p:txBody>
      </p:sp>
      <p:sp>
        <p:nvSpPr>
          <p:cNvPr id="9421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2151" tIns="46076" rIns="92151" bIns="46076" anchor="b"/>
          <a:lstStyle/>
          <a:p>
            <a:pPr algn="r" defTabSz="895350"/>
            <a:fld id="{FF6384D4-F5E9-4949-9420-DD012DC198D9}" type="slidenum">
              <a:rPr lang="en-US" sz="1200" b="0">
                <a:solidFill>
                  <a:srgbClr val="000000"/>
                </a:solidFill>
                <a:latin typeface="Times" pitchFamily="18" charset="0"/>
                <a:ea typeface="MS PGothic" pitchFamily="34" charset="-128"/>
              </a:rPr>
              <a:pPr algn="r" defTabSz="895350"/>
              <a:t>22</a:t>
            </a:fld>
            <a:endParaRPr lang="en-US" sz="1200" b="0">
              <a:solidFill>
                <a:srgbClr val="000000"/>
              </a:solidFill>
              <a:latin typeface="Times" pitchFamily="18" charset="0"/>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a:ln/>
        </p:spPr>
      </p:sp>
      <p:sp>
        <p:nvSpPr>
          <p:cNvPr id="96258" name="Notes Placeholder 2"/>
          <p:cNvSpPr>
            <a:spLocks noGrp="1"/>
          </p:cNvSpPr>
          <p:nvPr>
            <p:ph type="body" idx="1"/>
          </p:nvPr>
        </p:nvSpPr>
        <p:spPr>
          <a:noFill/>
        </p:spPr>
        <p:txBody>
          <a:bodyPr lIns="92151" tIns="46076" rIns="92151" bIns="46076"/>
          <a:lstStyle/>
          <a:p>
            <a:pPr>
              <a:spcBef>
                <a:spcPct val="0"/>
              </a:spcBef>
            </a:pPr>
            <a:endParaRPr lang="en-US" smtClean="0">
              <a:latin typeface="Arial" charset="0"/>
              <a:cs typeface="Arial" charset="0"/>
            </a:endParaRPr>
          </a:p>
        </p:txBody>
      </p:sp>
      <p:sp>
        <p:nvSpPr>
          <p:cNvPr id="9625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2151" tIns="46076" rIns="92151" bIns="46076" anchor="b"/>
          <a:lstStyle/>
          <a:p>
            <a:pPr algn="r" defTabSz="904875"/>
            <a:fld id="{376AAE7E-2C0A-45BB-9390-526261A6B00B}" type="slidenum">
              <a:rPr lang="en-US" sz="1200" b="0">
                <a:latin typeface="Calibri" pitchFamily="34" charset="0"/>
              </a:rPr>
              <a:pPr algn="r" defTabSz="904875"/>
              <a:t>23</a:t>
            </a:fld>
            <a:endParaRPr lang="en-US" sz="1200" b="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hambackground"/>
          <p:cNvPicPr>
            <a:picLocks noChangeAspect="1" noChangeArrowheads="1"/>
          </p:cNvPicPr>
          <p:nvPr userDrawn="1"/>
        </p:nvPicPr>
        <p:blipFill>
          <a:blip r:embed="rId2">
            <a:lum bright="64000" contrast="-80000"/>
          </a:blip>
          <a:srcRect r="11597"/>
          <a:stretch>
            <a:fillRect/>
          </a:stretch>
        </p:blipFill>
        <p:spPr bwMode="auto">
          <a:xfrm>
            <a:off x="0" y="0"/>
            <a:ext cx="9229725" cy="6884988"/>
          </a:xfrm>
          <a:prstGeom prst="rect">
            <a:avLst/>
          </a:prstGeom>
          <a:noFill/>
          <a:ln w="9525">
            <a:noFill/>
            <a:miter lim="800000"/>
            <a:headEnd/>
            <a:tailEnd/>
          </a:ln>
        </p:spPr>
      </p:pic>
      <p:sp>
        <p:nvSpPr>
          <p:cNvPr id="5" name="WordArt 7"/>
          <p:cNvSpPr>
            <a:spLocks noChangeArrowheads="1" noChangeShapeType="1" noTextEdit="1"/>
          </p:cNvSpPr>
          <p:nvPr userDrawn="1"/>
        </p:nvSpPr>
        <p:spPr bwMode="auto">
          <a:xfrm>
            <a:off x="152400" y="152400"/>
            <a:ext cx="685800" cy="457200"/>
          </a:xfrm>
          <a:prstGeom prst="rect">
            <a:avLst/>
          </a:prstGeom>
        </p:spPr>
        <p:txBody>
          <a:bodyPr wrap="none" fromWordArt="1">
            <a:prstTxWarp prst="textCascadeUp">
              <a:avLst>
                <a:gd name="adj" fmla="val 75694"/>
              </a:avLst>
            </a:prstTxWarp>
            <a:scene3d>
              <a:camera prst="legacyPerspectiveTopLeft">
                <a:rot lat="0" lon="20519958" rev="0"/>
              </a:camera>
              <a:lightRig rig="legacyHarsh3" dir="r"/>
            </a:scene3d>
            <a:sp3d extrusionH="430200" prstMaterial="legacyMatte">
              <a:extrusionClr>
                <a:srgbClr val="006600"/>
              </a:extrusionClr>
            </a:sp3d>
          </a:bodyPr>
          <a:lstStyle/>
          <a:p>
            <a:pPr algn="ctr"/>
            <a:r>
              <a:rPr lang="en-US" sz="3600" kern="10">
                <a:ln w="9525">
                  <a:round/>
                  <a:headEnd/>
                  <a:tailEnd/>
                </a:ln>
                <a:solidFill>
                  <a:srgbClr val="00FFFF">
                    <a:alpha val="45097"/>
                  </a:srgbClr>
                </a:solidFill>
                <a:latin typeface="Arial Black"/>
              </a:rPr>
              <a:t>W6HA</a:t>
            </a:r>
          </a:p>
        </p:txBody>
      </p:sp>
      <p:sp>
        <p:nvSpPr>
          <p:cNvPr id="156675" name="Rectangle 3"/>
          <p:cNvSpPr>
            <a:spLocks noGrp="1" noChangeArrowheads="1"/>
          </p:cNvSpPr>
          <p:nvPr>
            <p:ph type="ctrTitle"/>
          </p:nvPr>
        </p:nvSpPr>
        <p:spPr>
          <a:xfrm>
            <a:off x="685800" y="1295400"/>
            <a:ext cx="7772400" cy="1470025"/>
          </a:xfrm>
        </p:spPr>
        <p:txBody>
          <a:bodyPr/>
          <a:lstStyle>
            <a:lvl1pPr>
              <a:defRPr/>
            </a:lvl1pPr>
          </a:lstStyle>
          <a:p>
            <a:pPr lvl="0"/>
            <a:r>
              <a:rPr lang="en-US" noProof="0" smtClean="0"/>
              <a:t>Click to edit Master title style</a:t>
            </a:r>
          </a:p>
        </p:txBody>
      </p:sp>
      <p:sp>
        <p:nvSpPr>
          <p:cNvPr id="156676" name="Rectangle 4"/>
          <p:cNvSpPr>
            <a:spLocks noGrp="1" noChangeArrowheads="1"/>
          </p:cNvSpPr>
          <p:nvPr>
            <p:ph type="subTitle" idx="1"/>
          </p:nvPr>
        </p:nvSpPr>
        <p:spPr>
          <a:xfrm>
            <a:off x="1371600" y="3051175"/>
            <a:ext cx="6400800" cy="1752600"/>
          </a:xfrm>
        </p:spPr>
        <p:txBody>
          <a:bodyPr/>
          <a:lstStyle>
            <a:lvl1pPr marL="0" indent="0" algn="ctr">
              <a:buFontTx/>
              <a:buNone/>
              <a:defRPr/>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49046F5-9306-4BE2-A14D-0A0EB9F4AB7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0980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76200"/>
            <a:ext cx="64770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0DFFA08-BC9B-42D7-9D59-559D8EC0B51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8E7B8BF9-1710-457C-9310-1F890442E34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229600" cy="609600"/>
          </a:xfrm>
        </p:spPr>
        <p:txBody>
          <a:bodyPr/>
          <a:lstStyle/>
          <a:p>
            <a:r>
              <a:rPr lang="en-US"/>
              <a:t>Click to edit Master title style</a:t>
            </a:r>
          </a:p>
        </p:txBody>
      </p:sp>
      <p:sp>
        <p:nvSpPr>
          <p:cNvPr id="3" name="Table Placeholder 2"/>
          <p:cNvSpPr>
            <a:spLocks noGrp="1"/>
          </p:cNvSpPr>
          <p:nvPr>
            <p:ph type="tbl" idx="1"/>
          </p:nvPr>
        </p:nvSpPr>
        <p:spPr>
          <a:xfrm>
            <a:off x="228600" y="838200"/>
            <a:ext cx="8763000" cy="5791200"/>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7E496E64-CF58-4A92-86A7-5A27CA70E9F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A6BB1270-4666-4775-B8BE-AB7A48906F6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BA3435A4-7824-40AA-8FC9-65905A585CD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CEF0F7D-EA4D-43D1-A0E3-75CB304572C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38200"/>
            <a:ext cx="43053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838200"/>
            <a:ext cx="43053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B0BB058D-B7B4-439F-9130-91C166B0C34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78D362BD-15E5-4514-A1DE-3B87533B063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F79253D6-D414-44D0-AF50-DA2E4072FFF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276891E-D92C-407A-8BE3-1738B522521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A11653A-0D4A-4484-94AE-D9690624AF9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F7E31F1-DEDB-40E7-B46E-4E4D02A398BD}"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7F45485-D2C4-4209-9F62-4ED60812D906}"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11B01A8-9737-470B-9DC3-734F1403A2CC}"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09800" cy="655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76200"/>
            <a:ext cx="6477000" cy="655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6D50437D-778B-40AB-A85D-E213024E481F}"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BBB0BEB9-C94E-4E5A-B1FE-FB8688B1A56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E2FFD5FA-D920-4C70-A5A6-A8B7A5A7EAA7}"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F2A9C7D-F245-4C4C-9D18-0B0157A566A5}"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38200"/>
            <a:ext cx="43053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838200"/>
            <a:ext cx="43053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B90D20E5-7FB6-447B-86E3-09C61F766156}"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64E13012-948D-47D7-9440-C594A4A52DE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EF31A5B-53E5-4686-8F73-C8967B67FFB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3CE8A256-11D2-478E-A49F-2B395C7AEA3E}"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0416363-51CF-4E05-955A-B0D856B83F45}"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DC49F0F-E108-46EC-BBDB-AEA4322658A3}"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3842B49-D148-4373-94FA-E6EB64740A12}"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A73F316A-EE84-4B88-8EC4-BB0D3A4C7D8D}"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09800" cy="655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76200"/>
            <a:ext cx="6477000" cy="655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786EA217-B3E9-4683-9051-02124B665069}"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 y="990600"/>
            <a:ext cx="4371975" cy="5010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6775" y="990600"/>
            <a:ext cx="4371975" cy="5010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838200"/>
            <a:ext cx="43053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838200"/>
            <a:ext cx="43053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D5BB3195-DEEC-472C-AE66-4F1A1FB77095}"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1963" y="0"/>
            <a:ext cx="2236787" cy="6000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8425" y="0"/>
            <a:ext cx="6561138" cy="6000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317BE4C7-6B49-4653-B83E-788284ECD9EB}"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F062136C-037F-406C-927F-7E362E7B969E}"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902C69D0-D963-4EF3-B99F-750EF672C10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5FCDA666-7111-467C-B805-57570C09D0A3}"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 y="990600"/>
            <a:ext cx="4371975" cy="5010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6775" y="990600"/>
            <a:ext cx="4371975" cy="5010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8022377B-F661-469F-A97B-A5CF1C6110F2}"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E2AC065A-A8C5-47C1-BFC7-4EB613C25DDE}"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4F6C11E2-A691-43F0-8A6F-8742B36313F5}"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727601A0-71CC-4387-96F5-434562AA61AC}"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F2BF8BDC-A2E1-4512-8660-EE514F337761}"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5EDBDD4B-CF41-4063-A0C8-A4D905131402}"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4DD7159B-B66B-4900-ACE3-E9A7DA2A9CAF}"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1963" y="0"/>
            <a:ext cx="2236787" cy="6000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8425" y="0"/>
            <a:ext cx="6561138" cy="6000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469E35B4-4DCD-41A7-9434-6D1C3FDFD5F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13313AA9-257A-492F-8BA5-A2EE49DE244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A1EA6BD-9D0D-4A26-BD38-5D2482439CB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06664F1-D2CB-44F9-B427-C966162CD8E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E3C243A-FA31-4C99-A011-B2251A3DE66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2.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hambackground"/>
          <p:cNvPicPr>
            <a:picLocks noChangeAspect="1" noChangeArrowheads="1"/>
          </p:cNvPicPr>
          <p:nvPr userDrawn="1"/>
        </p:nvPicPr>
        <p:blipFill>
          <a:blip r:embed="rId15">
            <a:lum bright="64000" contrast="-80000"/>
          </a:blip>
          <a:srcRect r="11597"/>
          <a:stretch>
            <a:fillRect/>
          </a:stretch>
        </p:blipFill>
        <p:spPr bwMode="auto">
          <a:xfrm>
            <a:off x="0" y="0"/>
            <a:ext cx="9229725" cy="68849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838200" y="762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838200"/>
            <a:ext cx="87630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5174" name="Rectangle 6"/>
          <p:cNvSpPr>
            <a:spLocks noGrp="1" noChangeArrowheads="1"/>
          </p:cNvSpPr>
          <p:nvPr>
            <p:ph type="sldNum" sz="quarter" idx="4"/>
          </p:nvPr>
        </p:nvSpPr>
        <p:spPr bwMode="auto">
          <a:xfrm>
            <a:off x="7010400" y="6689725"/>
            <a:ext cx="2133600" cy="1682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900" b="0">
                <a:latin typeface="Arial" panose="020B0604020202020204" pitchFamily="34" charset="0"/>
                <a:cs typeface="Arial" panose="020B0604020202020204" pitchFamily="34" charset="0"/>
              </a:defRPr>
            </a:lvl1pPr>
          </a:lstStyle>
          <a:p>
            <a:pPr>
              <a:defRPr/>
            </a:pPr>
            <a:fld id="{13D781C6-4F4A-4036-A4B9-853CAD7201C9}" type="slidenum">
              <a:rPr lang="en-US"/>
              <a:pPr>
                <a:defRPr/>
              </a:pPr>
              <a:t>‹#›</a:t>
            </a:fld>
            <a:endParaRPr lang="en-US"/>
          </a:p>
        </p:txBody>
      </p:sp>
      <p:sp>
        <p:nvSpPr>
          <p:cNvPr id="135176" name="Rectangle 8"/>
          <p:cNvSpPr>
            <a:spLocks noChangeArrowheads="1"/>
          </p:cNvSpPr>
          <p:nvPr userDrawn="1"/>
        </p:nvSpPr>
        <p:spPr bwMode="auto">
          <a:xfrm>
            <a:off x="0" y="714375"/>
            <a:ext cx="9144000" cy="47625"/>
          </a:xfrm>
          <a:prstGeom prst="rect">
            <a:avLst/>
          </a:prstGeom>
          <a:gradFill rotWithShape="1">
            <a:gsLst>
              <a:gs pos="0">
                <a:schemeClr val="folHlink"/>
              </a:gs>
              <a:gs pos="100000">
                <a:schemeClr val="accent2"/>
              </a:gs>
            </a:gsLst>
            <a:lin ang="2700000" scaled="1"/>
          </a:gradFill>
          <a:ln w="9525">
            <a:solidFill>
              <a:schemeClr val="tx1"/>
            </a:solidFill>
            <a:miter lim="800000"/>
            <a:headEnd/>
            <a:tailEnd/>
          </a:ln>
          <a:effectLst/>
          <a:extLst/>
        </p:spPr>
        <p:txBody>
          <a:bodyPr wrap="none" anchor="ctr"/>
          <a:lstStyle/>
          <a:p>
            <a:pPr>
              <a:defRPr/>
            </a:pPr>
            <a:endParaRPr lang="en-US" sz="1800" b="0">
              <a:latin typeface="Arial" panose="020B0604020202020204" pitchFamily="34" charset="0"/>
              <a:cs typeface="Arial" panose="020B0604020202020204" pitchFamily="34" charset="0"/>
            </a:endParaRPr>
          </a:p>
        </p:txBody>
      </p:sp>
      <p:sp>
        <p:nvSpPr>
          <p:cNvPr id="1031" name="WordArt 9"/>
          <p:cNvSpPr>
            <a:spLocks noChangeArrowheads="1" noChangeShapeType="1" noTextEdit="1"/>
          </p:cNvSpPr>
          <p:nvPr userDrawn="1"/>
        </p:nvSpPr>
        <p:spPr bwMode="auto">
          <a:xfrm>
            <a:off x="152400" y="152400"/>
            <a:ext cx="685800" cy="457200"/>
          </a:xfrm>
          <a:prstGeom prst="rect">
            <a:avLst/>
          </a:prstGeom>
        </p:spPr>
        <p:txBody>
          <a:bodyPr wrap="none" fromWordArt="1">
            <a:prstTxWarp prst="textCascadeUp">
              <a:avLst>
                <a:gd name="adj" fmla="val 75694"/>
              </a:avLst>
            </a:prstTxWarp>
            <a:scene3d>
              <a:camera prst="legacyPerspectiveTopLeft">
                <a:rot lat="0" lon="20519958" rev="0"/>
              </a:camera>
              <a:lightRig rig="legacyHarsh3" dir="r"/>
            </a:scene3d>
            <a:sp3d extrusionH="430200" prstMaterial="legacyMatte">
              <a:extrusionClr>
                <a:srgbClr val="006600"/>
              </a:extrusionClr>
            </a:sp3d>
          </a:bodyPr>
          <a:lstStyle/>
          <a:p>
            <a:pPr algn="ctr"/>
            <a:r>
              <a:rPr lang="en-US" sz="3600" kern="10">
                <a:ln w="9525">
                  <a:round/>
                  <a:headEnd/>
                  <a:tailEnd/>
                </a:ln>
                <a:solidFill>
                  <a:srgbClr val="00FFFF">
                    <a:alpha val="45097"/>
                  </a:srgbClr>
                </a:solidFill>
                <a:latin typeface="Arial Black"/>
              </a:rPr>
              <a:t>W6HA</a:t>
            </a:r>
          </a:p>
        </p:txBody>
      </p:sp>
      <p:sp>
        <p:nvSpPr>
          <p:cNvPr id="135178" name="Text Box 10"/>
          <p:cNvSpPr txBox="1">
            <a:spLocks noChangeArrowheads="1"/>
          </p:cNvSpPr>
          <p:nvPr userDrawn="1"/>
        </p:nvSpPr>
        <p:spPr bwMode="auto">
          <a:xfrm>
            <a:off x="60325" y="6688138"/>
            <a:ext cx="339725" cy="244475"/>
          </a:xfrm>
          <a:prstGeom prst="rect">
            <a:avLst/>
          </a:prstGeom>
          <a:noFill/>
          <a:ln>
            <a:noFill/>
          </a:ln>
          <a:effectLst/>
          <a:extLst/>
        </p:spPr>
        <p:txBody>
          <a:bodyPr wrap="none">
            <a:spAutoFit/>
          </a:bodyPr>
          <a:lstStyle/>
          <a:p>
            <a:pPr>
              <a:defRPr/>
            </a:pPr>
            <a:fld id="{7FFF7E9E-2C33-4F81-8CD2-5C6452C225E0}" type="slidenum">
              <a:rPr lang="en-US" sz="1000" b="0">
                <a:latin typeface="Arial" panose="020B0604020202020204" pitchFamily="34" charset="0"/>
                <a:cs typeface="Arial" panose="020B0604020202020204" pitchFamily="34" charset="0"/>
              </a:rPr>
              <a:pPr>
                <a:defRPr/>
              </a:pPr>
              <a:t>‹#›</a:t>
            </a:fld>
            <a:endParaRPr lang="en-US" sz="1000" b="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5"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txStyles>
    <p:titleStyle>
      <a:lvl1pPr algn="ctr" rtl="0" eaLnBrk="0" fontAlgn="base" hangingPunct="0">
        <a:lnSpc>
          <a:spcPct val="90000"/>
        </a:lnSpc>
        <a:spcBef>
          <a:spcPct val="0"/>
        </a:spcBef>
        <a:spcAft>
          <a:spcPct val="0"/>
        </a:spcAft>
        <a:defRPr sz="2800" kern="1200">
          <a:solidFill>
            <a:schemeClr val="tx2"/>
          </a:solidFill>
          <a:latin typeface="+mj-lt"/>
          <a:ea typeface="+mj-ea"/>
          <a:cs typeface="+mj-cs"/>
        </a:defRPr>
      </a:lvl1pPr>
      <a:lvl2pPr algn="ctr" rtl="0" eaLnBrk="0" fontAlgn="base" hangingPunct="0">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2pPr>
      <a:lvl3pPr algn="ctr" rtl="0" eaLnBrk="0" fontAlgn="base" hangingPunct="0">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3pPr>
      <a:lvl4pPr algn="ctr" rtl="0" eaLnBrk="0" fontAlgn="base" hangingPunct="0">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4pPr>
      <a:lvl5pPr algn="ctr" rtl="0" eaLnBrk="0" fontAlgn="base" hangingPunct="0">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5pPr>
      <a:lvl6pPr marL="457200" algn="ctr" rtl="0" fontAlgn="base">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6pPr>
      <a:lvl7pPr marL="914400" algn="ctr" rtl="0" fontAlgn="base">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7pPr>
      <a:lvl8pPr marL="1371600" algn="ctr" rtl="0" fontAlgn="base">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8pPr>
      <a:lvl9pPr marL="1828800" algn="ctr" rtl="0" fontAlgn="base">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7" descr="hambackground"/>
          <p:cNvPicPr>
            <a:picLocks noChangeAspect="1" noChangeArrowheads="1"/>
          </p:cNvPicPr>
          <p:nvPr userDrawn="1"/>
        </p:nvPicPr>
        <p:blipFill>
          <a:blip r:embed="rId13">
            <a:lum bright="64000" contrast="-80000"/>
          </a:blip>
          <a:srcRect r="11597"/>
          <a:stretch>
            <a:fillRect/>
          </a:stretch>
        </p:blipFill>
        <p:spPr bwMode="auto">
          <a:xfrm>
            <a:off x="0" y="0"/>
            <a:ext cx="9229725" cy="6884988"/>
          </a:xfrm>
          <a:prstGeom prst="rect">
            <a:avLst/>
          </a:prstGeom>
          <a:noFill/>
          <a:ln w="9525">
            <a:noFill/>
            <a:miter lim="800000"/>
            <a:headEnd/>
            <a:tailEnd/>
          </a:ln>
        </p:spPr>
      </p:pic>
      <p:sp>
        <p:nvSpPr>
          <p:cNvPr id="15363" name="Rectangle 2"/>
          <p:cNvSpPr>
            <a:spLocks noGrp="1" noChangeArrowheads="1"/>
          </p:cNvSpPr>
          <p:nvPr>
            <p:ph type="title"/>
          </p:nvPr>
        </p:nvSpPr>
        <p:spPr bwMode="auto">
          <a:xfrm>
            <a:off x="838200" y="762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4" name="Rectangle 3"/>
          <p:cNvSpPr>
            <a:spLocks noGrp="1" noChangeArrowheads="1"/>
          </p:cNvSpPr>
          <p:nvPr>
            <p:ph type="body" idx="1"/>
          </p:nvPr>
        </p:nvSpPr>
        <p:spPr bwMode="auto">
          <a:xfrm>
            <a:off x="228600" y="838200"/>
            <a:ext cx="87630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5174" name="Rectangle 6"/>
          <p:cNvSpPr>
            <a:spLocks noGrp="1" noChangeArrowheads="1"/>
          </p:cNvSpPr>
          <p:nvPr>
            <p:ph type="sldNum" sz="quarter" idx="4"/>
          </p:nvPr>
        </p:nvSpPr>
        <p:spPr bwMode="auto">
          <a:xfrm>
            <a:off x="7010400" y="6689725"/>
            <a:ext cx="2133600" cy="1682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900" b="0">
                <a:latin typeface="+mn-lt"/>
                <a:cs typeface="+mn-cs"/>
              </a:defRPr>
            </a:lvl1pPr>
          </a:lstStyle>
          <a:p>
            <a:pPr>
              <a:defRPr/>
            </a:pPr>
            <a:fld id="{33654AB3-7891-4420-8FBB-AF5E2DA09D41}" type="slidenum">
              <a:rPr lang="en-US"/>
              <a:pPr>
                <a:defRPr/>
              </a:pPr>
              <a:t>‹#›</a:t>
            </a:fld>
            <a:endParaRPr lang="en-US"/>
          </a:p>
        </p:txBody>
      </p:sp>
      <p:sp>
        <p:nvSpPr>
          <p:cNvPr id="135176" name="Rectangle 8"/>
          <p:cNvSpPr>
            <a:spLocks noChangeArrowheads="1"/>
          </p:cNvSpPr>
          <p:nvPr userDrawn="1"/>
        </p:nvSpPr>
        <p:spPr bwMode="auto">
          <a:xfrm>
            <a:off x="0" y="714375"/>
            <a:ext cx="9144000" cy="47625"/>
          </a:xfrm>
          <a:prstGeom prst="rect">
            <a:avLst/>
          </a:prstGeom>
          <a:gradFill rotWithShape="1">
            <a:gsLst>
              <a:gs pos="0">
                <a:schemeClr val="folHlink"/>
              </a:gs>
              <a:gs pos="100000">
                <a:schemeClr val="accent2"/>
              </a:gs>
            </a:gsLst>
            <a:lin ang="2700000" scaled="1"/>
          </a:gradFill>
          <a:ln w="9525">
            <a:solidFill>
              <a:schemeClr val="tx1"/>
            </a:solidFill>
            <a:miter lim="800000"/>
            <a:headEnd/>
            <a:tailEnd/>
          </a:ln>
          <a:effectLst/>
          <a:extLst/>
        </p:spPr>
        <p:txBody>
          <a:bodyPr wrap="none" anchor="ctr"/>
          <a:lstStyle/>
          <a:p>
            <a:pPr>
              <a:defRPr/>
            </a:pPr>
            <a:endParaRPr lang="en-US" sz="1800" b="0">
              <a:latin typeface="Arial" panose="020B0604020202020204" pitchFamily="34" charset="0"/>
              <a:cs typeface="Arial" panose="020B0604020202020204" pitchFamily="34" charset="0"/>
            </a:endParaRPr>
          </a:p>
        </p:txBody>
      </p:sp>
      <p:sp>
        <p:nvSpPr>
          <p:cNvPr id="15367" name="WordArt 9"/>
          <p:cNvSpPr>
            <a:spLocks noChangeArrowheads="1" noChangeShapeType="1" noTextEdit="1"/>
          </p:cNvSpPr>
          <p:nvPr userDrawn="1"/>
        </p:nvSpPr>
        <p:spPr bwMode="auto">
          <a:xfrm>
            <a:off x="152400" y="152400"/>
            <a:ext cx="685800" cy="457200"/>
          </a:xfrm>
          <a:prstGeom prst="rect">
            <a:avLst/>
          </a:prstGeom>
        </p:spPr>
        <p:txBody>
          <a:bodyPr wrap="none" fromWordArt="1">
            <a:prstTxWarp prst="textCascadeUp">
              <a:avLst>
                <a:gd name="adj" fmla="val 75694"/>
              </a:avLst>
            </a:prstTxWarp>
            <a:scene3d>
              <a:camera prst="legacyPerspectiveTopLeft">
                <a:rot lat="0" lon="20519958" rev="0"/>
              </a:camera>
              <a:lightRig rig="legacyHarsh3" dir="r"/>
            </a:scene3d>
            <a:sp3d extrusionH="430200" prstMaterial="legacyMatte">
              <a:extrusionClr>
                <a:srgbClr val="006600"/>
              </a:extrusionClr>
            </a:sp3d>
          </a:bodyPr>
          <a:lstStyle/>
          <a:p>
            <a:pPr algn="ctr"/>
            <a:r>
              <a:rPr lang="en-US" sz="3600" kern="10">
                <a:ln w="9525">
                  <a:round/>
                  <a:headEnd/>
                  <a:tailEnd/>
                </a:ln>
                <a:solidFill>
                  <a:srgbClr val="00FFFF">
                    <a:alpha val="45097"/>
                  </a:srgbClr>
                </a:solidFill>
                <a:latin typeface="Arial Black"/>
              </a:rPr>
              <a:t>W6HA</a:t>
            </a:r>
          </a:p>
        </p:txBody>
      </p:sp>
      <p:sp>
        <p:nvSpPr>
          <p:cNvPr id="135178" name="Text Box 10"/>
          <p:cNvSpPr txBox="1">
            <a:spLocks noChangeArrowheads="1"/>
          </p:cNvSpPr>
          <p:nvPr userDrawn="1"/>
        </p:nvSpPr>
        <p:spPr bwMode="auto">
          <a:xfrm>
            <a:off x="60325" y="6688138"/>
            <a:ext cx="339725" cy="244475"/>
          </a:xfrm>
          <a:prstGeom prst="rect">
            <a:avLst/>
          </a:prstGeom>
          <a:noFill/>
          <a:ln>
            <a:noFill/>
          </a:ln>
          <a:effectLst/>
          <a:extLst/>
        </p:spPr>
        <p:txBody>
          <a:bodyPr wrap="none">
            <a:spAutoFit/>
          </a:bodyPr>
          <a:lstStyle/>
          <a:p>
            <a:pPr>
              <a:defRPr/>
            </a:pPr>
            <a:fld id="{3AF73D98-394E-445E-8624-F07DABF46EE7}" type="slidenum">
              <a:rPr lang="en-US" sz="1000" b="0">
                <a:latin typeface="Arial" panose="020B0604020202020204" pitchFamily="34" charset="0"/>
                <a:cs typeface="Arial" panose="020B0604020202020204" pitchFamily="34" charset="0"/>
              </a:rPr>
              <a:pPr>
                <a:defRPr/>
              </a:pPr>
              <a:t>‹#›</a:t>
            </a:fld>
            <a:endParaRPr lang="en-US" sz="1000" b="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rtl="0" eaLnBrk="0" fontAlgn="base" hangingPunct="0">
        <a:lnSpc>
          <a:spcPct val="90000"/>
        </a:lnSpc>
        <a:spcBef>
          <a:spcPct val="0"/>
        </a:spcBef>
        <a:spcAft>
          <a:spcPct val="0"/>
        </a:spcAft>
        <a:defRPr sz="2800">
          <a:solidFill>
            <a:schemeClr val="tx2"/>
          </a:solidFill>
          <a:latin typeface="+mj-lt"/>
          <a:ea typeface="+mj-ea"/>
          <a:cs typeface="+mj-cs"/>
        </a:defRPr>
      </a:lvl1pPr>
      <a:lvl2pPr algn="ctr" rtl="0" eaLnBrk="0" fontAlgn="base" hangingPunct="0">
        <a:lnSpc>
          <a:spcPct val="90000"/>
        </a:lnSpc>
        <a:spcBef>
          <a:spcPct val="0"/>
        </a:spcBef>
        <a:spcAft>
          <a:spcPct val="0"/>
        </a:spcAft>
        <a:defRPr sz="2800">
          <a:solidFill>
            <a:schemeClr val="tx2"/>
          </a:solidFill>
          <a:latin typeface="Arial" charset="0"/>
          <a:cs typeface="Arial" charset="0"/>
        </a:defRPr>
      </a:lvl2pPr>
      <a:lvl3pPr algn="ctr" rtl="0" eaLnBrk="0" fontAlgn="base" hangingPunct="0">
        <a:lnSpc>
          <a:spcPct val="90000"/>
        </a:lnSpc>
        <a:spcBef>
          <a:spcPct val="0"/>
        </a:spcBef>
        <a:spcAft>
          <a:spcPct val="0"/>
        </a:spcAft>
        <a:defRPr sz="2800">
          <a:solidFill>
            <a:schemeClr val="tx2"/>
          </a:solidFill>
          <a:latin typeface="Arial" charset="0"/>
          <a:cs typeface="Arial" charset="0"/>
        </a:defRPr>
      </a:lvl3pPr>
      <a:lvl4pPr algn="ctr" rtl="0" eaLnBrk="0" fontAlgn="base" hangingPunct="0">
        <a:lnSpc>
          <a:spcPct val="90000"/>
        </a:lnSpc>
        <a:spcBef>
          <a:spcPct val="0"/>
        </a:spcBef>
        <a:spcAft>
          <a:spcPct val="0"/>
        </a:spcAft>
        <a:defRPr sz="2800">
          <a:solidFill>
            <a:schemeClr val="tx2"/>
          </a:solidFill>
          <a:latin typeface="Arial" charset="0"/>
          <a:cs typeface="Arial" charset="0"/>
        </a:defRPr>
      </a:lvl4pPr>
      <a:lvl5pPr algn="ctr" rtl="0" eaLnBrk="0" fontAlgn="base" hangingPunct="0">
        <a:lnSpc>
          <a:spcPct val="90000"/>
        </a:lnSpc>
        <a:spcBef>
          <a:spcPct val="0"/>
        </a:spcBef>
        <a:spcAft>
          <a:spcPct val="0"/>
        </a:spcAft>
        <a:defRPr sz="2800">
          <a:solidFill>
            <a:schemeClr val="tx2"/>
          </a:solidFill>
          <a:latin typeface="Arial" charset="0"/>
          <a:cs typeface="Arial" charset="0"/>
        </a:defRPr>
      </a:lvl5pPr>
      <a:lvl6pPr marL="457200" algn="ctr" rtl="0" fontAlgn="base">
        <a:lnSpc>
          <a:spcPct val="90000"/>
        </a:lnSpc>
        <a:spcBef>
          <a:spcPct val="0"/>
        </a:spcBef>
        <a:spcAft>
          <a:spcPct val="0"/>
        </a:spcAft>
        <a:defRPr sz="2800">
          <a:solidFill>
            <a:schemeClr val="tx2"/>
          </a:solidFill>
          <a:latin typeface="Arial" charset="0"/>
          <a:cs typeface="Arial" charset="0"/>
        </a:defRPr>
      </a:lvl6pPr>
      <a:lvl7pPr marL="914400" algn="ctr" rtl="0" fontAlgn="base">
        <a:lnSpc>
          <a:spcPct val="90000"/>
        </a:lnSpc>
        <a:spcBef>
          <a:spcPct val="0"/>
        </a:spcBef>
        <a:spcAft>
          <a:spcPct val="0"/>
        </a:spcAft>
        <a:defRPr sz="2800">
          <a:solidFill>
            <a:schemeClr val="tx2"/>
          </a:solidFill>
          <a:latin typeface="Arial" charset="0"/>
          <a:cs typeface="Arial" charset="0"/>
        </a:defRPr>
      </a:lvl7pPr>
      <a:lvl8pPr marL="1371600" algn="ctr" rtl="0" fontAlgn="base">
        <a:lnSpc>
          <a:spcPct val="90000"/>
        </a:lnSpc>
        <a:spcBef>
          <a:spcPct val="0"/>
        </a:spcBef>
        <a:spcAft>
          <a:spcPct val="0"/>
        </a:spcAft>
        <a:defRPr sz="2800">
          <a:solidFill>
            <a:schemeClr val="tx2"/>
          </a:solidFill>
          <a:latin typeface="Arial" charset="0"/>
          <a:cs typeface="Arial" charset="0"/>
        </a:defRPr>
      </a:lvl8pPr>
      <a:lvl9pPr marL="1828800" algn="ctr" rtl="0" fontAlgn="base">
        <a:lnSpc>
          <a:spcPct val="90000"/>
        </a:lnSpc>
        <a:spcBef>
          <a:spcPct val="0"/>
        </a:spcBef>
        <a:spcAft>
          <a:spcPct val="0"/>
        </a:spcAft>
        <a:defRPr sz="28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650" name="Picture 7" descr="hambackground"/>
          <p:cNvPicPr>
            <a:picLocks noChangeAspect="1" noChangeArrowheads="1"/>
          </p:cNvPicPr>
          <p:nvPr userDrawn="1"/>
        </p:nvPicPr>
        <p:blipFill>
          <a:blip r:embed="rId13">
            <a:lum bright="64000" contrast="-80000"/>
          </a:blip>
          <a:srcRect r="11597"/>
          <a:stretch>
            <a:fillRect/>
          </a:stretch>
        </p:blipFill>
        <p:spPr bwMode="auto">
          <a:xfrm>
            <a:off x="0" y="0"/>
            <a:ext cx="9229725" cy="6884988"/>
          </a:xfrm>
          <a:prstGeom prst="rect">
            <a:avLst/>
          </a:prstGeom>
          <a:noFill/>
          <a:ln w="9525">
            <a:noFill/>
            <a:miter lim="800000"/>
            <a:headEnd/>
            <a:tailEnd/>
          </a:ln>
        </p:spPr>
      </p:pic>
      <p:sp>
        <p:nvSpPr>
          <p:cNvPr id="27651" name="Rectangle 2"/>
          <p:cNvSpPr>
            <a:spLocks noGrp="1" noChangeArrowheads="1"/>
          </p:cNvSpPr>
          <p:nvPr>
            <p:ph type="title"/>
          </p:nvPr>
        </p:nvSpPr>
        <p:spPr bwMode="auto">
          <a:xfrm>
            <a:off x="838200" y="762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2" name="Rectangle 3"/>
          <p:cNvSpPr>
            <a:spLocks noGrp="1" noChangeArrowheads="1"/>
          </p:cNvSpPr>
          <p:nvPr>
            <p:ph type="body" idx="1"/>
          </p:nvPr>
        </p:nvSpPr>
        <p:spPr bwMode="auto">
          <a:xfrm>
            <a:off x="228600" y="838200"/>
            <a:ext cx="87630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5174" name="Rectangle 6"/>
          <p:cNvSpPr>
            <a:spLocks noGrp="1" noChangeArrowheads="1"/>
          </p:cNvSpPr>
          <p:nvPr>
            <p:ph type="sldNum" sz="quarter" idx="4"/>
          </p:nvPr>
        </p:nvSpPr>
        <p:spPr bwMode="auto">
          <a:xfrm>
            <a:off x="7010400" y="6689725"/>
            <a:ext cx="2133600" cy="1682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900" b="0">
                <a:latin typeface="+mn-lt"/>
                <a:cs typeface="+mn-cs"/>
              </a:defRPr>
            </a:lvl1pPr>
          </a:lstStyle>
          <a:p>
            <a:pPr>
              <a:defRPr/>
            </a:pPr>
            <a:fld id="{C1A528B2-4AA9-4D70-98E8-842EB025B3F7}" type="slidenum">
              <a:rPr lang="en-US"/>
              <a:pPr>
                <a:defRPr/>
              </a:pPr>
              <a:t>‹#›</a:t>
            </a:fld>
            <a:endParaRPr lang="en-US"/>
          </a:p>
        </p:txBody>
      </p:sp>
      <p:sp>
        <p:nvSpPr>
          <p:cNvPr id="135176" name="Rectangle 8"/>
          <p:cNvSpPr>
            <a:spLocks noChangeArrowheads="1"/>
          </p:cNvSpPr>
          <p:nvPr userDrawn="1"/>
        </p:nvSpPr>
        <p:spPr bwMode="auto">
          <a:xfrm>
            <a:off x="0" y="714375"/>
            <a:ext cx="9144000" cy="47625"/>
          </a:xfrm>
          <a:prstGeom prst="rect">
            <a:avLst/>
          </a:prstGeom>
          <a:gradFill rotWithShape="1">
            <a:gsLst>
              <a:gs pos="0">
                <a:schemeClr val="folHlink"/>
              </a:gs>
              <a:gs pos="100000">
                <a:schemeClr val="accent2"/>
              </a:gs>
            </a:gsLst>
            <a:lin ang="2700000" scaled="1"/>
          </a:gradFill>
          <a:ln w="9525">
            <a:solidFill>
              <a:schemeClr val="tx1"/>
            </a:solidFill>
            <a:miter lim="800000"/>
            <a:headEnd/>
            <a:tailEnd/>
          </a:ln>
          <a:effectLst/>
          <a:extLst/>
        </p:spPr>
        <p:txBody>
          <a:bodyPr wrap="none" anchor="ctr"/>
          <a:lstStyle/>
          <a:p>
            <a:pPr>
              <a:defRPr/>
            </a:pPr>
            <a:endParaRPr lang="en-US" sz="1800" b="0">
              <a:latin typeface="Arial" panose="020B0604020202020204" pitchFamily="34" charset="0"/>
              <a:cs typeface="Arial" panose="020B0604020202020204" pitchFamily="34" charset="0"/>
            </a:endParaRPr>
          </a:p>
        </p:txBody>
      </p:sp>
      <p:sp>
        <p:nvSpPr>
          <p:cNvPr id="27655" name="WordArt 9"/>
          <p:cNvSpPr>
            <a:spLocks noChangeArrowheads="1" noChangeShapeType="1" noTextEdit="1"/>
          </p:cNvSpPr>
          <p:nvPr userDrawn="1"/>
        </p:nvSpPr>
        <p:spPr bwMode="auto">
          <a:xfrm>
            <a:off x="152400" y="152400"/>
            <a:ext cx="685800" cy="457200"/>
          </a:xfrm>
          <a:prstGeom prst="rect">
            <a:avLst/>
          </a:prstGeom>
        </p:spPr>
        <p:txBody>
          <a:bodyPr wrap="none" fromWordArt="1">
            <a:prstTxWarp prst="textCascadeUp">
              <a:avLst>
                <a:gd name="adj" fmla="val 75694"/>
              </a:avLst>
            </a:prstTxWarp>
            <a:scene3d>
              <a:camera prst="legacyPerspectiveTopLeft">
                <a:rot lat="0" lon="20519958" rev="0"/>
              </a:camera>
              <a:lightRig rig="legacyHarsh3" dir="r"/>
            </a:scene3d>
            <a:sp3d extrusionH="430200" prstMaterial="legacyMatte">
              <a:extrusionClr>
                <a:srgbClr val="006600"/>
              </a:extrusionClr>
            </a:sp3d>
          </a:bodyPr>
          <a:lstStyle/>
          <a:p>
            <a:pPr algn="ctr"/>
            <a:r>
              <a:rPr lang="en-US" sz="3600" kern="10">
                <a:ln w="9525">
                  <a:round/>
                  <a:headEnd/>
                  <a:tailEnd/>
                </a:ln>
                <a:solidFill>
                  <a:srgbClr val="00FFFF">
                    <a:alpha val="45097"/>
                  </a:srgbClr>
                </a:solidFill>
                <a:latin typeface="Arial Black"/>
              </a:rPr>
              <a:t>W6HA</a:t>
            </a:r>
          </a:p>
        </p:txBody>
      </p:sp>
      <p:sp>
        <p:nvSpPr>
          <p:cNvPr id="135178" name="Text Box 10"/>
          <p:cNvSpPr txBox="1">
            <a:spLocks noChangeArrowheads="1"/>
          </p:cNvSpPr>
          <p:nvPr userDrawn="1"/>
        </p:nvSpPr>
        <p:spPr bwMode="auto">
          <a:xfrm>
            <a:off x="60325" y="6688138"/>
            <a:ext cx="339725" cy="244475"/>
          </a:xfrm>
          <a:prstGeom prst="rect">
            <a:avLst/>
          </a:prstGeom>
          <a:noFill/>
          <a:ln>
            <a:noFill/>
          </a:ln>
          <a:effectLst/>
          <a:extLst/>
        </p:spPr>
        <p:txBody>
          <a:bodyPr wrap="none">
            <a:spAutoFit/>
          </a:bodyPr>
          <a:lstStyle/>
          <a:p>
            <a:pPr>
              <a:defRPr/>
            </a:pPr>
            <a:fld id="{728DFC8C-2AA8-4B34-ABEC-74D4A6450ADD}" type="slidenum">
              <a:rPr lang="en-US" sz="1000" b="0">
                <a:latin typeface="Arial" panose="020B0604020202020204" pitchFamily="34" charset="0"/>
                <a:cs typeface="Arial" panose="020B0604020202020204" pitchFamily="34" charset="0"/>
              </a:rPr>
              <a:pPr>
                <a:defRPr/>
              </a:pPr>
              <a:t>‹#›</a:t>
            </a:fld>
            <a:endParaRPr lang="en-US" sz="1000" b="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eaLnBrk="0" fontAlgn="base" hangingPunct="0">
        <a:lnSpc>
          <a:spcPct val="90000"/>
        </a:lnSpc>
        <a:spcBef>
          <a:spcPct val="0"/>
        </a:spcBef>
        <a:spcAft>
          <a:spcPct val="0"/>
        </a:spcAft>
        <a:defRPr sz="2800">
          <a:solidFill>
            <a:schemeClr val="tx2"/>
          </a:solidFill>
          <a:latin typeface="+mj-lt"/>
          <a:ea typeface="+mj-ea"/>
          <a:cs typeface="+mj-cs"/>
        </a:defRPr>
      </a:lvl1pPr>
      <a:lvl2pPr algn="ctr" rtl="0" eaLnBrk="0" fontAlgn="base" hangingPunct="0">
        <a:lnSpc>
          <a:spcPct val="90000"/>
        </a:lnSpc>
        <a:spcBef>
          <a:spcPct val="0"/>
        </a:spcBef>
        <a:spcAft>
          <a:spcPct val="0"/>
        </a:spcAft>
        <a:defRPr sz="2800">
          <a:solidFill>
            <a:schemeClr val="tx2"/>
          </a:solidFill>
          <a:latin typeface="Arial" charset="0"/>
          <a:cs typeface="Arial" charset="0"/>
        </a:defRPr>
      </a:lvl2pPr>
      <a:lvl3pPr algn="ctr" rtl="0" eaLnBrk="0" fontAlgn="base" hangingPunct="0">
        <a:lnSpc>
          <a:spcPct val="90000"/>
        </a:lnSpc>
        <a:spcBef>
          <a:spcPct val="0"/>
        </a:spcBef>
        <a:spcAft>
          <a:spcPct val="0"/>
        </a:spcAft>
        <a:defRPr sz="2800">
          <a:solidFill>
            <a:schemeClr val="tx2"/>
          </a:solidFill>
          <a:latin typeface="Arial" charset="0"/>
          <a:cs typeface="Arial" charset="0"/>
        </a:defRPr>
      </a:lvl3pPr>
      <a:lvl4pPr algn="ctr" rtl="0" eaLnBrk="0" fontAlgn="base" hangingPunct="0">
        <a:lnSpc>
          <a:spcPct val="90000"/>
        </a:lnSpc>
        <a:spcBef>
          <a:spcPct val="0"/>
        </a:spcBef>
        <a:spcAft>
          <a:spcPct val="0"/>
        </a:spcAft>
        <a:defRPr sz="2800">
          <a:solidFill>
            <a:schemeClr val="tx2"/>
          </a:solidFill>
          <a:latin typeface="Arial" charset="0"/>
          <a:cs typeface="Arial" charset="0"/>
        </a:defRPr>
      </a:lvl4pPr>
      <a:lvl5pPr algn="ctr" rtl="0" eaLnBrk="0" fontAlgn="base" hangingPunct="0">
        <a:lnSpc>
          <a:spcPct val="90000"/>
        </a:lnSpc>
        <a:spcBef>
          <a:spcPct val="0"/>
        </a:spcBef>
        <a:spcAft>
          <a:spcPct val="0"/>
        </a:spcAft>
        <a:defRPr sz="2800">
          <a:solidFill>
            <a:schemeClr val="tx2"/>
          </a:solidFill>
          <a:latin typeface="Arial" charset="0"/>
          <a:cs typeface="Arial" charset="0"/>
        </a:defRPr>
      </a:lvl5pPr>
      <a:lvl6pPr marL="457200" algn="ctr" rtl="0" fontAlgn="base">
        <a:lnSpc>
          <a:spcPct val="90000"/>
        </a:lnSpc>
        <a:spcBef>
          <a:spcPct val="0"/>
        </a:spcBef>
        <a:spcAft>
          <a:spcPct val="0"/>
        </a:spcAft>
        <a:defRPr sz="2800">
          <a:solidFill>
            <a:schemeClr val="tx2"/>
          </a:solidFill>
          <a:latin typeface="Arial" charset="0"/>
          <a:cs typeface="Arial" charset="0"/>
        </a:defRPr>
      </a:lvl6pPr>
      <a:lvl7pPr marL="914400" algn="ctr" rtl="0" fontAlgn="base">
        <a:lnSpc>
          <a:spcPct val="90000"/>
        </a:lnSpc>
        <a:spcBef>
          <a:spcPct val="0"/>
        </a:spcBef>
        <a:spcAft>
          <a:spcPct val="0"/>
        </a:spcAft>
        <a:defRPr sz="2800">
          <a:solidFill>
            <a:schemeClr val="tx2"/>
          </a:solidFill>
          <a:latin typeface="Arial" charset="0"/>
          <a:cs typeface="Arial" charset="0"/>
        </a:defRPr>
      </a:lvl7pPr>
      <a:lvl8pPr marL="1371600" algn="ctr" rtl="0" fontAlgn="base">
        <a:lnSpc>
          <a:spcPct val="90000"/>
        </a:lnSpc>
        <a:spcBef>
          <a:spcPct val="0"/>
        </a:spcBef>
        <a:spcAft>
          <a:spcPct val="0"/>
        </a:spcAft>
        <a:defRPr sz="2800">
          <a:solidFill>
            <a:schemeClr val="tx2"/>
          </a:solidFill>
          <a:latin typeface="Arial" charset="0"/>
          <a:cs typeface="Arial" charset="0"/>
        </a:defRPr>
      </a:lvl8pPr>
      <a:lvl9pPr marL="1828800" algn="ctr" rtl="0" fontAlgn="base">
        <a:lnSpc>
          <a:spcPct val="90000"/>
        </a:lnSpc>
        <a:spcBef>
          <a:spcPct val="0"/>
        </a:spcBef>
        <a:spcAft>
          <a:spcPct val="0"/>
        </a:spcAft>
        <a:defRPr sz="28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19499" name="Rectangle 11"/>
          <p:cNvSpPr>
            <a:spLocks noChangeArrowheads="1"/>
          </p:cNvSpPr>
          <p:nvPr/>
        </p:nvSpPr>
        <p:spPr bwMode="auto">
          <a:xfrm>
            <a:off x="463550" y="1011238"/>
            <a:ext cx="8229600" cy="800100"/>
          </a:xfrm>
          <a:prstGeom prst="rect">
            <a:avLst/>
          </a:prstGeom>
          <a:noFill/>
          <a:ln w="9525">
            <a:noFill/>
            <a:miter lim="800000"/>
            <a:headEnd/>
            <a:tailEnd/>
          </a:ln>
          <a:effectLst/>
        </p:spPr>
        <p:txBody>
          <a:bodyPr anchor="ctr"/>
          <a:lstStyle/>
          <a:p>
            <a:pPr>
              <a:defRPr/>
            </a:pPr>
            <a:r>
              <a:rPr lang="en-US" sz="4000" dirty="0">
                <a:solidFill>
                  <a:srgbClr val="000066"/>
                </a:solidFill>
                <a:effectLst>
                  <a:outerShdw blurRad="38100" dist="38100" dir="2700000" algn="tl">
                    <a:srgbClr val="C0C0C0"/>
                  </a:outerShdw>
                </a:effectLst>
                <a:latin typeface="+mn-lt"/>
                <a:cs typeface="+mn-cs"/>
              </a:rPr>
              <a:t> </a:t>
            </a:r>
          </a:p>
        </p:txBody>
      </p:sp>
      <p:sp>
        <p:nvSpPr>
          <p:cNvPr id="319508" name="Line 20"/>
          <p:cNvSpPr>
            <a:spLocks noChangeShapeType="1"/>
          </p:cNvSpPr>
          <p:nvPr/>
        </p:nvSpPr>
        <p:spPr bwMode="auto">
          <a:xfrm>
            <a:off x="0" y="890588"/>
            <a:ext cx="9144000" cy="0"/>
          </a:xfrm>
          <a:prstGeom prst="line">
            <a:avLst/>
          </a:prstGeom>
          <a:noFill/>
          <a:ln w="38100">
            <a:solidFill>
              <a:srgbClr val="333333"/>
            </a:solidFill>
            <a:round/>
            <a:headEnd/>
            <a:tailEnd/>
          </a:ln>
          <a:effectLst/>
        </p:spPr>
        <p:txBody>
          <a:bodyPr/>
          <a:lstStyle/>
          <a:p>
            <a:pPr>
              <a:lnSpc>
                <a:spcPct val="80000"/>
              </a:lnSpc>
              <a:spcBef>
                <a:spcPct val="20000"/>
              </a:spcBef>
              <a:buFontTx/>
              <a:buChar char="•"/>
              <a:defRPr/>
            </a:pPr>
            <a:endParaRPr lang="en-US" sz="1800" b="0" dirty="0">
              <a:solidFill>
                <a:srgbClr val="000000"/>
              </a:solidFill>
              <a:latin typeface="+mn-lt"/>
              <a:cs typeface="+mn-cs"/>
            </a:endParaRPr>
          </a:p>
        </p:txBody>
      </p:sp>
      <p:sp>
        <p:nvSpPr>
          <p:cNvPr id="319518" name="Rectangle 30"/>
          <p:cNvSpPr>
            <a:spLocks noChangeArrowheads="1"/>
          </p:cNvSpPr>
          <p:nvPr/>
        </p:nvSpPr>
        <p:spPr bwMode="auto">
          <a:xfrm>
            <a:off x="700088" y="6165850"/>
            <a:ext cx="1146175" cy="508000"/>
          </a:xfrm>
          <a:prstGeom prst="rect">
            <a:avLst/>
          </a:prstGeom>
          <a:noFill/>
          <a:ln w="9525" algn="ctr">
            <a:noFill/>
            <a:miter lim="800000"/>
            <a:headEnd/>
            <a:tailEnd/>
          </a:ln>
          <a:effectLst/>
        </p:spPr>
        <p:txBody>
          <a:bodyPr wrap="none" anchor="ctr">
            <a:spAutoFit/>
          </a:bodyPr>
          <a:lstStyle/>
          <a:p>
            <a:pPr eaLnBrk="0" hangingPunct="0">
              <a:lnSpc>
                <a:spcPct val="75000"/>
              </a:lnSpc>
              <a:defRPr/>
            </a:pPr>
            <a:r>
              <a:rPr lang="en-US" sz="1800" b="0" dirty="0">
                <a:solidFill>
                  <a:srgbClr val="FFFFFF"/>
                </a:solidFill>
                <a:latin typeface="Times New Roman" pitchFamily="18" charset="0"/>
                <a:cs typeface="Times New Roman" pitchFamily="18" charset="0"/>
              </a:rPr>
              <a:t>Homeland</a:t>
            </a:r>
          </a:p>
          <a:p>
            <a:pPr eaLnBrk="0" hangingPunct="0">
              <a:lnSpc>
                <a:spcPct val="75000"/>
              </a:lnSpc>
              <a:defRPr/>
            </a:pPr>
            <a:r>
              <a:rPr lang="en-US" sz="1800" b="0" dirty="0">
                <a:solidFill>
                  <a:srgbClr val="FFFFFF"/>
                </a:solidFill>
                <a:latin typeface="Times New Roman" pitchFamily="18" charset="0"/>
                <a:cs typeface="Times New Roman" pitchFamily="18" charset="0"/>
              </a:rPr>
              <a:t>Security</a:t>
            </a:r>
          </a:p>
        </p:txBody>
      </p:sp>
      <p:sp>
        <p:nvSpPr>
          <p:cNvPr id="319519" name="Rectangle 31"/>
          <p:cNvSpPr>
            <a:spLocks noChangeArrowheads="1"/>
          </p:cNvSpPr>
          <p:nvPr/>
        </p:nvSpPr>
        <p:spPr bwMode="auto">
          <a:xfrm>
            <a:off x="4876800" y="6294438"/>
            <a:ext cx="4171950" cy="228600"/>
          </a:xfrm>
          <a:prstGeom prst="rect">
            <a:avLst/>
          </a:prstGeom>
          <a:noFill/>
          <a:ln w="9525" algn="ctr">
            <a:noFill/>
            <a:miter lim="800000"/>
            <a:headEnd/>
            <a:tailEnd/>
          </a:ln>
          <a:effectLst/>
        </p:spPr>
        <p:txBody>
          <a:bodyPr anchor="ctr">
            <a:spAutoFit/>
          </a:bodyPr>
          <a:lstStyle/>
          <a:p>
            <a:pPr algn="r" eaLnBrk="0" hangingPunct="0">
              <a:lnSpc>
                <a:spcPct val="80000"/>
              </a:lnSpc>
              <a:defRPr/>
            </a:pPr>
            <a:r>
              <a:rPr lang="en-US" sz="1100" b="0" i="1" dirty="0">
                <a:solidFill>
                  <a:srgbClr val="FFFFFF"/>
                </a:solidFill>
                <a:latin typeface="Lucida Sans" pitchFamily="34" charset="0"/>
                <a:cs typeface="Arial" pitchFamily="34" charset="0"/>
              </a:rPr>
              <a:t>Office of Cybersecurity and Communications</a:t>
            </a:r>
          </a:p>
        </p:txBody>
      </p:sp>
      <p:pic>
        <p:nvPicPr>
          <p:cNvPr id="39942" name="Picture 2"/>
          <p:cNvPicPr>
            <a:picLocks noChangeAspect="1" noChangeArrowheads="1"/>
          </p:cNvPicPr>
          <p:nvPr/>
        </p:nvPicPr>
        <p:blipFill>
          <a:blip r:embed="rId13"/>
          <a:srcRect/>
          <a:stretch>
            <a:fillRect/>
          </a:stretch>
        </p:blipFill>
        <p:spPr bwMode="auto">
          <a:xfrm>
            <a:off x="0" y="6096000"/>
            <a:ext cx="9144000" cy="762000"/>
          </a:xfrm>
          <a:prstGeom prst="rect">
            <a:avLst/>
          </a:prstGeom>
          <a:noFill/>
          <a:ln w="9525">
            <a:noFill/>
            <a:miter lim="800000"/>
            <a:headEnd/>
            <a:tailEnd/>
          </a:ln>
        </p:spPr>
      </p:pic>
      <p:sp>
        <p:nvSpPr>
          <p:cNvPr id="39943" name="Rectangle 2"/>
          <p:cNvSpPr>
            <a:spLocks noGrp="1" noChangeArrowheads="1"/>
          </p:cNvSpPr>
          <p:nvPr>
            <p:ph type="title"/>
          </p:nvPr>
        </p:nvSpPr>
        <p:spPr bwMode="auto">
          <a:xfrm>
            <a:off x="98425" y="0"/>
            <a:ext cx="8950325" cy="828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Sample Slide</a:t>
            </a:r>
          </a:p>
        </p:txBody>
      </p:sp>
      <p:sp>
        <p:nvSpPr>
          <p:cNvPr id="39944" name="Rectangle 3"/>
          <p:cNvSpPr>
            <a:spLocks noGrp="1" noChangeArrowheads="1"/>
          </p:cNvSpPr>
          <p:nvPr>
            <p:ph type="body" idx="1"/>
          </p:nvPr>
        </p:nvSpPr>
        <p:spPr bwMode="auto">
          <a:xfrm>
            <a:off x="152400" y="990600"/>
            <a:ext cx="8896350" cy="5010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Subhead</a:t>
            </a:r>
          </a:p>
          <a:p>
            <a:pPr lvl="0"/>
            <a:r>
              <a:rPr lang="en-US" smtClean="0"/>
              <a:t>1st level text</a:t>
            </a:r>
          </a:p>
          <a:p>
            <a:pPr lvl="1"/>
            <a:r>
              <a:rPr lang="en-US" smtClean="0"/>
              <a:t>2nd level</a:t>
            </a:r>
          </a:p>
          <a:p>
            <a:pPr lvl="2"/>
            <a:r>
              <a:rPr lang="en-US" smtClean="0"/>
              <a:t>3rd level</a:t>
            </a:r>
          </a:p>
          <a:p>
            <a:pPr lvl="3"/>
            <a:r>
              <a:rPr lang="en-US" smtClean="0"/>
              <a:t>4th level</a:t>
            </a:r>
          </a:p>
          <a:p>
            <a:pPr lvl="4"/>
            <a:r>
              <a:rPr lang="en-US" smtClean="0"/>
              <a:t>5th level  </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ransition spd="med">
    <p:fade/>
  </p:transition>
  <p:hf hdr="0" ftr="0" dt="0"/>
  <p:txStyles>
    <p:titleStyle>
      <a:lvl1pPr algn="l" rtl="0" eaLnBrk="0" fontAlgn="base" hangingPunct="0">
        <a:spcBef>
          <a:spcPct val="0"/>
        </a:spcBef>
        <a:spcAft>
          <a:spcPct val="0"/>
        </a:spcAft>
        <a:defRPr sz="3200">
          <a:solidFill>
            <a:srgbClr val="000066"/>
          </a:solidFill>
          <a:latin typeface="+mj-lt"/>
          <a:ea typeface="+mj-ea"/>
          <a:cs typeface="+mj-cs"/>
        </a:defRPr>
      </a:lvl1pPr>
      <a:lvl2pPr algn="l" rtl="0" eaLnBrk="0" fontAlgn="base" hangingPunct="0">
        <a:spcBef>
          <a:spcPct val="0"/>
        </a:spcBef>
        <a:spcAft>
          <a:spcPct val="0"/>
        </a:spcAft>
        <a:defRPr sz="3200">
          <a:solidFill>
            <a:srgbClr val="000066"/>
          </a:solidFill>
          <a:latin typeface="Arial" charset="0"/>
          <a:cs typeface="Arial" charset="0"/>
        </a:defRPr>
      </a:lvl2pPr>
      <a:lvl3pPr algn="l" rtl="0" eaLnBrk="0" fontAlgn="base" hangingPunct="0">
        <a:spcBef>
          <a:spcPct val="0"/>
        </a:spcBef>
        <a:spcAft>
          <a:spcPct val="0"/>
        </a:spcAft>
        <a:defRPr sz="3200">
          <a:solidFill>
            <a:srgbClr val="000066"/>
          </a:solidFill>
          <a:latin typeface="Arial" charset="0"/>
          <a:cs typeface="Arial" charset="0"/>
        </a:defRPr>
      </a:lvl3pPr>
      <a:lvl4pPr algn="l" rtl="0" eaLnBrk="0" fontAlgn="base" hangingPunct="0">
        <a:spcBef>
          <a:spcPct val="0"/>
        </a:spcBef>
        <a:spcAft>
          <a:spcPct val="0"/>
        </a:spcAft>
        <a:defRPr sz="3200">
          <a:solidFill>
            <a:srgbClr val="000066"/>
          </a:solidFill>
          <a:latin typeface="Arial" charset="0"/>
          <a:cs typeface="Arial" charset="0"/>
        </a:defRPr>
      </a:lvl4pPr>
      <a:lvl5pPr algn="l" rtl="0" eaLnBrk="0" fontAlgn="base" hangingPunct="0">
        <a:spcBef>
          <a:spcPct val="0"/>
        </a:spcBef>
        <a:spcAft>
          <a:spcPct val="0"/>
        </a:spcAft>
        <a:defRPr sz="3200">
          <a:solidFill>
            <a:srgbClr val="000066"/>
          </a:solidFill>
          <a:latin typeface="Arial" charset="0"/>
          <a:cs typeface="Arial" charset="0"/>
        </a:defRPr>
      </a:lvl5pPr>
      <a:lvl6pPr marL="457200" algn="l" rtl="0" fontAlgn="base">
        <a:spcBef>
          <a:spcPct val="0"/>
        </a:spcBef>
        <a:spcAft>
          <a:spcPct val="0"/>
        </a:spcAft>
        <a:defRPr sz="3200">
          <a:solidFill>
            <a:srgbClr val="000066"/>
          </a:solidFill>
          <a:latin typeface="Arial" charset="0"/>
          <a:cs typeface="Arial" charset="0"/>
        </a:defRPr>
      </a:lvl6pPr>
      <a:lvl7pPr marL="914400" algn="l" rtl="0" fontAlgn="base">
        <a:spcBef>
          <a:spcPct val="0"/>
        </a:spcBef>
        <a:spcAft>
          <a:spcPct val="0"/>
        </a:spcAft>
        <a:defRPr sz="3200">
          <a:solidFill>
            <a:srgbClr val="000066"/>
          </a:solidFill>
          <a:latin typeface="Arial" charset="0"/>
          <a:cs typeface="Arial" charset="0"/>
        </a:defRPr>
      </a:lvl7pPr>
      <a:lvl8pPr marL="1371600" algn="l" rtl="0" fontAlgn="base">
        <a:spcBef>
          <a:spcPct val="0"/>
        </a:spcBef>
        <a:spcAft>
          <a:spcPct val="0"/>
        </a:spcAft>
        <a:defRPr sz="3200">
          <a:solidFill>
            <a:srgbClr val="000066"/>
          </a:solidFill>
          <a:latin typeface="Arial" charset="0"/>
          <a:cs typeface="Arial" charset="0"/>
        </a:defRPr>
      </a:lvl8pPr>
      <a:lvl9pPr marL="1828800" algn="l" rtl="0" fontAlgn="base">
        <a:spcBef>
          <a:spcPct val="0"/>
        </a:spcBef>
        <a:spcAft>
          <a:spcPct val="0"/>
        </a:spcAft>
        <a:defRPr sz="3200">
          <a:solidFill>
            <a:srgbClr val="000066"/>
          </a:solidFill>
          <a:latin typeface="Arial" charset="0"/>
          <a:cs typeface="Arial" charset="0"/>
        </a:defRPr>
      </a:lvl9pPr>
    </p:titleStyle>
    <p:bodyStyle>
      <a:lvl1pPr marL="173038" indent="-173038" algn="l" rtl="0" eaLnBrk="0" fontAlgn="base" hangingPunct="0">
        <a:spcBef>
          <a:spcPct val="20000"/>
        </a:spcBef>
        <a:spcAft>
          <a:spcPct val="0"/>
        </a:spcAft>
        <a:buClr>
          <a:srgbClr val="333333"/>
        </a:buClr>
        <a:buFont typeface="Wingdings" pitchFamily="2" charset="2"/>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19499" name="Rectangle 11"/>
          <p:cNvSpPr>
            <a:spLocks noChangeArrowheads="1"/>
          </p:cNvSpPr>
          <p:nvPr/>
        </p:nvSpPr>
        <p:spPr bwMode="auto">
          <a:xfrm>
            <a:off x="463550" y="1011238"/>
            <a:ext cx="8229600" cy="800100"/>
          </a:xfrm>
          <a:prstGeom prst="rect">
            <a:avLst/>
          </a:prstGeom>
          <a:noFill/>
          <a:ln w="9525">
            <a:noFill/>
            <a:miter lim="800000"/>
            <a:headEnd/>
            <a:tailEnd/>
          </a:ln>
          <a:effectLst/>
        </p:spPr>
        <p:txBody>
          <a:bodyPr anchor="ctr"/>
          <a:lstStyle/>
          <a:p>
            <a:pPr>
              <a:defRPr/>
            </a:pPr>
            <a:r>
              <a:rPr lang="en-US" sz="4000" dirty="0">
                <a:solidFill>
                  <a:srgbClr val="000066"/>
                </a:solidFill>
                <a:effectLst>
                  <a:outerShdw blurRad="38100" dist="38100" dir="2700000" algn="tl">
                    <a:srgbClr val="C0C0C0"/>
                  </a:outerShdw>
                </a:effectLst>
                <a:latin typeface="+mn-lt"/>
                <a:cs typeface="+mn-cs"/>
              </a:rPr>
              <a:t> </a:t>
            </a:r>
          </a:p>
        </p:txBody>
      </p:sp>
      <p:sp>
        <p:nvSpPr>
          <p:cNvPr id="319508" name="Line 20"/>
          <p:cNvSpPr>
            <a:spLocks noChangeShapeType="1"/>
          </p:cNvSpPr>
          <p:nvPr/>
        </p:nvSpPr>
        <p:spPr bwMode="auto">
          <a:xfrm>
            <a:off x="0" y="890588"/>
            <a:ext cx="9144000" cy="0"/>
          </a:xfrm>
          <a:prstGeom prst="line">
            <a:avLst/>
          </a:prstGeom>
          <a:noFill/>
          <a:ln w="38100">
            <a:solidFill>
              <a:srgbClr val="333333"/>
            </a:solidFill>
            <a:round/>
            <a:headEnd/>
            <a:tailEnd/>
          </a:ln>
          <a:effectLst/>
        </p:spPr>
        <p:txBody>
          <a:bodyPr/>
          <a:lstStyle/>
          <a:p>
            <a:pPr>
              <a:lnSpc>
                <a:spcPct val="80000"/>
              </a:lnSpc>
              <a:spcBef>
                <a:spcPct val="20000"/>
              </a:spcBef>
              <a:buFontTx/>
              <a:buChar char="•"/>
              <a:defRPr/>
            </a:pPr>
            <a:endParaRPr lang="en-US" sz="1800" b="0" dirty="0">
              <a:solidFill>
                <a:srgbClr val="000000"/>
              </a:solidFill>
              <a:latin typeface="+mn-lt"/>
              <a:cs typeface="+mn-cs"/>
            </a:endParaRPr>
          </a:p>
        </p:txBody>
      </p:sp>
      <p:sp>
        <p:nvSpPr>
          <p:cNvPr id="319518" name="Rectangle 30"/>
          <p:cNvSpPr>
            <a:spLocks noChangeArrowheads="1"/>
          </p:cNvSpPr>
          <p:nvPr/>
        </p:nvSpPr>
        <p:spPr bwMode="auto">
          <a:xfrm>
            <a:off x="700088" y="6165850"/>
            <a:ext cx="1146175" cy="508000"/>
          </a:xfrm>
          <a:prstGeom prst="rect">
            <a:avLst/>
          </a:prstGeom>
          <a:noFill/>
          <a:ln w="9525" algn="ctr">
            <a:noFill/>
            <a:miter lim="800000"/>
            <a:headEnd/>
            <a:tailEnd/>
          </a:ln>
          <a:effectLst/>
        </p:spPr>
        <p:txBody>
          <a:bodyPr wrap="none" anchor="ctr">
            <a:spAutoFit/>
          </a:bodyPr>
          <a:lstStyle/>
          <a:p>
            <a:pPr eaLnBrk="0" hangingPunct="0">
              <a:lnSpc>
                <a:spcPct val="75000"/>
              </a:lnSpc>
              <a:defRPr/>
            </a:pPr>
            <a:r>
              <a:rPr lang="en-US" sz="1800" b="0" dirty="0">
                <a:solidFill>
                  <a:srgbClr val="FFFFFF"/>
                </a:solidFill>
                <a:latin typeface="Times New Roman" pitchFamily="18" charset="0"/>
                <a:cs typeface="Times New Roman" pitchFamily="18" charset="0"/>
              </a:rPr>
              <a:t>Homeland</a:t>
            </a:r>
          </a:p>
          <a:p>
            <a:pPr eaLnBrk="0" hangingPunct="0">
              <a:lnSpc>
                <a:spcPct val="75000"/>
              </a:lnSpc>
              <a:defRPr/>
            </a:pPr>
            <a:r>
              <a:rPr lang="en-US" sz="1800" b="0" dirty="0">
                <a:solidFill>
                  <a:srgbClr val="FFFFFF"/>
                </a:solidFill>
                <a:latin typeface="Times New Roman" pitchFamily="18" charset="0"/>
                <a:cs typeface="Times New Roman" pitchFamily="18" charset="0"/>
              </a:rPr>
              <a:t>Security</a:t>
            </a:r>
          </a:p>
        </p:txBody>
      </p:sp>
      <p:sp>
        <p:nvSpPr>
          <p:cNvPr id="319519" name="Rectangle 31"/>
          <p:cNvSpPr>
            <a:spLocks noChangeArrowheads="1"/>
          </p:cNvSpPr>
          <p:nvPr/>
        </p:nvSpPr>
        <p:spPr bwMode="auto">
          <a:xfrm>
            <a:off x="4876800" y="6294438"/>
            <a:ext cx="4171950" cy="228600"/>
          </a:xfrm>
          <a:prstGeom prst="rect">
            <a:avLst/>
          </a:prstGeom>
          <a:noFill/>
          <a:ln w="9525" algn="ctr">
            <a:noFill/>
            <a:miter lim="800000"/>
            <a:headEnd/>
            <a:tailEnd/>
          </a:ln>
          <a:effectLst/>
        </p:spPr>
        <p:txBody>
          <a:bodyPr anchor="ctr">
            <a:spAutoFit/>
          </a:bodyPr>
          <a:lstStyle/>
          <a:p>
            <a:pPr algn="r" eaLnBrk="0" hangingPunct="0">
              <a:lnSpc>
                <a:spcPct val="80000"/>
              </a:lnSpc>
              <a:defRPr/>
            </a:pPr>
            <a:r>
              <a:rPr lang="en-US" sz="1100" b="0" i="1" dirty="0">
                <a:solidFill>
                  <a:srgbClr val="FFFFFF"/>
                </a:solidFill>
                <a:latin typeface="Lucida Sans" pitchFamily="34" charset="0"/>
                <a:cs typeface="Arial" pitchFamily="34" charset="0"/>
              </a:rPr>
              <a:t>Office of Cybersecurity and Communications</a:t>
            </a:r>
          </a:p>
        </p:txBody>
      </p:sp>
      <p:pic>
        <p:nvPicPr>
          <p:cNvPr id="52230" name="Picture 2"/>
          <p:cNvPicPr>
            <a:picLocks noChangeAspect="1" noChangeArrowheads="1"/>
          </p:cNvPicPr>
          <p:nvPr/>
        </p:nvPicPr>
        <p:blipFill>
          <a:blip r:embed="rId13"/>
          <a:srcRect/>
          <a:stretch>
            <a:fillRect/>
          </a:stretch>
        </p:blipFill>
        <p:spPr bwMode="auto">
          <a:xfrm>
            <a:off x="0" y="6096000"/>
            <a:ext cx="9144000" cy="762000"/>
          </a:xfrm>
          <a:prstGeom prst="rect">
            <a:avLst/>
          </a:prstGeom>
          <a:noFill/>
          <a:ln w="9525">
            <a:noFill/>
            <a:miter lim="800000"/>
            <a:headEnd/>
            <a:tailEnd/>
          </a:ln>
        </p:spPr>
      </p:pic>
      <p:sp>
        <p:nvSpPr>
          <p:cNvPr id="52231" name="Rectangle 2"/>
          <p:cNvSpPr>
            <a:spLocks noGrp="1" noChangeArrowheads="1"/>
          </p:cNvSpPr>
          <p:nvPr>
            <p:ph type="title"/>
          </p:nvPr>
        </p:nvSpPr>
        <p:spPr bwMode="auto">
          <a:xfrm>
            <a:off x="98425" y="0"/>
            <a:ext cx="8950325" cy="828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Sample Slide</a:t>
            </a:r>
          </a:p>
        </p:txBody>
      </p:sp>
      <p:sp>
        <p:nvSpPr>
          <p:cNvPr id="52232" name="Rectangle 3"/>
          <p:cNvSpPr>
            <a:spLocks noGrp="1" noChangeArrowheads="1"/>
          </p:cNvSpPr>
          <p:nvPr>
            <p:ph type="body" idx="1"/>
          </p:nvPr>
        </p:nvSpPr>
        <p:spPr bwMode="auto">
          <a:xfrm>
            <a:off x="152400" y="990600"/>
            <a:ext cx="8896350" cy="5010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Subhead</a:t>
            </a:r>
          </a:p>
          <a:p>
            <a:pPr lvl="0"/>
            <a:r>
              <a:rPr lang="en-US" smtClean="0"/>
              <a:t>1st level text</a:t>
            </a:r>
          </a:p>
          <a:p>
            <a:pPr lvl="1"/>
            <a:r>
              <a:rPr lang="en-US" smtClean="0"/>
              <a:t>2nd level</a:t>
            </a:r>
          </a:p>
          <a:p>
            <a:pPr lvl="2"/>
            <a:r>
              <a:rPr lang="en-US" smtClean="0"/>
              <a:t>3rd level</a:t>
            </a:r>
          </a:p>
          <a:p>
            <a:pPr lvl="3"/>
            <a:r>
              <a:rPr lang="en-US" smtClean="0"/>
              <a:t>4th level</a:t>
            </a:r>
          </a:p>
          <a:p>
            <a:pPr lvl="4"/>
            <a:r>
              <a:rPr lang="en-US" smtClean="0"/>
              <a:t>5th level  </a:t>
            </a:r>
          </a:p>
        </p:txBody>
      </p:sp>
      <p:sp>
        <p:nvSpPr>
          <p:cNvPr id="10" name="Rectangle 9"/>
          <p:cNvSpPr>
            <a:spLocks noGrp="1" noChangeArrowheads="1"/>
          </p:cNvSpPr>
          <p:nvPr>
            <p:ph type="sldNum" sz="quarter" idx="4"/>
          </p:nvPr>
        </p:nvSpPr>
        <p:spPr bwMode="auto">
          <a:xfrm>
            <a:off x="8597900" y="6664325"/>
            <a:ext cx="546100" cy="1936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fontAlgn="auto" hangingPunct="0">
              <a:spcAft>
                <a:spcPts val="0"/>
              </a:spcAft>
              <a:defRPr sz="900">
                <a:solidFill>
                  <a:srgbClr val="000000"/>
                </a:solidFill>
                <a:cs typeface="+mn-cs"/>
              </a:defRPr>
            </a:lvl1pPr>
          </a:lstStyle>
          <a:p>
            <a:pPr>
              <a:defRPr/>
            </a:pPr>
            <a:fld id="{A4CD8E52-F78D-4B6B-9B1E-7551810F030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spd="med">
    <p:fade/>
  </p:transition>
  <p:hf hdr="0" ftr="0" dt="0"/>
  <p:txStyles>
    <p:titleStyle>
      <a:lvl1pPr algn="l" rtl="0" eaLnBrk="0" fontAlgn="base" hangingPunct="0">
        <a:spcBef>
          <a:spcPct val="0"/>
        </a:spcBef>
        <a:spcAft>
          <a:spcPct val="0"/>
        </a:spcAft>
        <a:defRPr sz="3200">
          <a:solidFill>
            <a:srgbClr val="000066"/>
          </a:solidFill>
          <a:latin typeface="+mj-lt"/>
          <a:ea typeface="+mj-ea"/>
          <a:cs typeface="+mj-cs"/>
        </a:defRPr>
      </a:lvl1pPr>
      <a:lvl2pPr algn="l" rtl="0" eaLnBrk="0" fontAlgn="base" hangingPunct="0">
        <a:spcBef>
          <a:spcPct val="0"/>
        </a:spcBef>
        <a:spcAft>
          <a:spcPct val="0"/>
        </a:spcAft>
        <a:defRPr sz="3200">
          <a:solidFill>
            <a:srgbClr val="000066"/>
          </a:solidFill>
          <a:latin typeface="Arial" charset="0"/>
          <a:cs typeface="Arial" charset="0"/>
        </a:defRPr>
      </a:lvl2pPr>
      <a:lvl3pPr algn="l" rtl="0" eaLnBrk="0" fontAlgn="base" hangingPunct="0">
        <a:spcBef>
          <a:spcPct val="0"/>
        </a:spcBef>
        <a:spcAft>
          <a:spcPct val="0"/>
        </a:spcAft>
        <a:defRPr sz="3200">
          <a:solidFill>
            <a:srgbClr val="000066"/>
          </a:solidFill>
          <a:latin typeface="Arial" charset="0"/>
          <a:cs typeface="Arial" charset="0"/>
        </a:defRPr>
      </a:lvl3pPr>
      <a:lvl4pPr algn="l" rtl="0" eaLnBrk="0" fontAlgn="base" hangingPunct="0">
        <a:spcBef>
          <a:spcPct val="0"/>
        </a:spcBef>
        <a:spcAft>
          <a:spcPct val="0"/>
        </a:spcAft>
        <a:defRPr sz="3200">
          <a:solidFill>
            <a:srgbClr val="000066"/>
          </a:solidFill>
          <a:latin typeface="Arial" charset="0"/>
          <a:cs typeface="Arial" charset="0"/>
        </a:defRPr>
      </a:lvl4pPr>
      <a:lvl5pPr algn="l" rtl="0" eaLnBrk="0" fontAlgn="base" hangingPunct="0">
        <a:spcBef>
          <a:spcPct val="0"/>
        </a:spcBef>
        <a:spcAft>
          <a:spcPct val="0"/>
        </a:spcAft>
        <a:defRPr sz="3200">
          <a:solidFill>
            <a:srgbClr val="000066"/>
          </a:solidFill>
          <a:latin typeface="Arial" charset="0"/>
          <a:cs typeface="Arial" charset="0"/>
        </a:defRPr>
      </a:lvl5pPr>
      <a:lvl6pPr marL="457200" algn="l" rtl="0" fontAlgn="base">
        <a:spcBef>
          <a:spcPct val="0"/>
        </a:spcBef>
        <a:spcAft>
          <a:spcPct val="0"/>
        </a:spcAft>
        <a:defRPr sz="3200">
          <a:solidFill>
            <a:srgbClr val="000066"/>
          </a:solidFill>
          <a:latin typeface="Arial" charset="0"/>
          <a:cs typeface="Arial" charset="0"/>
        </a:defRPr>
      </a:lvl6pPr>
      <a:lvl7pPr marL="914400" algn="l" rtl="0" fontAlgn="base">
        <a:spcBef>
          <a:spcPct val="0"/>
        </a:spcBef>
        <a:spcAft>
          <a:spcPct val="0"/>
        </a:spcAft>
        <a:defRPr sz="3200">
          <a:solidFill>
            <a:srgbClr val="000066"/>
          </a:solidFill>
          <a:latin typeface="Arial" charset="0"/>
          <a:cs typeface="Arial" charset="0"/>
        </a:defRPr>
      </a:lvl7pPr>
      <a:lvl8pPr marL="1371600" algn="l" rtl="0" fontAlgn="base">
        <a:spcBef>
          <a:spcPct val="0"/>
        </a:spcBef>
        <a:spcAft>
          <a:spcPct val="0"/>
        </a:spcAft>
        <a:defRPr sz="3200">
          <a:solidFill>
            <a:srgbClr val="000066"/>
          </a:solidFill>
          <a:latin typeface="Arial" charset="0"/>
          <a:cs typeface="Arial" charset="0"/>
        </a:defRPr>
      </a:lvl8pPr>
      <a:lvl9pPr marL="1828800" algn="l" rtl="0" fontAlgn="base">
        <a:spcBef>
          <a:spcPct val="0"/>
        </a:spcBef>
        <a:spcAft>
          <a:spcPct val="0"/>
        </a:spcAft>
        <a:defRPr sz="3200">
          <a:solidFill>
            <a:srgbClr val="000066"/>
          </a:solidFill>
          <a:latin typeface="Arial" charset="0"/>
          <a:cs typeface="Arial" charset="0"/>
        </a:defRPr>
      </a:lvl9pPr>
    </p:titleStyle>
    <p:bodyStyle>
      <a:lvl1pPr marL="173038" indent="-173038" algn="l" rtl="0" eaLnBrk="0" fontAlgn="base" hangingPunct="0">
        <a:spcBef>
          <a:spcPct val="20000"/>
        </a:spcBef>
        <a:spcAft>
          <a:spcPct val="0"/>
        </a:spcAft>
        <a:buClr>
          <a:srgbClr val="333333"/>
        </a:buClr>
        <a:buFont typeface="Wingdings" pitchFamily="2" charset="2"/>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4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jpeg"/><Relationship Id="rId9" Type="http://schemas.microsoft.com/office/2007/relationships/diagramDrawing" Target="../diagrams/drawing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2.xml"/><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5.jpeg"/><Relationship Id="rId2" Type="http://schemas.openxmlformats.org/officeDocument/2006/relationships/slideLayout" Target="../slideLayouts/slideLayout42.xml"/><Relationship Id="rId1" Type="http://schemas.openxmlformats.org/officeDocument/2006/relationships/video" Target="file:///C:\Users\vagudelo\Documents\Varios\DHS\Circb.wpl.wpl" TargetMode="Externa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hyperlink" Target="http://fars.ca/field-day/how-field-day-became-a-reality-the-story-of-the-high-river-flood-of-2013/" TargetMode="External"/><Relationship Id="rId2" Type="http://schemas.openxmlformats.org/officeDocument/2006/relationships/hyperlink" Target="https://www.livefromthehamshack.tv/2018/07/11/episode-143-fcc-emcomm-forum-from-hamvention-2018/" TargetMode="External"/><Relationship Id="rId1" Type="http://schemas.openxmlformats.org/officeDocument/2006/relationships/slideLayout" Target="../slideLayouts/slideLayout2.xml"/><Relationship Id="rId5" Type="http://schemas.openxmlformats.org/officeDocument/2006/relationships/hyperlink" Target="http://www.dhs.gov/field-operations-guides" TargetMode="External"/><Relationship Id="rId4" Type="http://schemas.openxmlformats.org/officeDocument/2006/relationships/hyperlink" Target="NULL"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lteuniversit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aprs.fi/"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ctrTitle"/>
          </p:nvPr>
        </p:nvSpPr>
        <p:spPr/>
        <p:txBody>
          <a:bodyPr/>
          <a:lstStyle/>
          <a:p>
            <a:r>
              <a:rPr lang="en-US" sz="3600" smtClean="0"/>
              <a:t>W6HA Monthly Meeting</a:t>
            </a:r>
            <a:br>
              <a:rPr lang="en-US" sz="3600" smtClean="0"/>
            </a:br>
            <a:r>
              <a:rPr lang="en-US" sz="3600" smtClean="0"/>
              <a:t>October 2018</a:t>
            </a:r>
          </a:p>
        </p:txBody>
      </p:sp>
      <p:sp>
        <p:nvSpPr>
          <p:cNvPr id="65538" name="Rectangle 3"/>
          <p:cNvSpPr>
            <a:spLocks noGrp="1" noChangeArrowheads="1"/>
          </p:cNvSpPr>
          <p:nvPr>
            <p:ph type="subTitle" idx="1"/>
          </p:nvPr>
        </p:nvSpPr>
        <p:spPr/>
        <p:txBody>
          <a:bodyPr/>
          <a:lstStyle/>
          <a:p>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4"/>
          <p:cNvSpPr>
            <a:spLocks noGrp="1" noChangeArrowheads="1"/>
          </p:cNvSpPr>
          <p:nvPr>
            <p:ph type="ctrTitle"/>
          </p:nvPr>
        </p:nvSpPr>
        <p:spPr/>
        <p:txBody>
          <a:bodyPr/>
          <a:lstStyle/>
          <a:p>
            <a:r>
              <a:rPr lang="en-US" smtClean="0"/>
              <a:t>Role of HAM Emergency Operations</a:t>
            </a:r>
          </a:p>
        </p:txBody>
      </p:sp>
      <p:sp>
        <p:nvSpPr>
          <p:cNvPr id="73730" name="Rectangle 5"/>
          <p:cNvSpPr>
            <a:spLocks noGrp="1" noChangeArrowheads="1"/>
          </p:cNvSpPr>
          <p:nvPr>
            <p:ph type="subTitle" idx="1"/>
          </p:nvPr>
        </p:nvSpPr>
        <p:spPr/>
        <p:txBody>
          <a:bodyPr/>
          <a:lstStyle/>
          <a:p>
            <a:r>
              <a:rPr lang="en-US" smtClean="0"/>
              <a:t>How can we help?</a:t>
            </a:r>
          </a:p>
          <a:p>
            <a:r>
              <a:rPr lang="en-US" smtClean="0"/>
              <a:t>Why is it important that we are prepared?</a:t>
            </a:r>
          </a:p>
          <a:p>
            <a:r>
              <a:rPr lang="en-US" smtClean="0"/>
              <a:t>What will be needed? And Why?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en-US" smtClean="0"/>
              <a:t>Why this topic?</a:t>
            </a:r>
          </a:p>
        </p:txBody>
      </p:sp>
      <p:sp>
        <p:nvSpPr>
          <p:cNvPr id="74754" name="Rectangle 3"/>
          <p:cNvSpPr>
            <a:spLocks noGrp="1" noChangeArrowheads="1"/>
          </p:cNvSpPr>
          <p:nvPr>
            <p:ph type="body" idx="1"/>
          </p:nvPr>
        </p:nvSpPr>
        <p:spPr/>
        <p:txBody>
          <a:bodyPr/>
          <a:lstStyle/>
          <a:p>
            <a:r>
              <a:rPr lang="en-US" smtClean="0"/>
              <a:t>At Field Day the RB Fire Chief stopped by for nearly an hour</a:t>
            </a:r>
          </a:p>
          <a:p>
            <a:endParaRPr lang="en-US" smtClean="0"/>
          </a:p>
          <a:p>
            <a:r>
              <a:rPr lang="en-US" smtClean="0"/>
              <a:t>He asked for some help</a:t>
            </a:r>
          </a:p>
          <a:p>
            <a:endParaRPr lang="en-US" smtClean="0"/>
          </a:p>
          <a:p>
            <a:r>
              <a:rPr lang="en-US" smtClean="0"/>
              <a:t>This discussion is intended to gather information that may help RB and others</a:t>
            </a:r>
          </a:p>
          <a:p>
            <a:endParaRPr lang="en-US" smtClean="0"/>
          </a:p>
          <a:p>
            <a:r>
              <a:rPr lang="en-US" smtClean="0"/>
              <a:t>It is an interesting topic – for those who want to be prepared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r>
              <a:rPr lang="en-US" smtClean="0"/>
              <a:t>What Emergency Responders Have</a:t>
            </a:r>
          </a:p>
        </p:txBody>
      </p:sp>
      <p:sp>
        <p:nvSpPr>
          <p:cNvPr id="75778" name="Rectangle 3"/>
          <p:cNvSpPr>
            <a:spLocks noGrp="1" noChangeArrowheads="1"/>
          </p:cNvSpPr>
          <p:nvPr>
            <p:ph type="body" idx="1"/>
          </p:nvPr>
        </p:nvSpPr>
        <p:spPr/>
        <p:txBody>
          <a:bodyPr/>
          <a:lstStyle/>
          <a:p>
            <a:r>
              <a:rPr lang="en-US" smtClean="0"/>
              <a:t>Personal and organization cell phones</a:t>
            </a:r>
          </a:p>
          <a:p>
            <a:pPr lvl="1"/>
            <a:r>
              <a:rPr lang="en-US" smtClean="0"/>
              <a:t>Depend upon cell tower and physical infrastructure</a:t>
            </a:r>
          </a:p>
          <a:p>
            <a:r>
              <a:rPr lang="en-US" smtClean="0"/>
              <a:t>Land Mobile radios and repeater infrastructure</a:t>
            </a:r>
          </a:p>
          <a:p>
            <a:r>
              <a:rPr lang="en-US" smtClean="0"/>
              <a:t>Satellite phones – Iridium – Long distance and local</a:t>
            </a:r>
          </a:p>
          <a:p>
            <a:r>
              <a:rPr lang="en-US" smtClean="0"/>
              <a:t>Training and procedures </a:t>
            </a:r>
          </a:p>
          <a:p>
            <a:pPr lvl="1"/>
            <a:r>
              <a:rPr lang="en-US" smtClean="0"/>
              <a:t>Basic communications</a:t>
            </a:r>
          </a:p>
          <a:p>
            <a:pPr lvl="1"/>
            <a:r>
              <a:rPr lang="en-US" smtClean="0"/>
              <a:t>Incident command and emergency operations</a:t>
            </a:r>
          </a:p>
          <a:p>
            <a:r>
              <a:rPr lang="en-US" smtClean="0"/>
              <a:t>Formal organizations and plans and backup equipment</a:t>
            </a:r>
          </a:p>
          <a:p>
            <a:pPr lvl="1"/>
            <a:r>
              <a:rPr lang="en-US" smtClean="0"/>
              <a:t>DHS Office of Emergency Communication</a:t>
            </a:r>
          </a:p>
          <a:p>
            <a:pPr lvl="2"/>
            <a:r>
              <a:rPr lang="en-US" smtClean="0"/>
              <a:t>National and regional plans, equipment, exercises, …</a:t>
            </a:r>
          </a:p>
          <a:p>
            <a:pPr lvl="1"/>
            <a:r>
              <a:rPr lang="en-US" smtClean="0"/>
              <a:t>California Office of Emergency Services</a:t>
            </a:r>
          </a:p>
          <a:p>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r>
              <a:rPr lang="en-US" smtClean="0"/>
              <a:t>What Hams Have</a:t>
            </a:r>
          </a:p>
        </p:txBody>
      </p:sp>
      <p:sp>
        <p:nvSpPr>
          <p:cNvPr id="76802" name="Rectangle 3"/>
          <p:cNvSpPr>
            <a:spLocks noGrp="1" noChangeArrowheads="1"/>
          </p:cNvSpPr>
          <p:nvPr>
            <p:ph type="body" idx="1"/>
          </p:nvPr>
        </p:nvSpPr>
        <p:spPr/>
        <p:txBody>
          <a:bodyPr/>
          <a:lstStyle/>
          <a:p>
            <a:r>
              <a:rPr lang="en-US" smtClean="0"/>
              <a:t>Dispersed, independent communication capabilities</a:t>
            </a:r>
          </a:p>
          <a:p>
            <a:pPr lvl="1"/>
            <a:r>
              <a:rPr lang="en-US" smtClean="0"/>
              <a:t>Not centralized – can get on the air immediately</a:t>
            </a:r>
          </a:p>
          <a:p>
            <a:pPr lvl="1"/>
            <a:r>
              <a:rPr lang="en-US" smtClean="0"/>
              <a:t>Battery/solar/utility powered – flexibility when utilities are unavailable</a:t>
            </a:r>
          </a:p>
          <a:p>
            <a:pPr lvl="1"/>
            <a:r>
              <a:rPr lang="en-US" smtClean="0"/>
              <a:t>Not dependent upon fixed infrastructure e.g. cell towers</a:t>
            </a:r>
          </a:p>
          <a:p>
            <a:r>
              <a:rPr lang="en-US" smtClean="0"/>
              <a:t>Potentially multiple modes/methods</a:t>
            </a:r>
          </a:p>
          <a:p>
            <a:pPr lvl="1"/>
            <a:r>
              <a:rPr lang="en-US" smtClean="0"/>
              <a:t>FM voice </a:t>
            </a:r>
          </a:p>
          <a:p>
            <a:pPr lvl="2"/>
            <a:r>
              <a:rPr lang="en-US" smtClean="0"/>
              <a:t>Simplex</a:t>
            </a:r>
          </a:p>
          <a:p>
            <a:pPr lvl="2"/>
            <a:r>
              <a:rPr lang="en-US" smtClean="0"/>
              <a:t>Repeaters </a:t>
            </a:r>
          </a:p>
          <a:p>
            <a:pPr lvl="1"/>
            <a:r>
              <a:rPr lang="en-US" smtClean="0"/>
              <a:t>SSB voice for long distance </a:t>
            </a:r>
          </a:p>
          <a:p>
            <a:pPr lvl="1"/>
            <a:r>
              <a:rPr lang="en-US" smtClean="0"/>
              <a:t>Digital modes for email, text messages, </a:t>
            </a:r>
          </a:p>
          <a:p>
            <a:pPr lvl="1"/>
            <a:r>
              <a:rPr lang="en-US" smtClean="0"/>
              <a:t>APRS position reporting/location</a:t>
            </a:r>
          </a:p>
          <a:p>
            <a:pPr lvl="1"/>
            <a:r>
              <a:rPr lang="en-US" smtClean="0"/>
              <a:t>Video slow scan or Amateur TV</a:t>
            </a:r>
          </a:p>
          <a:p>
            <a:r>
              <a:rPr lang="en-US" smtClean="0"/>
              <a:t>Training in RF propagation, antennas, radio operations</a:t>
            </a:r>
          </a:p>
          <a:p>
            <a:pPr lvl="1"/>
            <a:r>
              <a:rPr lang="en-US" smtClean="0"/>
              <a:t>Additionally some have training in ARES, incident command, …</a:t>
            </a:r>
          </a:p>
          <a:p>
            <a:pPr>
              <a:buFontTx/>
              <a:buNone/>
            </a:pPr>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4"/>
          <p:cNvSpPr>
            <a:spLocks noGrp="1" noChangeArrowheads="1"/>
          </p:cNvSpPr>
          <p:nvPr>
            <p:ph type="ctrTitle"/>
          </p:nvPr>
        </p:nvSpPr>
        <p:spPr>
          <a:xfrm>
            <a:off x="152400" y="1143000"/>
            <a:ext cx="8991600" cy="1470025"/>
          </a:xfrm>
        </p:spPr>
        <p:txBody>
          <a:bodyPr/>
          <a:lstStyle/>
          <a:p>
            <a:r>
              <a:rPr lang="en-US" sz="3600" smtClean="0"/>
              <a:t>Despite all the Emergency Management</a:t>
            </a:r>
            <a:br>
              <a:rPr lang="en-US" sz="3600" smtClean="0"/>
            </a:br>
            <a:r>
              <a:rPr lang="en-US" sz="3600" smtClean="0"/>
              <a:t/>
            </a:r>
            <a:br>
              <a:rPr lang="en-US" sz="3600" smtClean="0"/>
            </a:br>
            <a:r>
              <a:rPr lang="en-US" sz="3600" smtClean="0"/>
              <a:t>HAMS still fulfill critical communications</a:t>
            </a:r>
          </a:p>
        </p:txBody>
      </p:sp>
      <p:sp>
        <p:nvSpPr>
          <p:cNvPr id="77826" name="Rectangle 5"/>
          <p:cNvSpPr>
            <a:spLocks noGrp="1" noChangeArrowheads="1"/>
          </p:cNvSpPr>
          <p:nvPr>
            <p:ph type="subTitle" idx="1"/>
          </p:nvPr>
        </p:nvSpPr>
        <p:spPr>
          <a:xfrm>
            <a:off x="1371600" y="3886200"/>
            <a:ext cx="6858000" cy="2743200"/>
          </a:xfrm>
        </p:spPr>
        <p:txBody>
          <a:bodyPr/>
          <a:lstStyle/>
          <a:p>
            <a:pPr>
              <a:lnSpc>
                <a:spcPct val="90000"/>
              </a:lnSpc>
            </a:pPr>
            <a:r>
              <a:rPr lang="en-US" sz="2000" smtClean="0"/>
              <a:t>2001 September 11 world trade center</a:t>
            </a:r>
          </a:p>
          <a:p>
            <a:pPr>
              <a:lnSpc>
                <a:spcPct val="90000"/>
              </a:lnSpc>
            </a:pPr>
            <a:r>
              <a:rPr lang="en-US" sz="2000" smtClean="0"/>
              <a:t>2003 North American Blackout</a:t>
            </a:r>
          </a:p>
          <a:p>
            <a:pPr>
              <a:lnSpc>
                <a:spcPct val="90000"/>
              </a:lnSpc>
            </a:pPr>
            <a:r>
              <a:rPr lang="en-US" sz="2000" smtClean="0"/>
              <a:t>2004 Hurricane Francis </a:t>
            </a:r>
          </a:p>
          <a:p>
            <a:pPr>
              <a:lnSpc>
                <a:spcPct val="90000"/>
              </a:lnSpc>
            </a:pPr>
            <a:r>
              <a:rPr lang="en-US" sz="2000" smtClean="0"/>
              <a:t>2004 Tsunami Indian Ocean</a:t>
            </a:r>
          </a:p>
          <a:p>
            <a:pPr>
              <a:lnSpc>
                <a:spcPct val="90000"/>
              </a:lnSpc>
            </a:pPr>
            <a:r>
              <a:rPr lang="en-US" sz="2000" smtClean="0"/>
              <a:t>2005 Hurricane Katrina</a:t>
            </a:r>
          </a:p>
          <a:p>
            <a:pPr>
              <a:lnSpc>
                <a:spcPct val="90000"/>
              </a:lnSpc>
            </a:pPr>
            <a:r>
              <a:rPr lang="en-US" sz="2000" smtClean="0"/>
              <a:t>2013 Boston Marathon Bombing</a:t>
            </a:r>
          </a:p>
          <a:p>
            <a:pPr>
              <a:lnSpc>
                <a:spcPct val="90000"/>
              </a:lnSpc>
            </a:pPr>
            <a:r>
              <a:rPr lang="en-US" sz="2000" smtClean="0"/>
              <a:t>2017 Puerto Rico Hurricane Maria</a:t>
            </a:r>
          </a:p>
          <a:p>
            <a:pPr>
              <a:lnSpc>
                <a:spcPct val="90000"/>
              </a:lnSpc>
            </a:pPr>
            <a:r>
              <a:rPr lang="en-US" sz="2000" smtClean="0"/>
              <a:t>And many, many more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idx="4294967295"/>
          </p:nvPr>
        </p:nvSpPr>
        <p:spPr>
          <a:xfrm>
            <a:off x="249238" y="0"/>
            <a:ext cx="8799512" cy="809625"/>
          </a:xfrm>
        </p:spPr>
        <p:txBody>
          <a:bodyPr/>
          <a:lstStyle/>
          <a:p>
            <a:pPr eaLnBrk="1" hangingPunct="1"/>
            <a:r>
              <a:rPr lang="en-US" altLang="en-US" sz="2800" smtClean="0">
                <a:solidFill>
                  <a:srgbClr val="002F80"/>
                </a:solidFill>
                <a:latin typeface="JoannaMT"/>
              </a:rPr>
              <a:t>Department of Homeland Security: OEC’s Mission </a:t>
            </a:r>
            <a:endParaRPr lang="en-US" altLang="en-US" sz="2800" smtClean="0"/>
          </a:p>
        </p:txBody>
      </p:sp>
      <p:sp>
        <p:nvSpPr>
          <p:cNvPr id="78850" name="Rectangle 35"/>
          <p:cNvSpPr>
            <a:spLocks noGrp="1" noChangeArrowheads="1"/>
          </p:cNvSpPr>
          <p:nvPr>
            <p:ph idx="4294967295"/>
          </p:nvPr>
        </p:nvSpPr>
        <p:spPr>
          <a:xfrm>
            <a:off x="152400" y="981075"/>
            <a:ext cx="8896350" cy="1244600"/>
          </a:xfrm>
        </p:spPr>
        <p:txBody>
          <a:bodyPr/>
          <a:lstStyle/>
          <a:p>
            <a:pPr marL="0" lvl="3" indent="0" eaLnBrk="1" hangingPunct="1">
              <a:spcBef>
                <a:spcPct val="0"/>
              </a:spcBef>
              <a:spcAft>
                <a:spcPts val="1800"/>
              </a:spcAft>
              <a:buClr>
                <a:srgbClr val="002F80"/>
              </a:buClr>
              <a:buFontTx/>
              <a:buNone/>
            </a:pPr>
            <a:r>
              <a:rPr lang="en-US" sz="2000" smtClean="0">
                <a:solidFill>
                  <a:srgbClr val="002F80"/>
                </a:solidFill>
                <a:latin typeface="ITC Franklin Gothic"/>
              </a:rPr>
              <a:t>OEC supports and promotes communications capabilities used by emergency responders and government officials to keep America safe, secure, and resilient </a:t>
            </a:r>
          </a:p>
          <a:p>
            <a:pPr eaLnBrk="1" hangingPunct="1"/>
            <a:endParaRPr lang="en-US" sz="2000" smtClean="0">
              <a:solidFill>
                <a:srgbClr val="002F80"/>
              </a:solidFill>
              <a:latin typeface="JoannaMT"/>
              <a:ea typeface="Calibri" pitchFamily="34" charset="0"/>
              <a:cs typeface="JoannaMT"/>
            </a:endParaRPr>
          </a:p>
        </p:txBody>
      </p:sp>
      <p:pic>
        <p:nvPicPr>
          <p:cNvPr id="78851" name="Picture 5" descr="partners2"/>
          <p:cNvPicPr>
            <a:picLocks noChangeAspect="1" noChangeArrowheads="1"/>
          </p:cNvPicPr>
          <p:nvPr/>
        </p:nvPicPr>
        <p:blipFill>
          <a:blip r:embed="rId3"/>
          <a:srcRect/>
          <a:stretch>
            <a:fillRect/>
          </a:stretch>
        </p:blipFill>
        <p:spPr bwMode="auto">
          <a:xfrm>
            <a:off x="5715000" y="2001838"/>
            <a:ext cx="2797175" cy="2011362"/>
          </a:xfrm>
          <a:prstGeom prst="rect">
            <a:avLst/>
          </a:prstGeom>
          <a:noFill/>
          <a:ln w="9525">
            <a:noFill/>
            <a:miter lim="800000"/>
            <a:headEnd/>
            <a:tailEnd/>
          </a:ln>
        </p:spPr>
      </p:pic>
      <p:pic>
        <p:nvPicPr>
          <p:cNvPr id="78852" name="Picture 11" descr="D:\Documents and Settings\Jennifer.A.Green.DHSNET\My Documents\LGI shareddrive photos\DSCN1608 (119).JPG"/>
          <p:cNvPicPr>
            <a:picLocks noChangeAspect="1" noChangeArrowheads="1"/>
          </p:cNvPicPr>
          <p:nvPr/>
        </p:nvPicPr>
        <p:blipFill>
          <a:blip r:embed="rId4"/>
          <a:srcRect/>
          <a:stretch>
            <a:fillRect/>
          </a:stretch>
        </p:blipFill>
        <p:spPr bwMode="auto">
          <a:xfrm>
            <a:off x="295275" y="2001838"/>
            <a:ext cx="2681288" cy="2011362"/>
          </a:xfrm>
          <a:prstGeom prst="rect">
            <a:avLst/>
          </a:prstGeom>
          <a:noFill/>
          <a:ln w="9525">
            <a:noFill/>
            <a:miter lim="800000"/>
            <a:headEnd/>
            <a:tailEnd/>
          </a:ln>
        </p:spPr>
      </p:pic>
      <p:graphicFrame>
        <p:nvGraphicFramePr>
          <p:cNvPr id="2" name="Diagram 1"/>
          <p:cNvGraphicFramePr/>
          <p:nvPr/>
        </p:nvGraphicFramePr>
        <p:xfrm>
          <a:off x="533400" y="2001838"/>
          <a:ext cx="7610599" cy="42256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76200" y="76200"/>
            <a:ext cx="8745538" cy="838200"/>
          </a:xfrm>
          <a:prstGeom prst="rect">
            <a:avLst/>
          </a:prstGeom>
          <a:noFill/>
          <a:ln>
            <a:noFill/>
          </a:ln>
          <a:extLst>
            <a:ext uri="{909E8E84-426E-40DD-AFC4-6F175D3DCCD1}"/>
            <a:ext uri="{91240B29-F687-4F45-9708-019B960494DF}"/>
          </a:extLst>
        </p:spPr>
        <p:txBody>
          <a:bodyPr lIns="107268" tIns="53634" rIns="107268" bIns="53634"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fontAlgn="auto" hangingPunct="1">
              <a:spcBef>
                <a:spcPts val="0"/>
              </a:spcBef>
              <a:spcAft>
                <a:spcPts val="0"/>
              </a:spcAft>
              <a:defRPr/>
            </a:pPr>
            <a:r>
              <a:rPr lang="en-US" sz="3100" b="0" dirty="0" smtClean="0">
                <a:latin typeface="Arial" panose="020B0604020202020204" pitchFamily="34" charset="0"/>
                <a:ea typeface="+mj-ea"/>
                <a:cs typeface="+mn-cs"/>
              </a:rPr>
              <a:t>The Evolving Operating Environment</a:t>
            </a:r>
            <a:endParaRPr lang="en-US" sz="3100" b="0" dirty="0">
              <a:latin typeface="Arial" panose="020B0604020202020204" pitchFamily="34" charset="0"/>
              <a:ea typeface="+mj-ea"/>
              <a:cs typeface="+mn-cs"/>
            </a:endParaRPr>
          </a:p>
        </p:txBody>
      </p:sp>
      <p:sp>
        <p:nvSpPr>
          <p:cNvPr id="6" name="Rectangle 5"/>
          <p:cNvSpPr/>
          <p:nvPr/>
        </p:nvSpPr>
        <p:spPr>
          <a:xfrm>
            <a:off x="166688" y="3657600"/>
            <a:ext cx="4106862" cy="19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lvl="3" fontAlgn="auto">
              <a:spcBef>
                <a:spcPts val="1500"/>
              </a:spcBef>
              <a:spcAft>
                <a:spcPts val="0"/>
              </a:spcAft>
              <a:buClr>
                <a:srgbClr val="002F80"/>
              </a:buClr>
              <a:defRPr/>
            </a:pPr>
            <a:endParaRPr lang="en-US" sz="1800" b="0" dirty="0">
              <a:solidFill>
                <a:schemeClr val="tx1"/>
              </a:solidFill>
              <a:latin typeface="ITC Franklin Gothic"/>
            </a:endParaRPr>
          </a:p>
        </p:txBody>
      </p:sp>
      <p:sp>
        <p:nvSpPr>
          <p:cNvPr id="9" name="Rectangle 8"/>
          <p:cNvSpPr/>
          <p:nvPr/>
        </p:nvSpPr>
        <p:spPr>
          <a:xfrm>
            <a:off x="4862513" y="5181600"/>
            <a:ext cx="4049712" cy="869950"/>
          </a:xfrm>
          <a:prstGeom prst="rect">
            <a:avLst/>
          </a:prstGeom>
        </p:spPr>
        <p:txBody>
          <a:bodyPr>
            <a:spAutoFit/>
          </a:bodyPr>
          <a:lstStyle/>
          <a:p>
            <a:pPr algn="ctr" fontAlgn="auto">
              <a:spcBef>
                <a:spcPts val="0"/>
              </a:spcBef>
              <a:spcAft>
                <a:spcPts val="0"/>
              </a:spcAft>
              <a:defRPr/>
            </a:pPr>
            <a:r>
              <a:rPr lang="en-US" sz="1800" dirty="0">
                <a:solidFill>
                  <a:srgbClr val="1F497D"/>
                </a:solidFill>
                <a:latin typeface="+mn-lt"/>
                <a:cs typeface="+mn-cs"/>
              </a:rPr>
              <a:t>Communications During Emergencies </a:t>
            </a:r>
          </a:p>
          <a:p>
            <a:pPr algn="ctr" fontAlgn="auto">
              <a:spcBef>
                <a:spcPts val="0"/>
              </a:spcBef>
              <a:spcAft>
                <a:spcPts val="0"/>
              </a:spcAft>
              <a:defRPr/>
            </a:pPr>
            <a:r>
              <a:rPr lang="en-US" sz="1050" dirty="0">
                <a:solidFill>
                  <a:srgbClr val="1F497D"/>
                </a:solidFill>
                <a:latin typeface="+mn-lt"/>
                <a:cs typeface="+mn-cs"/>
              </a:rPr>
              <a:t>(with or without warning) </a:t>
            </a:r>
          </a:p>
        </p:txBody>
      </p:sp>
      <p:sp>
        <p:nvSpPr>
          <p:cNvPr id="10" name="Rectangle 9"/>
          <p:cNvSpPr/>
          <p:nvPr/>
        </p:nvSpPr>
        <p:spPr>
          <a:xfrm>
            <a:off x="38100" y="1276350"/>
            <a:ext cx="4760913" cy="4672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33363" lvl="3" indent="-233363" fontAlgn="auto">
              <a:spcBef>
                <a:spcPct val="60000"/>
              </a:spcBef>
              <a:spcAft>
                <a:spcPts val="900"/>
              </a:spcAft>
              <a:buFont typeface="Wingdings" pitchFamily="2" charset="2"/>
              <a:buChar char="§"/>
              <a:defRPr/>
            </a:pPr>
            <a:r>
              <a:rPr lang="en-US" sz="1800" b="0" dirty="0">
                <a:solidFill>
                  <a:schemeClr val="tx1"/>
                </a:solidFill>
              </a:rPr>
              <a:t>The </a:t>
            </a:r>
            <a:r>
              <a:rPr lang="en-US" sz="1800" dirty="0">
                <a:solidFill>
                  <a:schemeClr val="tx1"/>
                </a:solidFill>
              </a:rPr>
              <a:t>National Emergency Communication Plan (NECP)</a:t>
            </a:r>
            <a:r>
              <a:rPr lang="en-US" sz="1800" b="0" dirty="0">
                <a:solidFill>
                  <a:schemeClr val="tx1"/>
                </a:solidFill>
              </a:rPr>
              <a:t> identifies emergency communications systems, functions, and stakeholders as becoming more interconnected</a:t>
            </a:r>
            <a:r>
              <a:rPr lang="en-US" sz="1600" b="0" dirty="0">
                <a:solidFill>
                  <a:schemeClr val="tx1"/>
                </a:solidFill>
              </a:rPr>
              <a:t>:</a:t>
            </a:r>
            <a:r>
              <a:rPr lang="en-US" sz="1800" b="0" dirty="0">
                <a:solidFill>
                  <a:schemeClr val="tx1"/>
                </a:solidFill>
              </a:rPr>
              <a:t> </a:t>
            </a:r>
            <a:endParaRPr lang="en-US" sz="1600" b="0" dirty="0">
              <a:solidFill>
                <a:schemeClr val="tx1"/>
              </a:solidFill>
              <a:ea typeface="ＭＳ Ｐゴシック" pitchFamily="-105" charset="-128"/>
            </a:endParaRPr>
          </a:p>
          <a:p>
            <a:pPr marL="690563" lvl="4" indent="-233363" fontAlgn="auto">
              <a:spcBef>
                <a:spcPct val="60000"/>
              </a:spcBef>
              <a:spcAft>
                <a:spcPts val="900"/>
              </a:spcAft>
              <a:buFont typeface="Wingdings" pitchFamily="2" charset="2"/>
              <a:buChar char="§"/>
              <a:defRPr/>
            </a:pPr>
            <a:r>
              <a:rPr lang="en-US" sz="1600" b="0" dirty="0">
                <a:solidFill>
                  <a:schemeClr val="tx1"/>
                </a:solidFill>
                <a:ea typeface="ＭＳ Ｐゴシック" pitchFamily="-105" charset="-128"/>
              </a:rPr>
              <a:t>Greater emphasis on “whole community;” recent events show more disciplines are being integrated into emergency response</a:t>
            </a:r>
          </a:p>
          <a:p>
            <a:pPr marL="690563" lvl="4" indent="-233363" fontAlgn="auto">
              <a:spcBef>
                <a:spcPct val="60000"/>
              </a:spcBef>
              <a:spcAft>
                <a:spcPts val="900"/>
              </a:spcAft>
              <a:buFont typeface="Wingdings" pitchFamily="2" charset="2"/>
              <a:buChar char="§"/>
              <a:defRPr/>
            </a:pPr>
            <a:r>
              <a:rPr lang="en-US" sz="1600" b="0" dirty="0">
                <a:solidFill>
                  <a:schemeClr val="tx1"/>
                </a:solidFill>
                <a:ea typeface="ＭＳ Ｐゴシック" pitchFamily="-105" charset="-128"/>
              </a:rPr>
              <a:t>Internet Protocol-based technologies transforming communications and information during incident response</a:t>
            </a:r>
          </a:p>
          <a:p>
            <a:pPr marL="690563" lvl="4" indent="-233363" fontAlgn="auto">
              <a:spcBef>
                <a:spcPct val="60000"/>
              </a:spcBef>
              <a:spcAft>
                <a:spcPts val="900"/>
              </a:spcAft>
              <a:buFont typeface="Wingdings" pitchFamily="2" charset="2"/>
              <a:buChar char="§"/>
              <a:defRPr/>
            </a:pPr>
            <a:r>
              <a:rPr lang="en-US" sz="1600" b="0" dirty="0">
                <a:solidFill>
                  <a:schemeClr val="tx1"/>
                </a:solidFill>
                <a:ea typeface="ＭＳ Ｐゴシック" pitchFamily="-105" charset="-128"/>
              </a:rPr>
              <a:t>Modernization of communications and information systems (i.e., National Public Safety Broadband Network, NG9-1-1, Alerts &amp; Warnings) is changing</a:t>
            </a:r>
          </a:p>
          <a:p>
            <a:pPr marL="233363" lvl="3" indent="-233363" fontAlgn="auto">
              <a:spcBef>
                <a:spcPct val="60000"/>
              </a:spcBef>
              <a:spcAft>
                <a:spcPts val="0"/>
              </a:spcAft>
              <a:buClr>
                <a:srgbClr val="B0B1B3"/>
              </a:buClr>
              <a:buFont typeface="Wingdings" pitchFamily="2" charset="2"/>
              <a:buChar char="§"/>
              <a:defRPr/>
            </a:pPr>
            <a:endParaRPr lang="en-US" b="0" dirty="0">
              <a:solidFill>
                <a:srgbClr val="000063"/>
              </a:solidFill>
              <a:ea typeface="ＭＳ Ｐゴシック" pitchFamily="-105" charset="-128"/>
            </a:endParaRPr>
          </a:p>
        </p:txBody>
      </p:sp>
      <p:sp>
        <p:nvSpPr>
          <p:cNvPr id="8" name="Rectangle 7"/>
          <p:cNvSpPr/>
          <p:nvPr/>
        </p:nvSpPr>
        <p:spPr>
          <a:xfrm>
            <a:off x="166688" y="4429125"/>
            <a:ext cx="4124325" cy="350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lvl="3" fontAlgn="auto">
              <a:spcBef>
                <a:spcPts val="600"/>
              </a:spcBef>
              <a:spcAft>
                <a:spcPts val="0"/>
              </a:spcAft>
              <a:buClr>
                <a:schemeClr val="bg1">
                  <a:lumMod val="50000"/>
                </a:schemeClr>
              </a:buClr>
              <a:defRPr/>
            </a:pPr>
            <a:endParaRPr lang="en-US" sz="1800" b="0" dirty="0">
              <a:solidFill>
                <a:schemeClr val="tx1"/>
              </a:solidFill>
            </a:endParaRPr>
          </a:p>
          <a:p>
            <a:pPr marL="0" lvl="3" fontAlgn="auto">
              <a:spcBef>
                <a:spcPts val="1500"/>
              </a:spcBef>
              <a:spcAft>
                <a:spcPts val="0"/>
              </a:spcAft>
              <a:buClr>
                <a:schemeClr val="bg1">
                  <a:lumMod val="50000"/>
                </a:schemeClr>
              </a:buClr>
              <a:defRPr/>
            </a:pPr>
            <a:endParaRPr lang="en-US" sz="1800" b="0" dirty="0">
              <a:solidFill>
                <a:schemeClr val="tx1"/>
              </a:solidFill>
            </a:endParaRPr>
          </a:p>
        </p:txBody>
      </p:sp>
      <p:pic>
        <p:nvPicPr>
          <p:cNvPr id="80902" name="Picture 2"/>
          <p:cNvPicPr>
            <a:picLocks noChangeAspect="1" noChangeArrowheads="1"/>
          </p:cNvPicPr>
          <p:nvPr/>
        </p:nvPicPr>
        <p:blipFill>
          <a:blip r:embed="rId3"/>
          <a:srcRect/>
          <a:stretch>
            <a:fillRect/>
          </a:stretch>
        </p:blipFill>
        <p:spPr bwMode="auto">
          <a:xfrm>
            <a:off x="4926013" y="1289050"/>
            <a:ext cx="4114800" cy="3816350"/>
          </a:xfrm>
          <a:prstGeom prst="rect">
            <a:avLst/>
          </a:prstGeom>
          <a:noFill/>
          <a:ln w="9525">
            <a:noFill/>
            <a:miter lim="800000"/>
            <a:headEnd/>
            <a:tailEnd/>
          </a:ln>
        </p:spPr>
      </p:pic>
      <p:sp>
        <p:nvSpPr>
          <p:cNvPr id="80903" name="TextBox 1"/>
          <p:cNvSpPr txBox="1">
            <a:spLocks noChangeArrowheads="1"/>
          </p:cNvSpPr>
          <p:nvPr/>
        </p:nvSpPr>
        <p:spPr bwMode="auto">
          <a:xfrm>
            <a:off x="4860925" y="957263"/>
            <a:ext cx="4241800" cy="338137"/>
          </a:xfrm>
          <a:prstGeom prst="rect">
            <a:avLst/>
          </a:prstGeom>
          <a:noFill/>
          <a:ln w="9525">
            <a:noFill/>
            <a:miter lim="800000"/>
            <a:headEnd/>
            <a:tailEnd/>
          </a:ln>
        </p:spPr>
        <p:txBody>
          <a:bodyPr>
            <a:spAutoFit/>
          </a:bodyPr>
          <a:lstStyle/>
          <a:p>
            <a:pPr algn="ctr"/>
            <a:r>
              <a:rPr lang="en-US" altLang="en-US" sz="1600">
                <a:solidFill>
                  <a:srgbClr val="1F497D"/>
                </a:solidFill>
              </a:rPr>
              <a:t>Emergency Communications Ecosystem</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idx="4294967295"/>
          </p:nvPr>
        </p:nvSpPr>
        <p:spPr>
          <a:xfrm>
            <a:off x="228600" y="0"/>
            <a:ext cx="8918575" cy="898525"/>
          </a:xfrm>
        </p:spPr>
        <p:txBody>
          <a:bodyPr/>
          <a:lstStyle/>
          <a:p>
            <a:pPr marL="457200" indent="-457200" eaLnBrk="1" hangingPunct="1"/>
            <a:r>
              <a:rPr lang="en-US" smtClean="0">
                <a:solidFill>
                  <a:srgbClr val="002F80"/>
                </a:solidFill>
                <a:cs typeface="Times New Roman" pitchFamily="18" charset="0"/>
              </a:rPr>
              <a:t>The NECP and Amateur Radio</a:t>
            </a:r>
          </a:p>
        </p:txBody>
      </p:sp>
      <p:sp>
        <p:nvSpPr>
          <p:cNvPr id="82946" name="Content Placeholder 7"/>
          <p:cNvSpPr>
            <a:spLocks noGrp="1" noChangeArrowheads="1"/>
          </p:cNvSpPr>
          <p:nvPr>
            <p:ph idx="4294967295"/>
          </p:nvPr>
        </p:nvSpPr>
        <p:spPr>
          <a:xfrm>
            <a:off x="152400" y="762000"/>
            <a:ext cx="8688388" cy="5084763"/>
          </a:xfrm>
        </p:spPr>
        <p:txBody>
          <a:bodyPr>
            <a:spAutoFit/>
          </a:bodyPr>
          <a:lstStyle/>
          <a:p>
            <a:pPr marL="0" indent="0" eaLnBrk="1" hangingPunct="1">
              <a:spcBef>
                <a:spcPct val="0"/>
              </a:spcBef>
              <a:buClrTx/>
            </a:pPr>
            <a:endParaRPr lang="en-US" sz="800" smtClean="0">
              <a:solidFill>
                <a:srgbClr val="002F80"/>
              </a:solidFill>
              <a:cs typeface="Times New Roman" pitchFamily="18" charset="0"/>
            </a:endParaRPr>
          </a:p>
          <a:p>
            <a:pPr marL="0" indent="0" eaLnBrk="1" hangingPunct="1">
              <a:buFont typeface="Arial" charset="0"/>
              <a:buChar char="•"/>
            </a:pPr>
            <a:r>
              <a:rPr lang="en-US" sz="3200" b="1" smtClean="0">
                <a:ea typeface="MS PGothic" pitchFamily="34" charset="-128"/>
              </a:rPr>
              <a:t>What does the National Emergency Communications Plan (NECP) say about Amateur Radio?</a:t>
            </a:r>
          </a:p>
          <a:p>
            <a:pPr marL="0" indent="0" eaLnBrk="1" hangingPunct="1">
              <a:buFont typeface="Arial" charset="0"/>
              <a:buChar char="•"/>
            </a:pPr>
            <a:endParaRPr lang="en-US" sz="3200" b="1" smtClean="0">
              <a:ea typeface="MS PGothic" pitchFamily="34" charset="-128"/>
            </a:endParaRPr>
          </a:p>
          <a:p>
            <a:pPr marL="0" indent="0" eaLnBrk="1" hangingPunct="1">
              <a:buFont typeface="Arial" charset="0"/>
              <a:buChar char="•"/>
            </a:pPr>
            <a:r>
              <a:rPr lang="en-US" sz="3200" b="1" smtClean="0">
                <a:ea typeface="MS PGothic" pitchFamily="34" charset="-128"/>
              </a:rPr>
              <a:t>I read the entire 108 page document, so you don’t have to! </a:t>
            </a:r>
            <a:r>
              <a:rPr lang="en-US" smtClean="0">
                <a:ea typeface="MS PGothic" pitchFamily="34" charset="-128"/>
              </a:rPr>
              <a:t>(Unless you want to)</a:t>
            </a:r>
            <a:r>
              <a:rPr lang="en-US" sz="3200" b="1" smtClean="0">
                <a:ea typeface="MS PGothic" pitchFamily="34" charset="-128"/>
              </a:rPr>
              <a:t>.</a:t>
            </a:r>
          </a:p>
          <a:p>
            <a:pPr marL="0" indent="0" eaLnBrk="1" hangingPunct="1">
              <a:buFont typeface="Arial" charset="0"/>
              <a:buChar char="•"/>
            </a:pPr>
            <a:endParaRPr lang="en-US" sz="3200" b="1" smtClean="0">
              <a:ea typeface="MS PGothic" pitchFamily="34" charset="-128"/>
            </a:endParaRPr>
          </a:p>
          <a:p>
            <a:pPr marL="0" indent="0" eaLnBrk="1" hangingPunct="1">
              <a:buFont typeface="Arial" charset="0"/>
              <a:buChar char="•"/>
            </a:pPr>
            <a:r>
              <a:rPr lang="en-US" sz="3200" b="1" smtClean="0">
                <a:ea typeface="MS PGothic" pitchFamily="34" charset="-128"/>
              </a:rPr>
              <a:t>Next 5 slides list the </a:t>
            </a:r>
            <a:br>
              <a:rPr lang="en-US" sz="3200" b="1" smtClean="0">
                <a:ea typeface="MS PGothic" pitchFamily="34" charset="-128"/>
              </a:rPr>
            </a:br>
            <a:r>
              <a:rPr lang="en-US" sz="3200" b="1" smtClean="0">
                <a:ea typeface="MS PGothic" pitchFamily="34" charset="-128"/>
              </a:rPr>
              <a:t>most relevant portions.</a:t>
            </a:r>
          </a:p>
        </p:txBody>
      </p:sp>
      <p:sp>
        <p:nvSpPr>
          <p:cNvPr id="82947" name="Text Box 4"/>
          <p:cNvSpPr txBox="1">
            <a:spLocks noChangeArrowheads="1"/>
          </p:cNvSpPr>
          <p:nvPr/>
        </p:nvSpPr>
        <p:spPr bwMode="auto">
          <a:xfrm>
            <a:off x="5983288" y="4191000"/>
            <a:ext cx="3160712" cy="1793875"/>
          </a:xfrm>
          <a:prstGeom prst="rect">
            <a:avLst/>
          </a:prstGeom>
          <a:noFill/>
          <a:ln w="9525">
            <a:noFill/>
            <a:miter lim="800000"/>
            <a:headEnd/>
            <a:tailEnd/>
          </a:ln>
        </p:spPr>
        <p:txBody>
          <a:bodyPr wrap="none">
            <a:spAutoFit/>
          </a:bodyPr>
          <a:lstStyle/>
          <a:p>
            <a:pPr>
              <a:buFont typeface="Wingdings" pitchFamily="2" charset="2"/>
              <a:buNone/>
            </a:pPr>
            <a:r>
              <a:rPr lang="en-US" b="0">
                <a:solidFill>
                  <a:srgbClr val="002F80"/>
                </a:solidFill>
              </a:rPr>
              <a:t>OEC Regional Update –April, 2017</a:t>
            </a:r>
          </a:p>
          <a:p>
            <a:endParaRPr lang="en-US" b="0">
              <a:solidFill>
                <a:srgbClr val="002F80"/>
              </a:solidFill>
            </a:endParaRPr>
          </a:p>
          <a:p>
            <a:r>
              <a:rPr lang="en-US" b="0">
                <a:solidFill>
                  <a:srgbClr val="002F80"/>
                </a:solidFill>
              </a:rPr>
              <a:t>Communications Academy</a:t>
            </a:r>
          </a:p>
          <a:p>
            <a:r>
              <a:rPr lang="en-US" b="0">
                <a:solidFill>
                  <a:srgbClr val="002F80"/>
                </a:solidFill>
              </a:rPr>
              <a:t>April 22, 2017</a:t>
            </a:r>
          </a:p>
          <a:p>
            <a:endParaRPr lang="en-US" altLang="en-US" b="0">
              <a:solidFill>
                <a:srgbClr val="002F80"/>
              </a:solidFill>
            </a:endParaRPr>
          </a:p>
          <a:p>
            <a:r>
              <a:rPr lang="en-US" altLang="en-US" b="0">
                <a:solidFill>
                  <a:srgbClr val="002F80"/>
                </a:solidFill>
              </a:rPr>
              <a:t>Bruce Richter, Region 10 Coordinator</a:t>
            </a:r>
          </a:p>
          <a:p>
            <a:r>
              <a:rPr lang="en-US" altLang="en-US" b="0">
                <a:solidFill>
                  <a:srgbClr val="002F80"/>
                </a:solidFill>
              </a:rPr>
              <a:t>Office of Emergency Communications</a:t>
            </a:r>
          </a:p>
          <a:p>
            <a:endParaRPr lang="en-US"/>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idx="4294967295"/>
          </p:nvPr>
        </p:nvSpPr>
        <p:spPr>
          <a:xfrm>
            <a:off x="228600" y="0"/>
            <a:ext cx="8918575" cy="898525"/>
          </a:xfrm>
        </p:spPr>
        <p:txBody>
          <a:bodyPr/>
          <a:lstStyle/>
          <a:p>
            <a:pPr marL="457200" indent="-457200" eaLnBrk="1" hangingPunct="1"/>
            <a:r>
              <a:rPr lang="en-US" smtClean="0">
                <a:solidFill>
                  <a:srgbClr val="002F80"/>
                </a:solidFill>
                <a:cs typeface="Times New Roman" pitchFamily="18" charset="0"/>
              </a:rPr>
              <a:t>The NECP and Amateur Radio   page 12</a:t>
            </a:r>
          </a:p>
        </p:txBody>
      </p:sp>
      <p:sp>
        <p:nvSpPr>
          <p:cNvPr id="84994" name="Content Placeholder 7"/>
          <p:cNvSpPr>
            <a:spLocks noGrp="1" noChangeArrowheads="1"/>
          </p:cNvSpPr>
          <p:nvPr>
            <p:ph idx="4294967295"/>
          </p:nvPr>
        </p:nvSpPr>
        <p:spPr>
          <a:xfrm>
            <a:off x="152400" y="762000"/>
            <a:ext cx="8688388" cy="6019800"/>
          </a:xfrm>
        </p:spPr>
        <p:txBody>
          <a:bodyPr>
            <a:spAutoFit/>
          </a:bodyPr>
          <a:lstStyle/>
          <a:p>
            <a:pPr marL="0" indent="0" eaLnBrk="1" hangingPunct="1">
              <a:spcBef>
                <a:spcPct val="0"/>
              </a:spcBef>
              <a:buClrTx/>
            </a:pPr>
            <a:endParaRPr lang="en-US" sz="800" smtClean="0">
              <a:solidFill>
                <a:srgbClr val="002F80"/>
              </a:solidFill>
              <a:cs typeface="Times New Roman" pitchFamily="18" charset="0"/>
            </a:endParaRPr>
          </a:p>
          <a:p>
            <a:pPr marL="0" indent="0" eaLnBrk="1" hangingPunct="1"/>
            <a:r>
              <a:rPr lang="en-US" sz="3200" b="1" smtClean="0">
                <a:ea typeface="MS PGothic" pitchFamily="34" charset="-128"/>
              </a:rPr>
              <a:t>Requests for Assistance and Reporting. </a:t>
            </a:r>
            <a:endParaRPr lang="en-US" sz="3200" smtClean="0">
              <a:ea typeface="MS PGothic" pitchFamily="34" charset="-128"/>
            </a:endParaRPr>
          </a:p>
          <a:p>
            <a:pPr marL="0" indent="0" eaLnBrk="1" hangingPunct="1"/>
            <a:r>
              <a:rPr lang="en-US" sz="3200" smtClean="0">
                <a:ea typeface="MS PGothic" pitchFamily="34" charset="-128"/>
              </a:rPr>
              <a:t> </a:t>
            </a:r>
          </a:p>
          <a:p>
            <a:pPr marL="0" indent="0" eaLnBrk="1" hangingPunct="1"/>
            <a:r>
              <a:rPr lang="en-US" sz="3200" smtClean="0">
                <a:ea typeface="MS PGothic" pitchFamily="34" charset="-128"/>
              </a:rPr>
              <a:t>“Amateur radio operators also serve as key contributors in this function as they can be important conduits for relaying information to response agencies and personnel when other forms of communications have failed or have been disrupted.” </a:t>
            </a:r>
          </a:p>
          <a:p>
            <a:pPr marL="0" indent="0" eaLnBrk="1" hangingPunct="1">
              <a:spcBef>
                <a:spcPct val="0"/>
              </a:spcBef>
              <a:buClrTx/>
            </a:pPr>
            <a:endParaRPr lang="en-US" sz="3000" smtClean="0">
              <a:solidFill>
                <a:srgbClr val="002F80"/>
              </a:solidFill>
              <a:cs typeface="Times New Roman" pitchFamily="18" charset="0"/>
            </a:endParaRPr>
          </a:p>
          <a:p>
            <a:pPr marL="0" indent="0" eaLnBrk="1" hangingPunct="1">
              <a:spcBef>
                <a:spcPct val="0"/>
              </a:spcBef>
              <a:buClrTx/>
            </a:pPr>
            <a:endParaRPr lang="en-US" sz="3000" smtClean="0">
              <a:solidFill>
                <a:srgbClr val="002F80"/>
              </a:solidFill>
              <a:cs typeface="Times New Roman" pitchFamily="18" charset="0"/>
            </a:endParaRPr>
          </a:p>
          <a:p>
            <a:pPr marL="0" indent="0" eaLnBrk="1" hangingPunct="1">
              <a:spcBef>
                <a:spcPct val="0"/>
              </a:spcBef>
              <a:buClrTx/>
            </a:pPr>
            <a:endParaRPr lang="en-US" sz="3000" smtClean="0">
              <a:solidFill>
                <a:srgbClr val="002F80"/>
              </a:solidFill>
              <a:cs typeface="Times New Roman" pitchFamily="18" charset="0"/>
            </a:endParaRPr>
          </a:p>
          <a:p>
            <a:pPr marL="0" indent="0" eaLnBrk="1" hangingPunct="1">
              <a:spcBef>
                <a:spcPct val="0"/>
              </a:spcBef>
              <a:buClrTx/>
            </a:pPr>
            <a:endParaRPr lang="en-US" sz="1200" smtClean="0">
              <a:solidFill>
                <a:srgbClr val="002F80"/>
              </a:solidFill>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idx="4294967295"/>
          </p:nvPr>
        </p:nvSpPr>
        <p:spPr>
          <a:xfrm>
            <a:off x="228600" y="0"/>
            <a:ext cx="8918575" cy="898525"/>
          </a:xfrm>
        </p:spPr>
        <p:txBody>
          <a:bodyPr/>
          <a:lstStyle/>
          <a:p>
            <a:pPr marL="457200" indent="-457200" eaLnBrk="1" hangingPunct="1"/>
            <a:r>
              <a:rPr lang="en-US" smtClean="0">
                <a:solidFill>
                  <a:srgbClr val="002F80"/>
                </a:solidFill>
                <a:cs typeface="Times New Roman" pitchFamily="18" charset="0"/>
              </a:rPr>
              <a:t>The NECP and Amateur Radio   page 19</a:t>
            </a:r>
          </a:p>
        </p:txBody>
      </p:sp>
      <p:sp>
        <p:nvSpPr>
          <p:cNvPr id="8" name="Content Placeholder 7"/>
          <p:cNvSpPr txBox="1">
            <a:spLocks noGrp="1" noChangeArrowheads="1"/>
          </p:cNvSpPr>
          <p:nvPr>
            <p:ph idx="4294967295"/>
          </p:nvPr>
        </p:nvSpPr>
        <p:spPr>
          <a:xfrm>
            <a:off x="152400" y="762000"/>
            <a:ext cx="8688388" cy="6248400"/>
          </a:xfrm>
          <a:extLst>
            <a:ext uri="{909E8E84-426E-40DD-AFC4-6F175D3DCCD1}"/>
            <a:ext uri="{91240B29-F687-4F45-9708-019B960494DF}"/>
          </a:extLst>
        </p:spPr>
        <p:txBody>
          <a:bodyPr>
            <a:spAutoFit/>
          </a:bodyPr>
          <a:lstStyle>
            <a:lvl1pPr eaLnBrk="0" hangingPunct="0">
              <a:spcBef>
                <a:spcPct val="20000"/>
              </a:spcBef>
              <a:buClr>
                <a:srgbClr val="333333"/>
              </a:buClr>
              <a:buFont typeface="Wingdings" pitchFamily="2" charset="2"/>
              <a:defRPr sz="2800">
                <a:solidFill>
                  <a:schemeClr val="tx1"/>
                </a:solidFill>
                <a:latin typeface="Arial" pitchFamily="34" charset="0"/>
                <a:ea typeface="ＭＳ Ｐゴシック" pitchFamily="34" charset="-128"/>
              </a:defRPr>
            </a:lvl1pPr>
            <a:lvl2pPr marL="742950" indent="-285750" eaLnBrk="0" hangingPunct="0">
              <a:spcBef>
                <a:spcPct val="20000"/>
              </a:spcBef>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marL="0" indent="0" eaLnBrk="1" hangingPunct="1">
              <a:spcBef>
                <a:spcPct val="0"/>
              </a:spcBef>
              <a:buClrTx/>
              <a:defRPr/>
            </a:pPr>
            <a:endParaRPr lang="en-US" sz="800" dirty="0">
              <a:solidFill>
                <a:srgbClr val="002F80"/>
              </a:solidFill>
              <a:latin typeface="+mj-lt"/>
              <a:ea typeface="+mn-ea"/>
              <a:cs typeface="Times New Roman" panose="02020603050405020304" pitchFamily="18" charset="0"/>
            </a:endParaRPr>
          </a:p>
          <a:p>
            <a:pPr marL="457200" indent="-457200" eaLnBrk="1" hangingPunct="1">
              <a:spcBef>
                <a:spcPct val="0"/>
              </a:spcBef>
              <a:buClrTx/>
              <a:buFont typeface="Wingdings" pitchFamily="2" charset="2"/>
              <a:buChar char="§"/>
              <a:defRPr/>
            </a:pPr>
            <a:r>
              <a:rPr lang="en-US" sz="3200" b="1" dirty="0"/>
              <a:t>Update governance structures and processes to address the evolving operating environment</a:t>
            </a:r>
            <a:r>
              <a:rPr lang="en-US" sz="3200" b="1" dirty="0" smtClean="0"/>
              <a:t>.</a:t>
            </a:r>
            <a:r>
              <a:rPr lang="en-US" sz="3200" dirty="0" smtClean="0"/>
              <a:t> …This </a:t>
            </a:r>
            <a:r>
              <a:rPr lang="en-US" sz="3200" dirty="0"/>
              <a:t>could include adding representatives to Statewide Interoperability Governing Bodies </a:t>
            </a:r>
            <a:r>
              <a:rPr lang="en-US" sz="3200" dirty="0" smtClean="0"/>
              <a:t>from </a:t>
            </a:r>
            <a:r>
              <a:rPr lang="en-US" sz="3200" dirty="0"/>
              <a:t>associations, organizations, or agencies that support or rely on communications during response and recovery operations (e.g., emergency management agencies</a:t>
            </a:r>
            <a:r>
              <a:rPr lang="en-US" sz="3200" dirty="0" smtClean="0"/>
              <a:t>,…, </a:t>
            </a:r>
            <a:r>
              <a:rPr lang="en-US" sz="3200" b="1" dirty="0"/>
              <a:t>and amateur radio organizations</a:t>
            </a:r>
            <a:r>
              <a:rPr lang="en-US" sz="3200" dirty="0"/>
              <a:t>). </a:t>
            </a:r>
          </a:p>
          <a:p>
            <a:pPr marL="457200" indent="-457200" eaLnBrk="1" hangingPunct="1">
              <a:spcBef>
                <a:spcPct val="0"/>
              </a:spcBef>
              <a:buClrTx/>
              <a:buFont typeface="Wingdings" pitchFamily="2" charset="2"/>
              <a:buChar char="§"/>
              <a:defRPr/>
            </a:pPr>
            <a:endParaRPr lang="en-US" sz="3000" dirty="0">
              <a:solidFill>
                <a:srgbClr val="002F80"/>
              </a:solidFill>
              <a:latin typeface="+mj-lt"/>
              <a:ea typeface="+mn-ea"/>
              <a:cs typeface="Times New Roman" panose="02020603050405020304" pitchFamily="18" charset="0"/>
            </a:endParaRPr>
          </a:p>
          <a:p>
            <a:pPr marL="0" indent="0" eaLnBrk="1" hangingPunct="1">
              <a:spcBef>
                <a:spcPct val="0"/>
              </a:spcBef>
              <a:buClrTx/>
              <a:defRPr/>
            </a:pPr>
            <a:endParaRPr lang="en-US" sz="3000" dirty="0" smtClean="0">
              <a:solidFill>
                <a:srgbClr val="002F80"/>
              </a:solidFill>
              <a:latin typeface="+mj-lt"/>
              <a:ea typeface="+mn-ea"/>
              <a:cs typeface="Times New Roman" panose="02020603050405020304" pitchFamily="18" charset="0"/>
            </a:endParaRPr>
          </a:p>
          <a:p>
            <a:pPr eaLnBrk="1" hangingPunct="1">
              <a:spcBef>
                <a:spcPct val="0"/>
              </a:spcBef>
              <a:buClrTx/>
              <a:defRPr/>
            </a:pPr>
            <a:endParaRPr lang="en-US" sz="1200" dirty="0" smtClean="0">
              <a:solidFill>
                <a:srgbClr val="002F80"/>
              </a:solidFill>
              <a:latin typeface="+mj-lt"/>
              <a:ea typeface="+mn-ea"/>
              <a:cs typeface="Times New Roman" panose="02020603050405020304" pitchFamily="18"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r>
              <a:rPr lang="en-US" smtClean="0"/>
              <a:t>Agenda</a:t>
            </a:r>
          </a:p>
        </p:txBody>
      </p:sp>
      <p:sp>
        <p:nvSpPr>
          <p:cNvPr id="66562" name="Rectangle 3"/>
          <p:cNvSpPr>
            <a:spLocks noGrp="1" noChangeArrowheads="1"/>
          </p:cNvSpPr>
          <p:nvPr>
            <p:ph type="body" idx="1"/>
          </p:nvPr>
        </p:nvSpPr>
        <p:spPr/>
        <p:txBody>
          <a:bodyPr/>
          <a:lstStyle/>
          <a:p>
            <a:r>
              <a:rPr lang="en-US" smtClean="0"/>
              <a:t>Welcome: new members and visitors</a:t>
            </a:r>
          </a:p>
          <a:p>
            <a:r>
              <a:rPr lang="en-US" smtClean="0"/>
              <a:t>Announcements</a:t>
            </a:r>
          </a:p>
          <a:p>
            <a:pPr lvl="1"/>
            <a:r>
              <a:rPr lang="en-US" smtClean="0"/>
              <a:t>Next month is evening meeting: Antennas Wednesday 11/14 7PM</a:t>
            </a:r>
          </a:p>
          <a:p>
            <a:r>
              <a:rPr lang="en-US" smtClean="0"/>
              <a:t>Around the room interesting HAM activities</a:t>
            </a:r>
          </a:p>
          <a:p>
            <a:pPr lvl="1"/>
            <a:r>
              <a:rPr lang="en-US" smtClean="0"/>
              <a:t>MB 10K, JOTA, new equipment/toys, contests, projects, …</a:t>
            </a:r>
          </a:p>
          <a:p>
            <a:r>
              <a:rPr lang="en-US" smtClean="0"/>
              <a:t>Discussion weekly net status</a:t>
            </a:r>
          </a:p>
          <a:p>
            <a:r>
              <a:rPr lang="en-US" smtClean="0"/>
              <a:t>Discussion how does HAM fit into emergency ops </a:t>
            </a:r>
          </a:p>
          <a:p>
            <a:endParaRPr lang="en-US" smtClean="0"/>
          </a:p>
          <a:p>
            <a:r>
              <a:rPr lang="en-US" smtClean="0"/>
              <a:t>Business meeting – all are welcome</a:t>
            </a:r>
          </a:p>
          <a:p>
            <a:pPr lvl="1"/>
            <a:r>
              <a:rPr lang="en-US" smtClean="0"/>
              <a:t>November 14 evening club meeting</a:t>
            </a:r>
          </a:p>
          <a:p>
            <a:pPr lvl="1"/>
            <a:r>
              <a:rPr lang="en-US" smtClean="0"/>
              <a:t>Ray Miller Prep</a:t>
            </a:r>
          </a:p>
          <a:p>
            <a:pPr lvl="1"/>
            <a:r>
              <a:rPr lang="en-US" smtClean="0"/>
              <a:t>Club URL renewal</a:t>
            </a:r>
          </a:p>
          <a:p>
            <a:pPr lvl="1"/>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idx="4294967295"/>
          </p:nvPr>
        </p:nvSpPr>
        <p:spPr>
          <a:xfrm>
            <a:off x="228600" y="0"/>
            <a:ext cx="8918575" cy="898525"/>
          </a:xfrm>
        </p:spPr>
        <p:txBody>
          <a:bodyPr/>
          <a:lstStyle/>
          <a:p>
            <a:pPr marL="457200" indent="-457200" eaLnBrk="1" hangingPunct="1"/>
            <a:r>
              <a:rPr lang="en-US" smtClean="0">
                <a:solidFill>
                  <a:srgbClr val="002F80"/>
                </a:solidFill>
                <a:cs typeface="Times New Roman" pitchFamily="18" charset="0"/>
              </a:rPr>
              <a:t>The NECP and Amateur Radio  Page 33</a:t>
            </a:r>
          </a:p>
        </p:txBody>
      </p:sp>
      <p:sp>
        <p:nvSpPr>
          <p:cNvPr id="89090" name="Content Placeholder 7"/>
          <p:cNvSpPr>
            <a:spLocks noGrp="1" noChangeArrowheads="1"/>
          </p:cNvSpPr>
          <p:nvPr>
            <p:ph idx="4294967295"/>
          </p:nvPr>
        </p:nvSpPr>
        <p:spPr>
          <a:xfrm>
            <a:off x="152400" y="762000"/>
            <a:ext cx="8688388" cy="6561138"/>
          </a:xfrm>
        </p:spPr>
        <p:txBody>
          <a:bodyPr>
            <a:spAutoFit/>
          </a:bodyPr>
          <a:lstStyle/>
          <a:p>
            <a:pPr marL="0" indent="0" eaLnBrk="1" hangingPunct="1">
              <a:spcBef>
                <a:spcPct val="0"/>
              </a:spcBef>
              <a:buClrTx/>
            </a:pPr>
            <a:endParaRPr lang="en-US" sz="800" smtClean="0">
              <a:solidFill>
                <a:srgbClr val="002F80"/>
              </a:solidFill>
              <a:cs typeface="Times New Roman" pitchFamily="18" charset="0"/>
            </a:endParaRPr>
          </a:p>
          <a:p>
            <a:pPr marL="0" indent="0" eaLnBrk="1" hangingPunct="1"/>
            <a:r>
              <a:rPr lang="en-US" b="1" smtClean="0">
                <a:ea typeface="MS PGothic" pitchFamily="34" charset="-128"/>
              </a:rPr>
              <a:t>Identify opportunities to integrate more private and public sector communications stakeholders into training and exercises. </a:t>
            </a:r>
          </a:p>
          <a:p>
            <a:pPr marL="0" indent="0" eaLnBrk="1" hangingPunct="1"/>
            <a:r>
              <a:rPr lang="en-US" sz="2400" smtClean="0">
                <a:ea typeface="MS PGothic" pitchFamily="34" charset="-128"/>
              </a:rPr>
              <a:t>“jurisdictions should identify entities with potential roles in information sharing and the delivery of emergency communications during emergencies (e.g., utility companies, </a:t>
            </a:r>
            <a:r>
              <a:rPr lang="en-US" sz="2400" b="1" smtClean="0">
                <a:ea typeface="MS PGothic" pitchFamily="34" charset="-128"/>
              </a:rPr>
              <a:t>amateur radio operators</a:t>
            </a:r>
            <a:r>
              <a:rPr lang="en-US" sz="2400" smtClean="0">
                <a:ea typeface="MS PGothic" pitchFamily="34" charset="-128"/>
              </a:rPr>
              <a:t>, nongovernmental organizations,…). As appropriate, these entities should be incorporated into training and exercise activities on a more regular basis. This includes involving the appropriate stakeholders in curriculum or exercise design and execution, as necessary. </a:t>
            </a:r>
          </a:p>
          <a:p>
            <a:pPr marL="0" indent="0" eaLnBrk="1" hangingPunct="1">
              <a:spcBef>
                <a:spcPct val="0"/>
              </a:spcBef>
              <a:buClrTx/>
            </a:pPr>
            <a:endParaRPr lang="en-US" sz="3000" smtClean="0">
              <a:solidFill>
                <a:srgbClr val="002F80"/>
              </a:solidFill>
              <a:cs typeface="Times New Roman" pitchFamily="18" charset="0"/>
            </a:endParaRPr>
          </a:p>
          <a:p>
            <a:pPr marL="0" indent="0" eaLnBrk="1" hangingPunct="1">
              <a:spcBef>
                <a:spcPct val="0"/>
              </a:spcBef>
              <a:buClrTx/>
              <a:buFont typeface="Wingdings" pitchFamily="2" charset="2"/>
              <a:buChar char="§"/>
            </a:pPr>
            <a:endParaRPr lang="en-US" sz="3000" smtClean="0">
              <a:solidFill>
                <a:srgbClr val="002F80"/>
              </a:solidFill>
              <a:cs typeface="Times New Roman" pitchFamily="18" charset="0"/>
            </a:endParaRPr>
          </a:p>
          <a:p>
            <a:pPr marL="0" indent="0" eaLnBrk="1" hangingPunct="1">
              <a:spcBef>
                <a:spcPct val="0"/>
              </a:spcBef>
              <a:buClrTx/>
            </a:pPr>
            <a:endParaRPr lang="en-US" sz="3000" smtClean="0">
              <a:solidFill>
                <a:srgbClr val="002F80"/>
              </a:solidFill>
              <a:cs typeface="Times New Roman" pitchFamily="18" charset="0"/>
            </a:endParaRPr>
          </a:p>
          <a:p>
            <a:pPr marL="0" indent="0" eaLnBrk="1" hangingPunct="1">
              <a:spcBef>
                <a:spcPct val="0"/>
              </a:spcBef>
              <a:buClrTx/>
            </a:pPr>
            <a:endParaRPr lang="en-US" sz="1200" smtClean="0">
              <a:solidFill>
                <a:srgbClr val="002F80"/>
              </a:solidFill>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idx="4294967295"/>
          </p:nvPr>
        </p:nvSpPr>
        <p:spPr>
          <a:xfrm>
            <a:off x="228600" y="0"/>
            <a:ext cx="8918575" cy="898525"/>
          </a:xfrm>
        </p:spPr>
        <p:txBody>
          <a:bodyPr/>
          <a:lstStyle/>
          <a:p>
            <a:pPr marL="457200" indent="-457200" eaLnBrk="1" hangingPunct="1"/>
            <a:r>
              <a:rPr lang="en-US" smtClean="0">
                <a:solidFill>
                  <a:srgbClr val="002F80"/>
                </a:solidFill>
                <a:cs typeface="Times New Roman" pitchFamily="18" charset="0"/>
              </a:rPr>
              <a:t>The NECP and Amateur Radio  Page A-16</a:t>
            </a:r>
          </a:p>
        </p:txBody>
      </p:sp>
      <p:sp>
        <p:nvSpPr>
          <p:cNvPr id="91138" name="Content Placeholder 7"/>
          <p:cNvSpPr>
            <a:spLocks noGrp="1" noChangeArrowheads="1"/>
          </p:cNvSpPr>
          <p:nvPr>
            <p:ph idx="4294967295"/>
          </p:nvPr>
        </p:nvSpPr>
        <p:spPr>
          <a:xfrm>
            <a:off x="152400" y="762000"/>
            <a:ext cx="8688388" cy="5803900"/>
          </a:xfrm>
        </p:spPr>
        <p:txBody>
          <a:bodyPr>
            <a:spAutoFit/>
          </a:bodyPr>
          <a:lstStyle/>
          <a:p>
            <a:pPr marL="0" indent="0" eaLnBrk="1" hangingPunct="1">
              <a:spcBef>
                <a:spcPct val="0"/>
              </a:spcBef>
              <a:buClrTx/>
            </a:pPr>
            <a:endParaRPr lang="en-US" sz="800" smtClean="0">
              <a:solidFill>
                <a:srgbClr val="002F80"/>
              </a:solidFill>
              <a:cs typeface="Times New Roman" pitchFamily="18" charset="0"/>
            </a:endParaRPr>
          </a:p>
          <a:p>
            <a:pPr marL="0" indent="0" eaLnBrk="1" hangingPunct="1"/>
            <a:r>
              <a:rPr lang="en-US" smtClean="0">
                <a:ea typeface="MS PGothic" pitchFamily="34" charset="-128"/>
              </a:rPr>
              <a:t>“Volunteer organizations such as community emergency response teams and auxiliary communications volunteers (e.g., </a:t>
            </a:r>
            <a:r>
              <a:rPr lang="en-US" b="1" smtClean="0">
                <a:ea typeface="MS PGothic" pitchFamily="34" charset="-128"/>
              </a:rPr>
              <a:t>amateur radio operators; also called Hams) play key roles in emergency communications and preparedness</a:t>
            </a:r>
            <a:r>
              <a:rPr lang="en-US" smtClean="0">
                <a:ea typeface="MS PGothic" pitchFamily="34" charset="-128"/>
              </a:rPr>
              <a:t>.</a:t>
            </a:r>
          </a:p>
          <a:p>
            <a:pPr marL="0" indent="0" eaLnBrk="1" hangingPunct="1"/>
            <a:r>
              <a:rPr lang="en-US" smtClean="0">
                <a:ea typeface="MS PGothic" pitchFamily="34" charset="-128"/>
              </a:rPr>
              <a:t> Volunteer emergency communications operators and groups using amateur radio have been providing backup communications to event planners, public safety officials, and emergency managers at all levels of government for nearly 100 years.” </a:t>
            </a:r>
            <a:endParaRPr lang="en-US" sz="3000" smtClean="0">
              <a:solidFill>
                <a:srgbClr val="002F80"/>
              </a:solidFill>
              <a:cs typeface="Times New Roman" pitchFamily="18" charset="0"/>
            </a:endParaRPr>
          </a:p>
          <a:p>
            <a:pPr marL="0" indent="0" eaLnBrk="1" hangingPunct="1">
              <a:spcBef>
                <a:spcPct val="0"/>
              </a:spcBef>
              <a:buClrTx/>
              <a:buFont typeface="Wingdings" pitchFamily="2" charset="2"/>
              <a:buChar char="§"/>
            </a:pPr>
            <a:endParaRPr lang="en-US" sz="3000" smtClean="0">
              <a:solidFill>
                <a:srgbClr val="002F80"/>
              </a:solidFill>
              <a:cs typeface="Times New Roman" pitchFamily="18" charset="0"/>
            </a:endParaRPr>
          </a:p>
          <a:p>
            <a:pPr marL="0" indent="0" eaLnBrk="1" hangingPunct="1">
              <a:spcBef>
                <a:spcPct val="0"/>
              </a:spcBef>
              <a:buClrTx/>
            </a:pPr>
            <a:endParaRPr lang="en-US" sz="3000" smtClean="0">
              <a:solidFill>
                <a:srgbClr val="002F80"/>
              </a:solidFill>
              <a:cs typeface="Times New Roman" pitchFamily="18" charset="0"/>
            </a:endParaRPr>
          </a:p>
          <a:p>
            <a:pPr marL="0" indent="0" eaLnBrk="1" hangingPunct="1">
              <a:spcBef>
                <a:spcPct val="0"/>
              </a:spcBef>
              <a:buClrTx/>
            </a:pPr>
            <a:endParaRPr lang="en-US" sz="1200" smtClean="0">
              <a:solidFill>
                <a:srgbClr val="002F80"/>
              </a:solidFill>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idx="4294967295"/>
          </p:nvPr>
        </p:nvSpPr>
        <p:spPr>
          <a:xfrm>
            <a:off x="228600" y="0"/>
            <a:ext cx="8918575" cy="898525"/>
          </a:xfrm>
        </p:spPr>
        <p:txBody>
          <a:bodyPr/>
          <a:lstStyle/>
          <a:p>
            <a:pPr marL="457200" indent="-457200" eaLnBrk="1" hangingPunct="1"/>
            <a:r>
              <a:rPr lang="en-US" smtClean="0">
                <a:solidFill>
                  <a:srgbClr val="002F80"/>
                </a:solidFill>
                <a:cs typeface="Times New Roman" pitchFamily="18" charset="0"/>
              </a:rPr>
              <a:t>The NECP and Amateur Radio  Page A-16</a:t>
            </a:r>
          </a:p>
        </p:txBody>
      </p:sp>
      <p:sp>
        <p:nvSpPr>
          <p:cNvPr id="93186" name="Content Placeholder 7"/>
          <p:cNvSpPr>
            <a:spLocks noGrp="1" noChangeArrowheads="1"/>
          </p:cNvSpPr>
          <p:nvPr>
            <p:ph idx="4294967295"/>
          </p:nvPr>
        </p:nvSpPr>
        <p:spPr>
          <a:xfrm>
            <a:off x="152400" y="762000"/>
            <a:ext cx="8688388" cy="6149975"/>
          </a:xfrm>
        </p:spPr>
        <p:txBody>
          <a:bodyPr>
            <a:spAutoFit/>
          </a:bodyPr>
          <a:lstStyle/>
          <a:p>
            <a:pPr marL="0" indent="0" eaLnBrk="1" hangingPunct="1">
              <a:spcBef>
                <a:spcPct val="0"/>
              </a:spcBef>
              <a:buClrTx/>
            </a:pPr>
            <a:endParaRPr lang="en-US" sz="800" smtClean="0">
              <a:solidFill>
                <a:srgbClr val="002F80"/>
              </a:solidFill>
              <a:cs typeface="Times New Roman" pitchFamily="18" charset="0"/>
            </a:endParaRPr>
          </a:p>
          <a:p>
            <a:pPr marL="0" indent="0" eaLnBrk="1" hangingPunct="1"/>
            <a:r>
              <a:rPr lang="en-US" smtClean="0">
                <a:ea typeface="MS PGothic" pitchFamily="34" charset="-128"/>
              </a:rPr>
              <a:t> “Often, amateur radio services have been used when other forms of communications have failed or have been disrupted. Today, nearly all the States and territories have incorporated some level of participation by amateur radio auxiliary communication operators into their Tactical Interoperable Communications Plans and Statewide Communication Interoperability Plans; this allows them to quickly integrate the operators into response efforts, which can strengthen communications and operations during incidents of any scale.”</a:t>
            </a:r>
          </a:p>
          <a:p>
            <a:pPr marL="0" indent="0" eaLnBrk="1" hangingPunct="1">
              <a:spcBef>
                <a:spcPct val="0"/>
              </a:spcBef>
              <a:buClrTx/>
            </a:pPr>
            <a:endParaRPr lang="en-US" sz="3000" smtClean="0">
              <a:solidFill>
                <a:srgbClr val="002F80"/>
              </a:solidFill>
              <a:cs typeface="Times New Roman" pitchFamily="18" charset="0"/>
            </a:endParaRPr>
          </a:p>
          <a:p>
            <a:pPr marL="0" indent="0" eaLnBrk="1" hangingPunct="1">
              <a:spcBef>
                <a:spcPct val="0"/>
              </a:spcBef>
              <a:buClrTx/>
            </a:pPr>
            <a:endParaRPr lang="en-US" sz="3000" smtClean="0">
              <a:solidFill>
                <a:srgbClr val="002F80"/>
              </a:solidFill>
              <a:cs typeface="Times New Roman" pitchFamily="18" charset="0"/>
            </a:endParaRPr>
          </a:p>
          <a:p>
            <a:pPr marL="0" indent="0" eaLnBrk="1" hangingPunct="1">
              <a:spcBef>
                <a:spcPct val="0"/>
              </a:spcBef>
              <a:buClrTx/>
            </a:pPr>
            <a:endParaRPr lang="en-US" sz="1200" smtClean="0">
              <a:solidFill>
                <a:srgbClr val="002F80"/>
              </a:solidFill>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idx="4294967295"/>
          </p:nvPr>
        </p:nvSpPr>
        <p:spPr>
          <a:xfrm>
            <a:off x="0" y="82550"/>
            <a:ext cx="9144000" cy="658813"/>
          </a:xfrm>
        </p:spPr>
        <p:txBody>
          <a:bodyPr/>
          <a:lstStyle/>
          <a:p>
            <a:pPr eaLnBrk="1" hangingPunct="1"/>
            <a:r>
              <a:rPr lang="en-US" smtClean="0">
                <a:solidFill>
                  <a:schemeClr val="tx1"/>
                </a:solidFill>
                <a:ea typeface="MS PGothic" pitchFamily="34" charset="-128"/>
              </a:rPr>
              <a:t>OEC Serves Public Safety Through Interoperable Emergency Communications</a:t>
            </a:r>
            <a:endParaRPr lang="en-US" smtClean="0">
              <a:solidFill>
                <a:schemeClr val="tx1"/>
              </a:solidFill>
            </a:endParaRPr>
          </a:p>
        </p:txBody>
      </p:sp>
      <p:sp>
        <p:nvSpPr>
          <p:cNvPr id="95234" name="Slide Number Placeholder 2"/>
          <p:cNvSpPr txBox="1">
            <a:spLocks noGrp="1"/>
          </p:cNvSpPr>
          <p:nvPr/>
        </p:nvSpPr>
        <p:spPr bwMode="auto">
          <a:xfrm>
            <a:off x="8686800" y="6324600"/>
            <a:ext cx="381000" cy="501650"/>
          </a:xfrm>
          <a:prstGeom prst="rect">
            <a:avLst/>
          </a:prstGeom>
          <a:noFill/>
          <a:ln w="9525">
            <a:noFill/>
            <a:miter lim="800000"/>
            <a:headEnd/>
            <a:tailEnd/>
          </a:ln>
        </p:spPr>
        <p:txBody>
          <a:bodyPr/>
          <a:lstStyle/>
          <a:p>
            <a:pPr algn="r" eaLnBrk="0" hangingPunct="0"/>
            <a:fld id="{A09CC96D-D45E-4382-9825-C2A49F7B1F6C}" type="slidenum">
              <a:rPr lang="en-US" sz="900">
                <a:solidFill>
                  <a:srgbClr val="FFFFFF"/>
                </a:solidFill>
              </a:rPr>
              <a:pPr algn="r" eaLnBrk="0" hangingPunct="0"/>
              <a:t>23</a:t>
            </a:fld>
            <a:endParaRPr lang="en-US" sz="900">
              <a:solidFill>
                <a:srgbClr val="FFFFFF"/>
              </a:solidFill>
            </a:endParaRPr>
          </a:p>
        </p:txBody>
      </p:sp>
      <p:sp>
        <p:nvSpPr>
          <p:cNvPr id="5" name="TextBox 4"/>
          <p:cNvSpPr txBox="1"/>
          <p:nvPr/>
        </p:nvSpPr>
        <p:spPr>
          <a:xfrm>
            <a:off x="6172200" y="1123950"/>
            <a:ext cx="2895600" cy="3716338"/>
          </a:xfrm>
          <a:prstGeom prst="rect">
            <a:avLst/>
          </a:prstGeom>
          <a:noFill/>
        </p:spPr>
        <p:txBody>
          <a:bodyPr>
            <a:spAutoFit/>
          </a:bodyPr>
          <a:lstStyle/>
          <a:p>
            <a:pPr fontAlgn="auto">
              <a:spcBef>
                <a:spcPts val="0"/>
              </a:spcBef>
              <a:spcAft>
                <a:spcPts val="600"/>
              </a:spcAft>
              <a:defRPr/>
            </a:pPr>
            <a:r>
              <a:rPr lang="en-US" sz="1600" dirty="0">
                <a:latin typeface="Cambria" panose="02040503050406030204" pitchFamily="18" charset="0"/>
                <a:cs typeface="+mn-cs"/>
              </a:rPr>
              <a:t>Coordination </a:t>
            </a:r>
          </a:p>
          <a:p>
            <a:pPr marL="171450" indent="-171450" fontAlgn="auto">
              <a:spcBef>
                <a:spcPts val="0"/>
              </a:spcBef>
              <a:spcAft>
                <a:spcPts val="600"/>
              </a:spcAft>
              <a:buFont typeface="Arial" panose="020B0604020202020204" pitchFamily="34" charset="0"/>
              <a:buChar char="•"/>
              <a:defRPr/>
            </a:pPr>
            <a:r>
              <a:rPr lang="en-US" sz="1050" dirty="0">
                <a:latin typeface="Cambria" panose="02040503050406030204" pitchFamily="18" charset="0"/>
                <a:cs typeface="+mn-cs"/>
              </a:rPr>
              <a:t>Technical Assistance</a:t>
            </a:r>
            <a:r>
              <a:rPr lang="en-US" sz="1050" b="0" dirty="0">
                <a:latin typeface="Cambria" panose="02040503050406030204" pitchFamily="18" charset="0"/>
                <a:cs typeface="+mn-cs"/>
              </a:rPr>
              <a:t>: Provides no-cost, specific training, exercise, governance and usage support and communications engineering assessments across  land mobile radio, broadband and 9-1-1 aspects of interoperable emergency communications through Statewide Interoperability Coordinators. </a:t>
            </a:r>
          </a:p>
          <a:p>
            <a:pPr marL="171450" indent="-171450" fontAlgn="auto">
              <a:spcBef>
                <a:spcPts val="0"/>
              </a:spcBef>
              <a:spcAft>
                <a:spcPts val="600"/>
              </a:spcAft>
              <a:buFont typeface="Arial" panose="020B0604020202020204" pitchFamily="34" charset="0"/>
              <a:buChar char="•"/>
              <a:defRPr/>
            </a:pPr>
            <a:r>
              <a:rPr lang="en-US" sz="1050" dirty="0">
                <a:latin typeface="Cambria" panose="02040503050406030204" pitchFamily="18" charset="0"/>
                <a:cs typeface="+mn-cs"/>
              </a:rPr>
              <a:t>Regional Coordination</a:t>
            </a:r>
            <a:r>
              <a:rPr lang="en-US" sz="1050" b="0" dirty="0">
                <a:latin typeface="Cambria" panose="02040503050406030204" pitchFamily="18" charset="0"/>
                <a:cs typeface="+mn-cs"/>
              </a:rPr>
              <a:t>: Collaborate with regional and local stakeholders to strengthen emergency communications</a:t>
            </a:r>
          </a:p>
          <a:p>
            <a:pPr marL="171450" indent="-171450" fontAlgn="auto">
              <a:spcBef>
                <a:spcPts val="0"/>
              </a:spcBef>
              <a:spcAft>
                <a:spcPts val="600"/>
              </a:spcAft>
              <a:buFont typeface="Arial" panose="020B0604020202020204" pitchFamily="34" charset="0"/>
              <a:buChar char="•"/>
              <a:defRPr/>
            </a:pPr>
            <a:r>
              <a:rPr lang="en-US" sz="1050" dirty="0">
                <a:latin typeface="Cambria" panose="02040503050406030204" pitchFamily="18" charset="0"/>
                <a:cs typeface="+mn-cs"/>
              </a:rPr>
              <a:t>Partnerships</a:t>
            </a:r>
            <a:r>
              <a:rPr lang="en-US" sz="1050" b="0" dirty="0">
                <a:latin typeface="Cambria" panose="02040503050406030204" pitchFamily="18" charset="0"/>
                <a:cs typeface="+mn-cs"/>
              </a:rPr>
              <a:t>: Support stakeholder groups (SAFECOM, National Council of Statewide Interoperability Coordinators, Emergency Communications Preparedness Center,)</a:t>
            </a:r>
          </a:p>
          <a:p>
            <a:pPr marL="171450" indent="-171450" fontAlgn="auto">
              <a:spcBef>
                <a:spcPts val="0"/>
              </a:spcBef>
              <a:spcAft>
                <a:spcPts val="600"/>
              </a:spcAft>
              <a:buFont typeface="Arial" panose="020B0604020202020204" pitchFamily="34" charset="0"/>
              <a:buChar char="•"/>
              <a:defRPr/>
            </a:pPr>
            <a:r>
              <a:rPr lang="en-US" sz="1050" dirty="0">
                <a:latin typeface="Cambria" panose="02040503050406030204" pitchFamily="18" charset="0"/>
                <a:cs typeface="+mn-cs"/>
              </a:rPr>
              <a:t>Guidance Documents</a:t>
            </a:r>
            <a:r>
              <a:rPr lang="en-US" sz="1050" b="0" dirty="0">
                <a:latin typeface="Cambria" panose="02040503050406030204" pitchFamily="18" charset="0"/>
                <a:cs typeface="+mn-cs"/>
              </a:rPr>
              <a:t>: Publishes standards, grant guidance, templates, best practices, and information regarding interoperable emergency communications.  </a:t>
            </a:r>
            <a:endParaRPr lang="en-US" sz="1050" dirty="0">
              <a:latin typeface="Cambria" panose="02040503050406030204" pitchFamily="18" charset="0"/>
              <a:cs typeface="+mn-cs"/>
            </a:endParaRPr>
          </a:p>
        </p:txBody>
      </p:sp>
      <p:sp>
        <p:nvSpPr>
          <p:cNvPr id="6" name="TextBox 5"/>
          <p:cNvSpPr txBox="1"/>
          <p:nvPr/>
        </p:nvSpPr>
        <p:spPr>
          <a:xfrm>
            <a:off x="838200" y="4857750"/>
            <a:ext cx="7467600" cy="1062038"/>
          </a:xfrm>
          <a:prstGeom prst="rect">
            <a:avLst/>
          </a:prstGeom>
          <a:noFill/>
        </p:spPr>
        <p:txBody>
          <a:bodyPr>
            <a:spAutoFit/>
          </a:bodyPr>
          <a:lstStyle/>
          <a:p>
            <a:pPr fontAlgn="auto">
              <a:spcBef>
                <a:spcPts val="0"/>
              </a:spcBef>
              <a:spcAft>
                <a:spcPts val="600"/>
              </a:spcAft>
              <a:defRPr/>
            </a:pPr>
            <a:r>
              <a:rPr lang="en-US" sz="1600" dirty="0">
                <a:latin typeface="Cambria" panose="02040503050406030204" pitchFamily="18" charset="0"/>
                <a:cs typeface="+mn-cs"/>
              </a:rPr>
              <a:t>Response</a:t>
            </a:r>
          </a:p>
          <a:p>
            <a:pPr marL="171450" indent="-171450" fontAlgn="auto">
              <a:spcBef>
                <a:spcPts val="0"/>
              </a:spcBef>
              <a:spcAft>
                <a:spcPts val="600"/>
              </a:spcAft>
              <a:buFont typeface="Arial" panose="020B0604020202020204" pitchFamily="34" charset="0"/>
              <a:buChar char="•"/>
              <a:defRPr/>
            </a:pPr>
            <a:r>
              <a:rPr lang="en-US" sz="1050" dirty="0">
                <a:latin typeface="Cambria" panose="02040503050406030204" pitchFamily="18" charset="0"/>
                <a:cs typeface="+mn-cs"/>
              </a:rPr>
              <a:t>Priority Telecommunications Services</a:t>
            </a:r>
            <a:r>
              <a:rPr lang="en-US" sz="1050" b="0" dirty="0">
                <a:latin typeface="Cambria" panose="02040503050406030204" pitchFamily="18" charset="0"/>
                <a:cs typeface="+mn-cs"/>
              </a:rPr>
              <a:t>: Provides operable and interoperable communications for national security/emergency preparedness community during all-hazards events.   Programs include landline (Government Emergency Telecommunications Service),  and wireless (Wireless Priority Service) priority and repair/installation of vital voice/data services through Telecommunications Service Priority. </a:t>
            </a:r>
          </a:p>
        </p:txBody>
      </p:sp>
      <p:sp>
        <p:nvSpPr>
          <p:cNvPr id="7" name="TextBox 6"/>
          <p:cNvSpPr txBox="1"/>
          <p:nvPr/>
        </p:nvSpPr>
        <p:spPr>
          <a:xfrm>
            <a:off x="0" y="1123950"/>
            <a:ext cx="3048000" cy="3238500"/>
          </a:xfrm>
          <a:prstGeom prst="rect">
            <a:avLst/>
          </a:prstGeom>
          <a:noFill/>
        </p:spPr>
        <p:txBody>
          <a:bodyPr>
            <a:spAutoFit/>
          </a:bodyPr>
          <a:lstStyle/>
          <a:p>
            <a:pPr fontAlgn="auto">
              <a:spcBef>
                <a:spcPts val="0"/>
              </a:spcBef>
              <a:spcAft>
                <a:spcPts val="600"/>
              </a:spcAft>
              <a:defRPr/>
            </a:pPr>
            <a:r>
              <a:rPr lang="en-US" sz="1600" dirty="0">
                <a:latin typeface="Cambria" panose="02040503050406030204" pitchFamily="18" charset="0"/>
                <a:cs typeface="+mn-cs"/>
              </a:rPr>
              <a:t>Planning &amp; Preparedness</a:t>
            </a:r>
          </a:p>
          <a:p>
            <a:pPr marL="171450" indent="-171450" fontAlgn="auto">
              <a:spcBef>
                <a:spcPts val="0"/>
              </a:spcBef>
              <a:spcAft>
                <a:spcPts val="600"/>
              </a:spcAft>
              <a:buFont typeface="Arial" panose="020B0604020202020204" pitchFamily="34" charset="0"/>
              <a:buChar char="•"/>
              <a:defRPr/>
            </a:pPr>
            <a:r>
              <a:rPr lang="en-US" sz="1050" dirty="0">
                <a:latin typeface="Cambria" panose="02040503050406030204" pitchFamily="18" charset="0"/>
                <a:cs typeface="+mn-cs"/>
              </a:rPr>
              <a:t>National Emergency Communications Plan</a:t>
            </a:r>
            <a:r>
              <a:rPr lang="en-US" sz="1050" b="0" dirty="0">
                <a:latin typeface="Cambria" panose="02040503050406030204" pitchFamily="18" charset="0"/>
                <a:cs typeface="+mn-cs"/>
              </a:rPr>
              <a:t>: Nation’s roadmap to improve emergency communications interoperability. </a:t>
            </a:r>
          </a:p>
          <a:p>
            <a:pPr marL="171450" indent="-171450" fontAlgn="auto">
              <a:spcBef>
                <a:spcPts val="0"/>
              </a:spcBef>
              <a:spcAft>
                <a:spcPts val="600"/>
              </a:spcAft>
              <a:buFont typeface="Arial" panose="020B0604020202020204" pitchFamily="34" charset="0"/>
              <a:buChar char="•"/>
              <a:defRPr/>
            </a:pPr>
            <a:r>
              <a:rPr lang="en-US" sz="1050" dirty="0">
                <a:latin typeface="Cambria" panose="02040503050406030204" pitchFamily="18" charset="0"/>
                <a:cs typeface="+mn-cs"/>
              </a:rPr>
              <a:t>Statewide Communication Interoperability Plans</a:t>
            </a:r>
            <a:r>
              <a:rPr lang="en-US" sz="1050" b="0" dirty="0">
                <a:latin typeface="Cambria" panose="02040503050406030204" pitchFamily="18" charset="0"/>
                <a:cs typeface="+mn-cs"/>
              </a:rPr>
              <a:t>: Locally-driven, multi-jurisdictional, multi-disciplinary strategic plans (implemented in all 56 States and territories). </a:t>
            </a:r>
          </a:p>
          <a:p>
            <a:pPr marL="171450" indent="-171450" fontAlgn="auto">
              <a:spcBef>
                <a:spcPts val="0"/>
              </a:spcBef>
              <a:spcAft>
                <a:spcPts val="600"/>
              </a:spcAft>
              <a:buFont typeface="Arial" panose="020B0604020202020204" pitchFamily="34" charset="0"/>
              <a:buChar char="•"/>
              <a:defRPr/>
            </a:pPr>
            <a:r>
              <a:rPr lang="en-US" sz="1050" dirty="0">
                <a:latin typeface="Cambria" panose="02040503050406030204" pitchFamily="18" charset="0"/>
                <a:cs typeface="+mn-cs"/>
              </a:rPr>
              <a:t>NS/EP Executive Committee: </a:t>
            </a:r>
            <a:r>
              <a:rPr lang="en-US" sz="1050" b="0" dirty="0">
                <a:latin typeface="Cambria" panose="02040503050406030204" pitchFamily="18" charset="0"/>
                <a:cs typeface="+mn-cs"/>
              </a:rPr>
              <a:t>Oversee the development, implementation, testing, exercise and sustainment of  National Security/ Emergency Preparedness communications that support Continuity of Government, FSLTT emergency preparedness and Emergency Support  Emergency Function -2 response communications.</a:t>
            </a:r>
          </a:p>
          <a:p>
            <a:pPr fontAlgn="auto">
              <a:spcBef>
                <a:spcPts val="0"/>
              </a:spcBef>
              <a:spcAft>
                <a:spcPts val="600"/>
              </a:spcAft>
              <a:defRPr/>
            </a:pPr>
            <a:r>
              <a:rPr lang="en-US" sz="1100" b="0" dirty="0">
                <a:latin typeface="Cambria" panose="02040503050406030204" pitchFamily="18" charset="0"/>
                <a:cs typeface="+mn-cs"/>
              </a:rPr>
              <a:t> </a:t>
            </a:r>
          </a:p>
        </p:txBody>
      </p:sp>
      <p:pic>
        <p:nvPicPr>
          <p:cNvPr id="95238" name="Picture 2" descr="C:\Users\sally.netter\AppData\Local\Microsoft\Windows\Temporary Internet Files\Content.Outlook\6I4FXDGV\Circle for slide.png"/>
          <p:cNvPicPr>
            <a:picLocks noChangeAspect="1" noChangeArrowheads="1"/>
          </p:cNvPicPr>
          <p:nvPr/>
        </p:nvPicPr>
        <p:blipFill>
          <a:blip r:embed="rId3"/>
          <a:srcRect/>
          <a:stretch>
            <a:fillRect/>
          </a:stretch>
        </p:blipFill>
        <p:spPr bwMode="auto">
          <a:xfrm>
            <a:off x="3048000" y="1350963"/>
            <a:ext cx="3124200" cy="32734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idx="4294967295"/>
          </p:nvPr>
        </p:nvSpPr>
        <p:spPr>
          <a:xfrm>
            <a:off x="0" y="0"/>
            <a:ext cx="9048750" cy="828675"/>
          </a:xfrm>
        </p:spPr>
        <p:txBody>
          <a:bodyPr/>
          <a:lstStyle/>
          <a:p>
            <a:pPr eaLnBrk="1" hangingPunct="1"/>
            <a:r>
              <a:rPr lang="en-US" smtClean="0">
                <a:solidFill>
                  <a:schemeClr val="tx1"/>
                </a:solidFill>
              </a:rPr>
              <a:t>National and Statewide Planning</a:t>
            </a:r>
            <a:r>
              <a:rPr lang="en-US" smtClean="0">
                <a:solidFill>
                  <a:srgbClr val="002F80"/>
                </a:solidFill>
              </a:rPr>
              <a:t/>
            </a:r>
            <a:br>
              <a:rPr lang="en-US" smtClean="0">
                <a:solidFill>
                  <a:srgbClr val="002F80"/>
                </a:solidFill>
              </a:rPr>
            </a:br>
            <a:r>
              <a:rPr lang="en-US" sz="1800" smtClean="0">
                <a:solidFill>
                  <a:srgbClr val="002F80"/>
                </a:solidFill>
              </a:rPr>
              <a:t>6 USC 572, 579(e)</a:t>
            </a:r>
          </a:p>
        </p:txBody>
      </p:sp>
      <p:sp>
        <p:nvSpPr>
          <p:cNvPr id="97282" name="Content Placeholder 2"/>
          <p:cNvSpPr>
            <a:spLocks noGrp="1"/>
          </p:cNvSpPr>
          <p:nvPr>
            <p:ph sz="half" idx="4294967295"/>
          </p:nvPr>
        </p:nvSpPr>
        <p:spPr>
          <a:xfrm>
            <a:off x="0" y="858838"/>
            <a:ext cx="5273675" cy="5233987"/>
          </a:xfrm>
        </p:spPr>
        <p:txBody>
          <a:bodyPr/>
          <a:lstStyle/>
          <a:p>
            <a:pPr marL="0" indent="0" eaLnBrk="1" hangingPunct="1"/>
            <a:r>
              <a:rPr lang="en-US" sz="2000" smtClean="0">
                <a:solidFill>
                  <a:srgbClr val="002F80"/>
                </a:solidFill>
              </a:rPr>
              <a:t>Hurricane Irene Support in North Carolina</a:t>
            </a:r>
          </a:p>
          <a:p>
            <a:pPr marL="0" indent="0" eaLnBrk="1" hangingPunct="1">
              <a:buClr>
                <a:srgbClr val="002F80"/>
              </a:buClr>
            </a:pPr>
            <a:r>
              <a:rPr lang="en-US" sz="1800" u="sng" smtClean="0"/>
              <a:t>Prior to storm:</a:t>
            </a:r>
          </a:p>
          <a:p>
            <a:pPr marL="0" indent="0" eaLnBrk="1" hangingPunct="1">
              <a:buClrTx/>
              <a:buFont typeface="Wingdings" pitchFamily="2" charset="2"/>
              <a:buChar char="§"/>
            </a:pPr>
            <a:r>
              <a:rPr lang="en-US" sz="1800" smtClean="0"/>
              <a:t>16 trained Communications Unit Leaders (COMLs) on alert statewide days before storm</a:t>
            </a:r>
          </a:p>
          <a:p>
            <a:pPr marL="0" indent="0" eaLnBrk="1" hangingPunct="1">
              <a:buClrTx/>
              <a:buFont typeface="Wingdings" pitchFamily="2" charset="2"/>
              <a:buChar char="§"/>
            </a:pPr>
            <a:r>
              <a:rPr lang="en-US" sz="1800" smtClean="0"/>
              <a:t>COMLs checked and assembled critical communications equipment at multiple coordination centers/communications units throughout state </a:t>
            </a:r>
          </a:p>
          <a:p>
            <a:pPr marL="0" indent="0" eaLnBrk="1" hangingPunct="1">
              <a:buClr>
                <a:srgbClr val="002F80"/>
              </a:buClr>
            </a:pPr>
            <a:r>
              <a:rPr lang="en-US" sz="1800" u="sng" smtClean="0"/>
              <a:t>During storm:</a:t>
            </a:r>
          </a:p>
          <a:p>
            <a:pPr marL="0" indent="0" eaLnBrk="1" hangingPunct="1">
              <a:buClrTx/>
              <a:buFont typeface="Wingdings" pitchFamily="2" charset="2"/>
              <a:buChar char="§"/>
            </a:pPr>
            <a:r>
              <a:rPr lang="en-US" sz="1800" smtClean="0"/>
              <a:t>NC </a:t>
            </a:r>
            <a:r>
              <a:rPr lang="en-US" sz="1800" smtClean="0">
                <a:solidFill>
                  <a:srgbClr val="CC3300"/>
                </a:solidFill>
              </a:rPr>
              <a:t>land mobile radio system unreliable</a:t>
            </a:r>
          </a:p>
          <a:p>
            <a:pPr marL="0" indent="0" eaLnBrk="1" hangingPunct="1">
              <a:buClrTx/>
              <a:buFont typeface="Wingdings" pitchFamily="2" charset="2"/>
              <a:buChar char="§"/>
            </a:pPr>
            <a:r>
              <a:rPr lang="en-US" sz="1800" smtClean="0"/>
              <a:t>COMLs coordinated and established redundant communications using satellite phones, data and IP telephone capabilities, and </a:t>
            </a:r>
            <a:r>
              <a:rPr lang="en-US" sz="1800" smtClean="0">
                <a:solidFill>
                  <a:srgbClr val="FF0000"/>
                </a:solidFill>
              </a:rPr>
              <a:t>amateur radio</a:t>
            </a:r>
            <a:r>
              <a:rPr lang="en-US" sz="1800" smtClean="0"/>
              <a:t> </a:t>
            </a:r>
          </a:p>
          <a:p>
            <a:pPr marL="0" indent="0" eaLnBrk="1" hangingPunct="1">
              <a:buClrTx/>
              <a:buFont typeface="Wingdings" pitchFamily="2" charset="2"/>
              <a:buChar char="§"/>
            </a:pPr>
            <a:r>
              <a:rPr lang="en-US" sz="1800" smtClean="0"/>
              <a:t>Helped provide direct communications links to EOCs using </a:t>
            </a:r>
            <a:r>
              <a:rPr lang="en-US" sz="1800" smtClean="0">
                <a:solidFill>
                  <a:srgbClr val="FF0000"/>
                </a:solidFill>
              </a:rPr>
              <a:t>amateur radio </a:t>
            </a:r>
          </a:p>
          <a:p>
            <a:pPr marL="0" indent="0" eaLnBrk="1" hangingPunct="1">
              <a:buFont typeface="Arial" charset="0"/>
              <a:buChar char="•"/>
            </a:pPr>
            <a:endParaRPr lang="en-US" sz="1800" smtClean="0"/>
          </a:p>
        </p:txBody>
      </p:sp>
      <p:sp>
        <p:nvSpPr>
          <p:cNvPr id="97283" name="Content Placeholder 3"/>
          <p:cNvSpPr>
            <a:spLocks noGrp="1"/>
          </p:cNvSpPr>
          <p:nvPr>
            <p:ph sz="half" idx="4294967295"/>
          </p:nvPr>
        </p:nvSpPr>
        <p:spPr>
          <a:xfrm>
            <a:off x="5602288" y="4610100"/>
            <a:ext cx="3373437" cy="1385888"/>
          </a:xfrm>
          <a:ln w="38100">
            <a:solidFill>
              <a:schemeClr val="tx1"/>
            </a:solidFill>
          </a:ln>
        </p:spPr>
        <p:txBody>
          <a:bodyPr/>
          <a:lstStyle/>
          <a:p>
            <a:pPr marL="0" indent="0" algn="ctr" eaLnBrk="1" hangingPunct="1"/>
            <a:r>
              <a:rPr lang="en-US" sz="1600" b="1" u="sng" smtClean="0">
                <a:solidFill>
                  <a:srgbClr val="002F80"/>
                </a:solidFill>
              </a:rPr>
              <a:t>Result of OEC’s Role</a:t>
            </a:r>
          </a:p>
          <a:p>
            <a:pPr marL="0" indent="0" eaLnBrk="1" hangingPunct="1"/>
            <a:r>
              <a:rPr lang="en-US" sz="1600" smtClean="0">
                <a:solidFill>
                  <a:srgbClr val="002F80"/>
                </a:solidFill>
              </a:rPr>
              <a:t>“We were able to assemble full communications packages within hours.” </a:t>
            </a:r>
          </a:p>
          <a:p>
            <a:pPr marL="0" indent="0" eaLnBrk="1" hangingPunct="1"/>
            <a:r>
              <a:rPr lang="en-US" sz="1400" smtClean="0">
                <a:solidFill>
                  <a:srgbClr val="002F80"/>
                </a:solidFill>
              </a:rPr>
              <a:t>Greg Hauser, OEC-trained COML</a:t>
            </a:r>
          </a:p>
        </p:txBody>
      </p:sp>
      <p:sp>
        <p:nvSpPr>
          <p:cNvPr id="97284" name="Slide Number Placeholder 4"/>
          <p:cNvSpPr txBox="1">
            <a:spLocks noGrp="1"/>
          </p:cNvSpPr>
          <p:nvPr/>
        </p:nvSpPr>
        <p:spPr bwMode="auto">
          <a:xfrm>
            <a:off x="8597900" y="6664325"/>
            <a:ext cx="546100" cy="193675"/>
          </a:xfrm>
          <a:prstGeom prst="rect">
            <a:avLst/>
          </a:prstGeom>
          <a:noFill/>
          <a:ln w="9525">
            <a:noFill/>
            <a:miter lim="800000"/>
            <a:headEnd/>
            <a:tailEnd/>
          </a:ln>
        </p:spPr>
        <p:txBody>
          <a:bodyPr/>
          <a:lstStyle/>
          <a:p>
            <a:pPr algn="r" eaLnBrk="0" hangingPunct="0"/>
            <a:fld id="{019ACE11-D2CC-47AB-BB6F-AE6C9A3F76F4}" type="slidenum">
              <a:rPr lang="en-US" sz="900"/>
              <a:pPr algn="r" eaLnBrk="0" hangingPunct="0"/>
              <a:t>24</a:t>
            </a:fld>
            <a:endParaRPr lang="en-US" sz="900"/>
          </a:p>
        </p:txBody>
      </p:sp>
      <p:pic>
        <p:nvPicPr>
          <p:cNvPr id="97285" name="Picture 5"/>
          <p:cNvPicPr>
            <a:picLocks noChangeAspect="1"/>
          </p:cNvPicPr>
          <p:nvPr/>
        </p:nvPicPr>
        <p:blipFill>
          <a:blip r:embed="rId3"/>
          <a:srcRect/>
          <a:stretch>
            <a:fillRect/>
          </a:stretch>
        </p:blipFill>
        <p:spPr bwMode="auto">
          <a:xfrm>
            <a:off x="5954713" y="977900"/>
            <a:ext cx="2770187" cy="35052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7"/>
          <p:cNvSpPr txBox="1">
            <a:spLocks/>
          </p:cNvSpPr>
          <p:nvPr/>
        </p:nvSpPr>
        <p:spPr bwMode="auto">
          <a:xfrm>
            <a:off x="0" y="-20638"/>
            <a:ext cx="9144000" cy="858838"/>
          </a:xfrm>
          <a:prstGeom prst="rect">
            <a:avLst/>
          </a:prstGeom>
          <a:noFill/>
          <a:ln>
            <a:noFill/>
          </a:ln>
          <a:extLst>
            <a:ext uri="{909E8E84-426E-40DD-AFC4-6F175D3DCCD1}"/>
            <a:ext uri="{91240B29-F687-4F45-9708-019B960494DF}"/>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0" fontAlgn="auto" hangingPunct="0">
              <a:spcBef>
                <a:spcPts val="0"/>
              </a:spcBef>
              <a:spcAft>
                <a:spcPts val="0"/>
              </a:spcAft>
              <a:defRPr/>
            </a:pPr>
            <a:r>
              <a:rPr lang="en-US" sz="3200" b="0" dirty="0">
                <a:latin typeface="+mj-lt"/>
                <a:ea typeface="Calibri"/>
                <a:cs typeface="JoannaMT"/>
              </a:rPr>
              <a:t>Standards Development </a:t>
            </a:r>
            <a:endParaRPr lang="en-US" sz="3200" b="0" dirty="0" smtClean="0">
              <a:latin typeface="+mj-lt"/>
              <a:ea typeface="Calibri"/>
              <a:cs typeface="JoannaMT"/>
            </a:endParaRPr>
          </a:p>
          <a:p>
            <a:pPr eaLnBrk="0" fontAlgn="auto" hangingPunct="0">
              <a:spcBef>
                <a:spcPts val="0"/>
              </a:spcBef>
              <a:spcAft>
                <a:spcPts val="0"/>
              </a:spcAft>
              <a:defRPr/>
            </a:pPr>
            <a:r>
              <a:rPr lang="en-US" sz="1800" b="0" dirty="0" smtClean="0">
                <a:solidFill>
                  <a:srgbClr val="002F80"/>
                </a:solidFill>
                <a:latin typeface="+mj-lt"/>
                <a:ea typeface="Calibri"/>
                <a:cs typeface="JoannaMT"/>
              </a:rPr>
              <a:t>6 </a:t>
            </a:r>
            <a:r>
              <a:rPr lang="en-US" sz="1800" b="0" dirty="0">
                <a:solidFill>
                  <a:srgbClr val="002F80"/>
                </a:solidFill>
                <a:latin typeface="+mj-lt"/>
                <a:ea typeface="Calibri"/>
                <a:cs typeface="JoannaMT"/>
              </a:rPr>
              <a:t>USC 571(c)(11), 572(c)(1), 579(g)(2</a:t>
            </a:r>
            <a:r>
              <a:rPr lang="en-US" sz="1800" b="0" dirty="0" smtClean="0">
                <a:solidFill>
                  <a:srgbClr val="002F80"/>
                </a:solidFill>
                <a:latin typeface="+mj-lt"/>
                <a:ea typeface="Calibri"/>
                <a:cs typeface="JoannaMT"/>
              </a:rPr>
              <a:t>)</a:t>
            </a:r>
            <a:endParaRPr lang="en-US" sz="1800" b="0" dirty="0" smtClean="0">
              <a:solidFill>
                <a:srgbClr val="002F80"/>
              </a:solidFill>
              <a:latin typeface="+mn-lt"/>
              <a:ea typeface="Calibri"/>
              <a:cs typeface="JoannaMT"/>
            </a:endParaRPr>
          </a:p>
          <a:p>
            <a:pPr eaLnBrk="0" fontAlgn="auto" hangingPunct="0">
              <a:spcBef>
                <a:spcPts val="0"/>
              </a:spcBef>
              <a:spcAft>
                <a:spcPts val="0"/>
              </a:spcAft>
              <a:defRPr/>
            </a:pPr>
            <a:endParaRPr lang="en-US" sz="3200" b="0" dirty="0">
              <a:solidFill>
                <a:srgbClr val="002F80"/>
              </a:solidFill>
              <a:latin typeface="JoannaMT"/>
              <a:ea typeface="Calibri"/>
              <a:cs typeface="JoannaMT"/>
            </a:endParaRPr>
          </a:p>
        </p:txBody>
      </p:sp>
      <p:sp>
        <p:nvSpPr>
          <p:cNvPr id="6" name="TextBox 1"/>
          <p:cNvSpPr txBox="1">
            <a:spLocks noChangeArrowheads="1"/>
          </p:cNvSpPr>
          <p:nvPr/>
        </p:nvSpPr>
        <p:spPr bwMode="auto">
          <a:xfrm>
            <a:off x="0" y="1695450"/>
            <a:ext cx="4275138" cy="3970338"/>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Arial" charset="0"/>
                <a:ea typeface="ＭＳ Ｐゴシック" pitchFamily="34" charset="-128"/>
              </a:defRPr>
            </a:lvl1pPr>
            <a:lvl2pPr marL="233363" indent="-233363">
              <a:defRPr>
                <a:solidFill>
                  <a:schemeClr val="tx1"/>
                </a:solidFill>
                <a:latin typeface="Arial" charset="0"/>
                <a:ea typeface="ＭＳ Ｐゴシック" pitchFamily="34" charset="-128"/>
              </a:defRPr>
            </a:lvl2pPr>
            <a:lvl3pPr marL="690563" indent="-233363">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342900" indent="-342900" fontAlgn="auto">
              <a:spcBef>
                <a:spcPts val="0"/>
              </a:spcBef>
              <a:spcAft>
                <a:spcPts val="0"/>
              </a:spcAft>
              <a:buFont typeface="Wingdings" panose="05000000000000000000" pitchFamily="2" charset="2"/>
              <a:buChar char="§"/>
              <a:defRPr/>
            </a:pPr>
            <a:endParaRPr lang="en-US" sz="1800" b="0" dirty="0" smtClean="0">
              <a:solidFill>
                <a:srgbClr val="002F80"/>
              </a:solidFill>
              <a:latin typeface="Arial" pitchFamily="34" charset="0"/>
              <a:cs typeface="+mn-cs"/>
            </a:endParaRPr>
          </a:p>
          <a:p>
            <a:pPr marL="342900" indent="-342900" fontAlgn="auto">
              <a:spcBef>
                <a:spcPts val="0"/>
              </a:spcBef>
              <a:spcAft>
                <a:spcPts val="0"/>
              </a:spcAft>
              <a:buFont typeface="Wingdings" panose="05000000000000000000" pitchFamily="2" charset="2"/>
              <a:buChar char="§"/>
              <a:defRPr/>
            </a:pPr>
            <a:r>
              <a:rPr lang="en-US" sz="1800" b="0" dirty="0">
                <a:latin typeface="Arial" pitchFamily="34" charset="0"/>
                <a:cs typeface="+mn-cs"/>
              </a:rPr>
              <a:t>Current circuit-switched wireless priority service (WPS) </a:t>
            </a:r>
            <a:r>
              <a:rPr lang="en-US" sz="1800" b="0" dirty="0" smtClean="0">
                <a:latin typeface="Arial" pitchFamily="34" charset="0"/>
                <a:cs typeface="+mn-cs"/>
              </a:rPr>
              <a:t>projected to cease </a:t>
            </a:r>
            <a:r>
              <a:rPr lang="en-US" sz="1800" b="0" dirty="0">
                <a:latin typeface="Arial" pitchFamily="34" charset="0"/>
                <a:cs typeface="+mn-cs"/>
              </a:rPr>
              <a:t>by </a:t>
            </a:r>
            <a:r>
              <a:rPr lang="en-US" sz="1800" b="0" dirty="0" smtClean="0">
                <a:latin typeface="Arial" pitchFamily="34" charset="0"/>
                <a:cs typeface="+mn-cs"/>
              </a:rPr>
              <a:t>2021 </a:t>
            </a:r>
            <a:r>
              <a:rPr lang="en-US" sz="1800" b="0" dirty="0">
                <a:latin typeface="Arial" pitchFamily="34" charset="0"/>
                <a:cs typeface="+mn-cs"/>
              </a:rPr>
              <a:t>for all service </a:t>
            </a:r>
            <a:r>
              <a:rPr lang="en-US" sz="1800" b="0" dirty="0" smtClean="0">
                <a:latin typeface="Arial" pitchFamily="34" charset="0"/>
                <a:cs typeface="+mn-cs"/>
              </a:rPr>
              <a:t>providers </a:t>
            </a:r>
          </a:p>
          <a:p>
            <a:pPr fontAlgn="auto">
              <a:spcBef>
                <a:spcPts val="0"/>
              </a:spcBef>
              <a:spcAft>
                <a:spcPts val="0"/>
              </a:spcAft>
              <a:defRPr/>
            </a:pPr>
            <a:endParaRPr lang="en-US" sz="1800" b="0" dirty="0" smtClean="0">
              <a:latin typeface="Arial" pitchFamily="34" charset="0"/>
              <a:cs typeface="+mn-cs"/>
            </a:endParaRPr>
          </a:p>
          <a:p>
            <a:pPr marL="342900" indent="-342900" fontAlgn="auto">
              <a:spcBef>
                <a:spcPts val="0"/>
              </a:spcBef>
              <a:spcAft>
                <a:spcPts val="0"/>
              </a:spcAft>
              <a:buFont typeface="Wingdings" panose="05000000000000000000" pitchFamily="2" charset="2"/>
              <a:buChar char="§"/>
              <a:defRPr/>
            </a:pPr>
            <a:r>
              <a:rPr lang="en-US" sz="1800" b="0" dirty="0" smtClean="0">
                <a:latin typeface="Arial" pitchFamily="34" charset="0"/>
                <a:cs typeface="+mn-cs"/>
              </a:rPr>
              <a:t>Developing standards and working with carriers to ensure PTS will continue to operate in Next Generation Networks</a:t>
            </a:r>
          </a:p>
          <a:p>
            <a:pPr marL="342900" indent="-342900" fontAlgn="auto">
              <a:spcBef>
                <a:spcPts val="0"/>
              </a:spcBef>
              <a:spcAft>
                <a:spcPts val="0"/>
              </a:spcAft>
              <a:buFont typeface="Wingdings" panose="05000000000000000000" pitchFamily="2" charset="2"/>
              <a:buChar char="§"/>
              <a:defRPr/>
            </a:pPr>
            <a:endParaRPr lang="en-US" sz="1800" b="0" dirty="0" smtClean="0">
              <a:latin typeface="Arial" pitchFamily="34" charset="0"/>
              <a:cs typeface="+mn-cs"/>
            </a:endParaRPr>
          </a:p>
          <a:p>
            <a:pPr marL="342900" indent="-342900" fontAlgn="auto">
              <a:spcBef>
                <a:spcPts val="0"/>
              </a:spcBef>
              <a:spcAft>
                <a:spcPts val="0"/>
              </a:spcAft>
              <a:buFont typeface="Wingdings" panose="05000000000000000000" pitchFamily="2" charset="2"/>
              <a:buChar char="§"/>
              <a:defRPr/>
            </a:pPr>
            <a:r>
              <a:rPr lang="en-US" sz="1800" b="0" dirty="0" smtClean="0">
                <a:latin typeface="Arial" pitchFamily="34" charset="0"/>
                <a:cs typeface="+mn-cs"/>
              </a:rPr>
              <a:t>Supporting the Public </a:t>
            </a:r>
            <a:r>
              <a:rPr lang="en-US" sz="1800" b="0" dirty="0">
                <a:latin typeface="Arial" pitchFamily="34" charset="0"/>
                <a:cs typeface="+mn-cs"/>
              </a:rPr>
              <a:t>Safety Communications Research (PSCR) </a:t>
            </a:r>
            <a:r>
              <a:rPr lang="en-US" sz="1800" b="0" dirty="0" smtClean="0">
                <a:latin typeface="Arial" pitchFamily="34" charset="0"/>
                <a:cs typeface="+mn-cs"/>
              </a:rPr>
              <a:t>Lab</a:t>
            </a:r>
          </a:p>
        </p:txBody>
      </p:sp>
      <p:sp>
        <p:nvSpPr>
          <p:cNvPr id="99331" name="Rectangle 2"/>
          <p:cNvSpPr>
            <a:spLocks noChangeArrowheads="1"/>
          </p:cNvSpPr>
          <p:nvPr/>
        </p:nvSpPr>
        <p:spPr bwMode="auto">
          <a:xfrm>
            <a:off x="0" y="960438"/>
            <a:ext cx="9144000" cy="1016000"/>
          </a:xfrm>
          <a:prstGeom prst="rect">
            <a:avLst/>
          </a:prstGeom>
          <a:noFill/>
          <a:ln w="9525">
            <a:noFill/>
            <a:miter lim="800000"/>
            <a:headEnd/>
            <a:tailEnd/>
          </a:ln>
        </p:spPr>
        <p:txBody>
          <a:bodyPr>
            <a:spAutoFit/>
          </a:bodyPr>
          <a:lstStyle/>
          <a:p>
            <a:r>
              <a:rPr lang="en-US" sz="2000" b="0">
                <a:solidFill>
                  <a:srgbClr val="002F80"/>
                </a:solidFill>
              </a:rPr>
              <a:t>Priority Telecommunications Services (PTS) need to provide priority communications for national security and emergency preparedness stakeholders in Next Generation Networks (such as Internet Protocol) </a:t>
            </a:r>
          </a:p>
        </p:txBody>
      </p:sp>
      <p:pic>
        <p:nvPicPr>
          <p:cNvPr id="99332" name="Picture 2"/>
          <p:cNvPicPr>
            <a:picLocks noChangeAspect="1" noChangeArrowheads="1"/>
          </p:cNvPicPr>
          <p:nvPr/>
        </p:nvPicPr>
        <p:blipFill>
          <a:blip r:embed="rId3"/>
          <a:srcRect/>
          <a:stretch>
            <a:fillRect/>
          </a:stretch>
        </p:blipFill>
        <p:spPr bwMode="auto">
          <a:xfrm>
            <a:off x="4171950" y="2178050"/>
            <a:ext cx="4686300" cy="3560763"/>
          </a:xfrm>
          <a:prstGeom prst="rect">
            <a:avLst/>
          </a:prstGeom>
          <a:noFill/>
          <a:ln w="9525">
            <a:noFill/>
            <a:miter lim="800000"/>
            <a:headEnd/>
            <a:tailEnd/>
          </a:ln>
        </p:spPr>
      </p:pic>
      <p:sp>
        <p:nvSpPr>
          <p:cNvPr id="99333" name="TextBox 1"/>
          <p:cNvSpPr txBox="1">
            <a:spLocks noChangeArrowheads="1"/>
          </p:cNvSpPr>
          <p:nvPr/>
        </p:nvSpPr>
        <p:spPr bwMode="auto">
          <a:xfrm>
            <a:off x="4275138" y="5683250"/>
            <a:ext cx="4471987" cy="277813"/>
          </a:xfrm>
          <a:prstGeom prst="rect">
            <a:avLst/>
          </a:prstGeom>
          <a:noFill/>
          <a:ln w="9525">
            <a:noFill/>
            <a:miter lim="800000"/>
            <a:headEnd/>
            <a:tailEnd/>
          </a:ln>
        </p:spPr>
        <p:txBody>
          <a:bodyPr>
            <a:spAutoFit/>
          </a:bodyPr>
          <a:lstStyle/>
          <a:p>
            <a:pPr algn="ctr"/>
            <a:r>
              <a:rPr lang="en-US" sz="1200"/>
              <a:t>Next Generation Network WPS Service  Gap</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idx="4294967295"/>
          </p:nvPr>
        </p:nvSpPr>
        <p:spPr>
          <a:xfrm>
            <a:off x="112713" y="0"/>
            <a:ext cx="9144000" cy="1050925"/>
          </a:xfrm>
        </p:spPr>
        <p:txBody>
          <a:bodyPr/>
          <a:lstStyle/>
          <a:p>
            <a:pPr eaLnBrk="1" hangingPunct="1"/>
            <a:r>
              <a:rPr lang="en-US" smtClean="0">
                <a:solidFill>
                  <a:srgbClr val="002F80"/>
                </a:solidFill>
                <a:latin typeface="JoannaMT"/>
                <a:ea typeface="Calibri" pitchFamily="34" charset="0"/>
                <a:cs typeface="JoannaMT"/>
              </a:rPr>
              <a:t>OEC Priority Telecommunications Services </a:t>
            </a:r>
          </a:p>
        </p:txBody>
      </p:sp>
      <p:sp>
        <p:nvSpPr>
          <p:cNvPr id="101378" name="Content Placeholder 2"/>
          <p:cNvSpPr>
            <a:spLocks noGrp="1"/>
          </p:cNvSpPr>
          <p:nvPr>
            <p:ph idx="4294967295"/>
          </p:nvPr>
        </p:nvSpPr>
        <p:spPr>
          <a:xfrm>
            <a:off x="476250" y="1016000"/>
            <a:ext cx="8153400" cy="1344613"/>
          </a:xfrm>
          <a:solidFill>
            <a:srgbClr val="002F80"/>
          </a:solidFill>
        </p:spPr>
        <p:txBody>
          <a:bodyPr anchor="ctr"/>
          <a:lstStyle/>
          <a:p>
            <a:pPr marL="0" lvl="2" indent="0" algn="ctr" defTabSz="457200" eaLnBrk="1" hangingPunct="1">
              <a:spcBef>
                <a:spcPct val="0"/>
              </a:spcBef>
              <a:buClr>
                <a:srgbClr val="333333"/>
              </a:buClr>
              <a:buFontTx/>
              <a:buNone/>
            </a:pPr>
            <a:r>
              <a:rPr lang="en-US" sz="2200" smtClean="0">
                <a:solidFill>
                  <a:schemeClr val="bg1"/>
                </a:solidFill>
                <a:latin typeface="JoannaMT"/>
                <a:ea typeface="Calibri" pitchFamily="34" charset="0"/>
                <a:cs typeface="JoannaMT"/>
              </a:rPr>
              <a:t>Priority Services programs provide NS/EP and public safety users the ability to communicate on telecommunications networks during times of congestion.</a:t>
            </a:r>
          </a:p>
        </p:txBody>
      </p:sp>
      <p:sp>
        <p:nvSpPr>
          <p:cNvPr id="35845" name="TextBox 1"/>
          <p:cNvSpPr txBox="1">
            <a:spLocks noChangeArrowheads="1"/>
          </p:cNvSpPr>
          <p:nvPr/>
        </p:nvSpPr>
        <p:spPr bwMode="auto">
          <a:xfrm>
            <a:off x="-15875" y="2543175"/>
            <a:ext cx="9007475" cy="1677988"/>
          </a:xfrm>
          <a:prstGeom prst="rect">
            <a:avLst/>
          </a:prstGeom>
          <a:noFill/>
          <a:ln>
            <a:noFill/>
          </a:ln>
          <a:extLst>
            <a:ext uri="{909E8E84-426E-40DD-AFC4-6F175D3DCCD1}"/>
            <a:ext uri="{91240B29-F687-4F45-9708-019B960494DF}"/>
          </a:extLst>
        </p:spPr>
        <p:txBody>
          <a:bodyPr>
            <a:spAutoFit/>
          </a:bodyPr>
          <a:lstStyle>
            <a:lvl1pPr marL="342900" indent="-342900" defTabSz="457200">
              <a:defRPr>
                <a:solidFill>
                  <a:schemeClr val="tx1"/>
                </a:solidFill>
                <a:latin typeface="Arial" charset="0"/>
                <a:ea typeface="ＭＳ Ｐゴシック" pitchFamily="34" charset="-128"/>
              </a:defRPr>
            </a:lvl1pPr>
            <a:lvl2pPr marL="742950" indent="-285750" defTabSz="457200">
              <a:defRPr>
                <a:solidFill>
                  <a:schemeClr val="tx1"/>
                </a:solidFill>
                <a:latin typeface="Arial" charset="0"/>
                <a:ea typeface="ＭＳ Ｐゴシック" pitchFamily="34" charset="-128"/>
              </a:defRPr>
            </a:lvl2pPr>
            <a:lvl3pPr marL="569913" indent="-165100" defTabSz="457200">
              <a:defRPr>
                <a:solidFill>
                  <a:schemeClr val="tx1"/>
                </a:solidFill>
                <a:latin typeface="Arial" charset="0"/>
                <a:ea typeface="ＭＳ Ｐゴシック" pitchFamily="34" charset="-128"/>
              </a:defRPr>
            </a:lvl3pPr>
            <a:lvl4pPr marL="1600200" indent="-228600" defTabSz="457200">
              <a:defRPr>
                <a:solidFill>
                  <a:schemeClr val="tx1"/>
                </a:solidFill>
                <a:latin typeface="Arial" charset="0"/>
                <a:ea typeface="ＭＳ Ｐゴシック" pitchFamily="34" charset="-128"/>
              </a:defRPr>
            </a:lvl4pPr>
            <a:lvl5pPr marL="2057400" indent="-228600" defTabSz="4572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690563" lvl="2" indent="-233363" eaLnBrk="0" fontAlgn="auto" hangingPunct="0">
              <a:spcBef>
                <a:spcPts val="600"/>
              </a:spcBef>
              <a:spcAft>
                <a:spcPts val="0"/>
              </a:spcAft>
              <a:buClr>
                <a:srgbClr val="002F80"/>
              </a:buClr>
              <a:buFont typeface="Wingdings" pitchFamily="2" charset="2"/>
              <a:buChar char="§"/>
              <a:defRPr/>
            </a:pPr>
            <a:r>
              <a:rPr lang="en-US" sz="2200" b="0" dirty="0">
                <a:solidFill>
                  <a:srgbClr val="333333"/>
                </a:solidFill>
                <a:latin typeface="ITC Franklin Gothic"/>
                <a:ea typeface="+mn-ea"/>
                <a:cs typeface="Arial" pitchFamily="34" charset="0"/>
              </a:rPr>
              <a:t> </a:t>
            </a:r>
            <a:r>
              <a:rPr lang="en-US" sz="2200" b="0" dirty="0">
                <a:solidFill>
                  <a:srgbClr val="002F80"/>
                </a:solidFill>
                <a:latin typeface="ITC Franklin Gothic"/>
                <a:ea typeface="+mn-ea"/>
                <a:cs typeface="Arial" pitchFamily="34" charset="0"/>
              </a:rPr>
              <a:t>Government Emergency Telecommunications Service (GETS)</a:t>
            </a:r>
          </a:p>
          <a:p>
            <a:pPr marL="690563" lvl="2" indent="-233363" eaLnBrk="0" fontAlgn="auto" hangingPunct="0">
              <a:spcBef>
                <a:spcPts val="600"/>
              </a:spcBef>
              <a:spcAft>
                <a:spcPts val="0"/>
              </a:spcAft>
              <a:buClr>
                <a:srgbClr val="002F80"/>
              </a:buClr>
              <a:buFont typeface="Wingdings" pitchFamily="2" charset="2"/>
              <a:buChar char="§"/>
              <a:defRPr/>
            </a:pPr>
            <a:r>
              <a:rPr lang="en-US" sz="2200" b="0" dirty="0">
                <a:solidFill>
                  <a:srgbClr val="002F80"/>
                </a:solidFill>
                <a:latin typeface="ITC Franklin Gothic"/>
                <a:ea typeface="+mn-ea"/>
                <a:cs typeface="Arial" pitchFamily="34" charset="0"/>
              </a:rPr>
              <a:t> Wireless Priority Service (WPS)</a:t>
            </a:r>
          </a:p>
          <a:p>
            <a:pPr marL="690563" lvl="2" indent="-233363" eaLnBrk="0" fontAlgn="auto" hangingPunct="0">
              <a:spcBef>
                <a:spcPts val="600"/>
              </a:spcBef>
              <a:spcAft>
                <a:spcPts val="0"/>
              </a:spcAft>
              <a:buClr>
                <a:srgbClr val="002F80"/>
              </a:buClr>
              <a:buFont typeface="Wingdings" pitchFamily="2" charset="2"/>
              <a:buChar char="§"/>
              <a:defRPr/>
            </a:pPr>
            <a:r>
              <a:rPr lang="en-US" sz="2200" b="0" dirty="0">
                <a:solidFill>
                  <a:srgbClr val="002F80"/>
                </a:solidFill>
                <a:latin typeface="ITC Franklin Gothic"/>
                <a:ea typeface="+mn-ea"/>
                <a:cs typeface="Arial" pitchFamily="34" charset="0"/>
              </a:rPr>
              <a:t> Telecommunications Service Priority (TSP)</a:t>
            </a:r>
          </a:p>
          <a:p>
            <a:pPr marL="690563" lvl="2" indent="-233363" eaLnBrk="0" fontAlgn="auto" hangingPunct="0">
              <a:spcBef>
                <a:spcPts val="600"/>
              </a:spcBef>
              <a:spcAft>
                <a:spcPts val="0"/>
              </a:spcAft>
              <a:buClr>
                <a:srgbClr val="002F80"/>
              </a:buClr>
              <a:buFont typeface="Wingdings" pitchFamily="2" charset="2"/>
              <a:buChar char="§"/>
              <a:defRPr/>
            </a:pPr>
            <a:r>
              <a:rPr lang="en-US" sz="2200" b="0" dirty="0">
                <a:solidFill>
                  <a:srgbClr val="002F80"/>
                </a:solidFill>
                <a:latin typeface="ITC Franklin Gothic"/>
                <a:ea typeface="+mn-ea"/>
                <a:cs typeface="Arial" pitchFamily="34" charset="0"/>
              </a:rPr>
              <a:t> Next Generation Network Priority Services (NGN-PS)</a:t>
            </a:r>
          </a:p>
        </p:txBody>
      </p:sp>
      <p:sp>
        <p:nvSpPr>
          <p:cNvPr id="8" name="Rectangle 7"/>
          <p:cNvSpPr/>
          <p:nvPr/>
        </p:nvSpPr>
        <p:spPr>
          <a:xfrm>
            <a:off x="3556000" y="4486275"/>
            <a:ext cx="1295400" cy="1452563"/>
          </a:xfrm>
          <a:prstGeom prst="rect">
            <a:avLst/>
          </a:prstGeom>
          <a:blipFill rotWithShape="1">
            <a:blip r:embed="rId3" cstate="print"/>
            <a:stretch>
              <a:fillRect/>
            </a:stretch>
          </a:blipFill>
          <a:ln w="25400" cap="flat" cmpd="sng" algn="ctr">
            <a:solidFill>
              <a:srgbClr val="4F81BD">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9" name="Rectangle 8"/>
          <p:cNvSpPr/>
          <p:nvPr/>
        </p:nvSpPr>
        <p:spPr>
          <a:xfrm>
            <a:off x="5770563" y="4486275"/>
            <a:ext cx="2209800" cy="1539875"/>
          </a:xfrm>
          <a:prstGeom prst="rect">
            <a:avLst/>
          </a:prstGeom>
          <a:blipFill rotWithShape="1">
            <a:blip r:embed="rId4" cstate="print"/>
            <a:stretch>
              <a:fillRect/>
            </a:stretch>
          </a:blipFill>
          <a:ln w="25400" cap="flat" cmpd="sng" algn="ctr">
            <a:solidFill>
              <a:srgbClr val="4F81BD">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1382" name="Rectangle 1"/>
          <p:cNvSpPr>
            <a:spLocks noChangeArrowheads="1"/>
          </p:cNvSpPr>
          <p:nvPr/>
        </p:nvSpPr>
        <p:spPr bwMode="auto">
          <a:xfrm>
            <a:off x="833438" y="5886450"/>
            <a:ext cx="2217737" cy="204788"/>
          </a:xfrm>
          <a:prstGeom prst="rect">
            <a:avLst/>
          </a:prstGeom>
          <a:solidFill>
            <a:schemeClr val="bg1"/>
          </a:solidFill>
          <a:ln w="9525" algn="ctr">
            <a:noFill/>
            <a:round/>
            <a:headEnd/>
            <a:tailEnd/>
          </a:ln>
        </p:spPr>
        <p:txBody>
          <a:bodyPr/>
          <a:lstStyle/>
          <a:p>
            <a:pPr marL="233363" indent="-233363">
              <a:lnSpc>
                <a:spcPct val="80000"/>
              </a:lnSpc>
              <a:spcBef>
                <a:spcPct val="20000"/>
              </a:spcBef>
              <a:buFontTx/>
              <a:buChar char="•"/>
            </a:pPr>
            <a:endParaRPr lang="en-US" sz="1800" b="0"/>
          </a:p>
        </p:txBody>
      </p:sp>
      <p:pic>
        <p:nvPicPr>
          <p:cNvPr id="1026" name="Picture 2"/>
          <p:cNvPicPr>
            <a:picLocks noChangeAspect="1" noChangeArrowheads="1"/>
          </p:cNvPicPr>
          <p:nvPr/>
        </p:nvPicPr>
        <p:blipFill>
          <a:blip r:embed="rId5"/>
          <a:srcRect/>
          <a:stretch>
            <a:fillRect/>
          </a:stretch>
        </p:blipFill>
        <p:spPr bwMode="auto">
          <a:xfrm>
            <a:off x="684213" y="4545013"/>
            <a:ext cx="2217737" cy="1423987"/>
          </a:xfrm>
          <a:prstGeom prst="rect">
            <a:avLst/>
          </a:prstGeom>
          <a:noFill/>
          <a:ln w="25400">
            <a:solidFill>
              <a:schemeClr val="bg1">
                <a:lumMod val="85000"/>
              </a:schemeClr>
            </a:solidFill>
            <a:miter lim="800000"/>
            <a:headEnd/>
            <a:tailEnd/>
          </a:ln>
          <a:effectLst/>
          <a:extLst>
            <a:ext uri="{909E8E84-426E-40DD-AFC4-6F175D3DCCD1}"/>
            <a:ext uri="{AF507438-7753-43E0-B8FC-AC1667EBCBE1}"/>
          </a:extLst>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txBox="1">
            <a:spLocks/>
          </p:cNvSpPr>
          <p:nvPr/>
        </p:nvSpPr>
        <p:spPr bwMode="auto">
          <a:xfrm>
            <a:off x="193675" y="0"/>
            <a:ext cx="8950325" cy="809625"/>
          </a:xfrm>
          <a:prstGeom prst="rect">
            <a:avLst/>
          </a:prstGeom>
          <a:noFill/>
          <a:ln w="9525">
            <a:noFill/>
            <a:miter lim="800000"/>
            <a:headEnd/>
            <a:tailEnd/>
          </a:ln>
        </p:spPr>
        <p:txBody>
          <a:bodyPr anchor="ctr"/>
          <a:lstStyle/>
          <a:p>
            <a:pPr algn="ctr"/>
            <a:r>
              <a:rPr lang="en-US" altLang="en-US" sz="4400" b="0">
                <a:solidFill>
                  <a:srgbClr val="002F80"/>
                </a:solidFill>
              </a:rPr>
              <a:t> </a:t>
            </a:r>
          </a:p>
        </p:txBody>
      </p:sp>
      <p:pic>
        <p:nvPicPr>
          <p:cNvPr id="4" name="Circb.wpl.wpl">
            <a:hlinkClick r:id="" action="ppaction://media"/>
          </p:cNvPr>
          <p:cNvPicPr>
            <a:picLocks noRot="1" noChangeAspect="1"/>
          </p:cNvPicPr>
          <p:nvPr>
            <a:videoFile r:link="rId1"/>
          </p:nvPr>
        </p:nvPicPr>
        <p:blipFill>
          <a:blip r:embed="rId4"/>
          <a:srcRect/>
          <a:stretch>
            <a:fillRect/>
          </a:stretch>
        </p:blipFill>
        <p:spPr bwMode="auto">
          <a:xfrm>
            <a:off x="4333875" y="3886200"/>
            <a:ext cx="9525" cy="6350"/>
          </a:xfrm>
          <a:prstGeom prst="rect">
            <a:avLst/>
          </a:prstGeom>
          <a:noFill/>
          <a:ln w="9525">
            <a:noFill/>
            <a:miter lim="800000"/>
            <a:headEnd/>
            <a:tailEnd/>
          </a:ln>
        </p:spPr>
      </p:pic>
      <p:pic>
        <p:nvPicPr>
          <p:cNvPr id="5" name="Circb.wpl.wpl">
            <a:hlinkClick r:id="" action="ppaction://media"/>
          </p:cNvPr>
          <p:cNvPicPr>
            <a:picLocks noRot="1" noChangeAspect="1"/>
          </p:cNvPicPr>
          <p:nvPr>
            <a:videoFile r:link="rId1"/>
          </p:nvPr>
        </p:nvPicPr>
        <p:blipFill>
          <a:blip r:embed="rId5"/>
          <a:srcRect/>
          <a:stretch>
            <a:fillRect/>
          </a:stretch>
        </p:blipFill>
        <p:spPr bwMode="auto">
          <a:xfrm>
            <a:off x="4254500" y="3952875"/>
            <a:ext cx="12700" cy="9525"/>
          </a:xfrm>
          <a:prstGeom prst="rect">
            <a:avLst/>
          </a:prstGeom>
          <a:noFill/>
          <a:ln w="9525">
            <a:noFill/>
            <a:miter lim="800000"/>
            <a:headEnd/>
            <a:tailEnd/>
          </a:ln>
        </p:spPr>
      </p:pic>
      <p:sp>
        <p:nvSpPr>
          <p:cNvPr id="6" name="Text Box 14"/>
          <p:cNvSpPr txBox="1">
            <a:spLocks noChangeArrowheads="1"/>
          </p:cNvSpPr>
          <p:nvPr/>
        </p:nvSpPr>
        <p:spPr bwMode="auto">
          <a:xfrm>
            <a:off x="128588" y="239713"/>
            <a:ext cx="8850312" cy="569912"/>
          </a:xfrm>
          <a:prstGeom prst="rect">
            <a:avLst/>
          </a:prstGeom>
          <a:noFill/>
          <a:ln>
            <a:noFill/>
          </a:ln>
          <a:extLst>
            <a:ext uri="{909E8E84-426E-40DD-AFC4-6F175D3DCCD1}"/>
            <a:ext uri="{91240B29-F687-4F45-9708-019B960494DF}"/>
          </a:extLst>
        </p:spPr>
        <p:txBody>
          <a:bodyPr>
            <a:spAutoFit/>
          </a:bodyPr>
          <a:lstStyle>
            <a:lvl1pPr eaLnBrk="0" hangingPunct="0">
              <a:spcBef>
                <a:spcPct val="20000"/>
              </a:spcBef>
              <a:buClr>
                <a:srgbClr val="333333"/>
              </a:buClr>
              <a:buFont typeface="Wingdings" pitchFamily="2" charset="2"/>
              <a:defRPr sz="2800">
                <a:solidFill>
                  <a:schemeClr val="tx1"/>
                </a:solidFill>
                <a:latin typeface="Arial" pitchFamily="34" charset="0"/>
                <a:ea typeface="ＭＳ Ｐゴシック" pitchFamily="34" charset="-128"/>
              </a:defRPr>
            </a:lvl1pPr>
            <a:lvl2pPr marL="742950" indent="-285750" eaLnBrk="0" hangingPunct="0">
              <a:spcBef>
                <a:spcPct val="20000"/>
              </a:spcBef>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eaLnBrk="1" fontAlgn="auto" hangingPunct="1">
              <a:spcBef>
                <a:spcPct val="50000"/>
              </a:spcBef>
              <a:spcAft>
                <a:spcPts val="0"/>
              </a:spcAft>
              <a:buClrTx/>
              <a:buFontTx/>
              <a:buNone/>
              <a:defRPr/>
            </a:pPr>
            <a:r>
              <a:rPr lang="en-US" sz="3100" b="0" dirty="0">
                <a:latin typeface="+mj-lt"/>
                <a:cs typeface="+mn-cs"/>
              </a:rPr>
              <a:t>P</a:t>
            </a:r>
            <a:r>
              <a:rPr lang="en-US" sz="3100" b="0" dirty="0" smtClean="0">
                <a:latin typeface="+mj-lt"/>
                <a:cs typeface="+mn-cs"/>
              </a:rPr>
              <a:t>riority Telecommunications Services</a:t>
            </a:r>
            <a:endParaRPr lang="en-US" altLang="en-US" sz="3100" b="0" dirty="0">
              <a:latin typeface="+mj-lt"/>
              <a:cs typeface="+mn-cs"/>
            </a:endParaRPr>
          </a:p>
        </p:txBody>
      </p:sp>
      <p:sp>
        <p:nvSpPr>
          <p:cNvPr id="103429" name="Content Placeholder 2"/>
          <p:cNvSpPr txBox="1">
            <a:spLocks/>
          </p:cNvSpPr>
          <p:nvPr/>
        </p:nvSpPr>
        <p:spPr bwMode="auto">
          <a:xfrm>
            <a:off x="476250" y="1090613"/>
            <a:ext cx="8153400" cy="1003300"/>
          </a:xfrm>
          <a:prstGeom prst="rect">
            <a:avLst/>
          </a:prstGeom>
          <a:solidFill>
            <a:srgbClr val="002F80"/>
          </a:solidFill>
          <a:ln w="9525">
            <a:noFill/>
            <a:miter lim="800000"/>
            <a:headEnd/>
            <a:tailEnd/>
          </a:ln>
        </p:spPr>
        <p:txBody>
          <a:bodyPr anchor="ctr"/>
          <a:lstStyle/>
          <a:p>
            <a:pPr marL="0" lvl="2" algn="ctr" defTabSz="457200" eaLnBrk="0" hangingPunct="0">
              <a:buClr>
                <a:srgbClr val="333333"/>
              </a:buClr>
            </a:pPr>
            <a:r>
              <a:rPr lang="en-US" sz="2200" b="0">
                <a:solidFill>
                  <a:schemeClr val="bg1"/>
                </a:solidFill>
                <a:latin typeface="JoannaMT"/>
                <a:ea typeface="Calibri" pitchFamily="34" charset="0"/>
                <a:cs typeface="JoannaMT"/>
              </a:rPr>
              <a:t>GETS and WPS offer approved users priority access to landline and cellular networks in time of increased network congestion. </a:t>
            </a:r>
          </a:p>
        </p:txBody>
      </p:sp>
      <p:sp>
        <p:nvSpPr>
          <p:cNvPr id="103430" name="Content Placeholder 2"/>
          <p:cNvSpPr txBox="1">
            <a:spLocks/>
          </p:cNvSpPr>
          <p:nvPr/>
        </p:nvSpPr>
        <p:spPr bwMode="auto">
          <a:xfrm>
            <a:off x="484188" y="2214563"/>
            <a:ext cx="8145462" cy="1323975"/>
          </a:xfrm>
          <a:prstGeom prst="rect">
            <a:avLst/>
          </a:prstGeom>
          <a:solidFill>
            <a:srgbClr val="0070C0"/>
          </a:solidFill>
          <a:ln w="9525">
            <a:noFill/>
            <a:miter lim="800000"/>
            <a:headEnd/>
            <a:tailEnd/>
          </a:ln>
        </p:spPr>
        <p:txBody>
          <a:bodyPr anchor="ctr"/>
          <a:lstStyle/>
          <a:p>
            <a:pPr marL="0" lvl="2" algn="ctr" defTabSz="457200" eaLnBrk="0" hangingPunct="0">
              <a:buClr>
                <a:srgbClr val="333333"/>
              </a:buClr>
            </a:pPr>
            <a:r>
              <a:rPr lang="en-US" sz="2200" b="0">
                <a:solidFill>
                  <a:schemeClr val="bg1"/>
                </a:solidFill>
                <a:latin typeface="JoannaMT"/>
                <a:ea typeface="Calibri" pitchFamily="34" charset="0"/>
                <a:cs typeface="JoannaMT"/>
              </a:rPr>
              <a:t>Government officials, public safety members and utilities can request GETS and/or WPS access at </a:t>
            </a:r>
          </a:p>
          <a:p>
            <a:pPr marL="0" lvl="2" algn="ctr" defTabSz="457200" eaLnBrk="0" hangingPunct="0">
              <a:buClr>
                <a:srgbClr val="333333"/>
              </a:buClr>
            </a:pPr>
            <a:r>
              <a:rPr lang="en-US" sz="2200" b="0">
                <a:solidFill>
                  <a:schemeClr val="bg1"/>
                </a:solidFill>
                <a:latin typeface="JoannaMT"/>
                <a:ea typeface="Calibri" pitchFamily="34" charset="0"/>
                <a:cs typeface="JoannaMT"/>
              </a:rPr>
              <a:t>www.dhs.gov/requesting-gets-and-wps,</a:t>
            </a:r>
          </a:p>
          <a:p>
            <a:pPr marL="0" lvl="2" algn="ctr" defTabSz="457200" eaLnBrk="0" hangingPunct="0">
              <a:buClr>
                <a:srgbClr val="333333"/>
              </a:buClr>
            </a:pPr>
            <a:r>
              <a:rPr lang="en-US" sz="2200" b="0">
                <a:solidFill>
                  <a:schemeClr val="bg1"/>
                </a:solidFill>
                <a:latin typeface="JoannaMT"/>
                <a:ea typeface="Calibri" pitchFamily="34" charset="0"/>
                <a:cs typeface="JoannaMT"/>
              </a:rPr>
              <a:t>1-866-627-2255 or support@priority-info.com</a:t>
            </a:r>
          </a:p>
        </p:txBody>
      </p:sp>
      <p:sp>
        <p:nvSpPr>
          <p:cNvPr id="103431" name="Rectangle 12"/>
          <p:cNvSpPr>
            <a:spLocks noChangeArrowheads="1"/>
          </p:cNvSpPr>
          <p:nvPr/>
        </p:nvSpPr>
        <p:spPr bwMode="auto">
          <a:xfrm>
            <a:off x="4737100" y="3533775"/>
            <a:ext cx="3949700" cy="2593975"/>
          </a:xfrm>
          <a:prstGeom prst="rect">
            <a:avLst/>
          </a:prstGeom>
          <a:noFill/>
          <a:ln w="38100">
            <a:solidFill>
              <a:schemeClr val="tx1"/>
            </a:solidFill>
            <a:miter lim="800000"/>
            <a:headEnd/>
            <a:tailEnd/>
          </a:ln>
        </p:spPr>
        <p:txBody>
          <a:bodyPr>
            <a:spAutoFit/>
          </a:bodyPr>
          <a:lstStyle/>
          <a:p>
            <a:pPr algn="ctr">
              <a:spcAft>
                <a:spcPts val="600"/>
              </a:spcAft>
            </a:pPr>
            <a:r>
              <a:rPr lang="en-US" sz="1600" u="sng">
                <a:solidFill>
                  <a:srgbClr val="002F80"/>
                </a:solidFill>
              </a:rPr>
              <a:t>Impact of WPS – Boston Marathon</a:t>
            </a:r>
          </a:p>
          <a:p>
            <a:pPr>
              <a:spcAft>
                <a:spcPts val="600"/>
              </a:spcAft>
            </a:pPr>
            <a:r>
              <a:rPr lang="en-US" i="1">
                <a:solidFill>
                  <a:srgbClr val="002F80"/>
                </a:solidFill>
              </a:rPr>
              <a:t>“</a:t>
            </a:r>
            <a:r>
              <a:rPr lang="en-US">
                <a:solidFill>
                  <a:srgbClr val="002F80"/>
                </a:solidFill>
              </a:rPr>
              <a:t>WPS was absolutely amazing.  I was in a group of 30 people, almost all emergency responders, when the incident occurred and no one could get a line out. We could text message, but not call. So I used WPS by simply dialing *272 before the destination numbers and it connected right through.” </a:t>
            </a:r>
          </a:p>
          <a:p>
            <a:r>
              <a:rPr lang="en-US" sz="1200" b="0">
                <a:solidFill>
                  <a:srgbClr val="002F80"/>
                </a:solidFill>
              </a:rPr>
              <a:t>Matthew Metzger, Director of Operations of Boston College Eagle EMS</a:t>
            </a:r>
          </a:p>
        </p:txBody>
      </p:sp>
      <p:grpSp>
        <p:nvGrpSpPr>
          <p:cNvPr id="103432" name="Group 15"/>
          <p:cNvGrpSpPr>
            <a:grpSpLocks/>
          </p:cNvGrpSpPr>
          <p:nvPr/>
        </p:nvGrpSpPr>
        <p:grpSpPr bwMode="auto">
          <a:xfrm>
            <a:off x="457200" y="3543300"/>
            <a:ext cx="2179638" cy="2360613"/>
            <a:chOff x="382981" y="3759500"/>
            <a:chExt cx="2176661" cy="2368778"/>
          </a:xfrm>
        </p:grpSpPr>
        <p:sp>
          <p:nvSpPr>
            <p:cNvPr id="103437" name="Text Box 13"/>
            <p:cNvSpPr txBox="1">
              <a:spLocks noChangeArrowheads="1"/>
            </p:cNvSpPr>
            <p:nvPr/>
          </p:nvSpPr>
          <p:spPr bwMode="auto">
            <a:xfrm>
              <a:off x="467004" y="4990882"/>
              <a:ext cx="2092638" cy="946237"/>
            </a:xfrm>
            <a:prstGeom prst="rect">
              <a:avLst/>
            </a:prstGeom>
            <a:noFill/>
            <a:ln w="9525">
              <a:noFill/>
              <a:miter lim="800000"/>
              <a:headEnd/>
              <a:tailEnd/>
            </a:ln>
          </p:spPr>
          <p:txBody>
            <a:bodyPr>
              <a:spAutoFit/>
            </a:bodyPr>
            <a:lstStyle/>
            <a:p>
              <a:pPr marL="285750" indent="-285750" eaLnBrk="0" hangingPunct="0">
                <a:buFont typeface="Wingdings" pitchFamily="2" charset="2"/>
                <a:buChar char="§"/>
              </a:pPr>
              <a:r>
                <a:rPr lang="en-US">
                  <a:solidFill>
                    <a:srgbClr val="002F80"/>
                  </a:solidFill>
                  <a:latin typeface="ITC Franklin Gothic"/>
                </a:rPr>
                <a:t>325,000+ total GETS subscribers </a:t>
              </a:r>
            </a:p>
            <a:p>
              <a:pPr marL="285750" indent="-285750" eaLnBrk="0" hangingPunct="0">
                <a:buFont typeface="Wingdings" pitchFamily="2" charset="2"/>
                <a:buChar char="§"/>
              </a:pPr>
              <a:r>
                <a:rPr lang="en-US">
                  <a:solidFill>
                    <a:srgbClr val="002F80"/>
                  </a:solidFill>
                  <a:latin typeface="ITC Franklin Gothic"/>
                </a:rPr>
                <a:t>24,400+ utilities subscribers</a:t>
              </a:r>
            </a:p>
          </p:txBody>
        </p:sp>
        <p:pic>
          <p:nvPicPr>
            <p:cNvPr id="103438" name="Picture 2"/>
            <p:cNvPicPr>
              <a:picLocks noChangeAspect="1" noChangeArrowheads="1"/>
            </p:cNvPicPr>
            <p:nvPr/>
          </p:nvPicPr>
          <p:blipFill>
            <a:blip r:embed="rId6"/>
            <a:srcRect/>
            <a:stretch>
              <a:fillRect/>
            </a:stretch>
          </p:blipFill>
          <p:spPr bwMode="auto">
            <a:xfrm>
              <a:off x="505188" y="3855353"/>
              <a:ext cx="1853913" cy="1133728"/>
            </a:xfrm>
            <a:prstGeom prst="rect">
              <a:avLst/>
            </a:prstGeom>
            <a:noFill/>
            <a:ln w="9525">
              <a:noFill/>
              <a:miter lim="800000"/>
              <a:headEnd/>
              <a:tailEnd/>
            </a:ln>
          </p:spPr>
        </p:pic>
        <p:sp>
          <p:nvSpPr>
            <p:cNvPr id="103439" name="Rectangle 1"/>
            <p:cNvSpPr>
              <a:spLocks noChangeArrowheads="1"/>
            </p:cNvSpPr>
            <p:nvPr/>
          </p:nvSpPr>
          <p:spPr bwMode="auto">
            <a:xfrm>
              <a:off x="382981" y="3759500"/>
              <a:ext cx="2105222" cy="2368778"/>
            </a:xfrm>
            <a:prstGeom prst="rect">
              <a:avLst/>
            </a:prstGeom>
            <a:noFill/>
            <a:ln w="38100" algn="ctr">
              <a:solidFill>
                <a:schemeClr val="tx1"/>
              </a:solidFill>
              <a:round/>
              <a:headEnd/>
              <a:tailEnd/>
            </a:ln>
          </p:spPr>
          <p:txBody>
            <a:bodyPr/>
            <a:lstStyle/>
            <a:p>
              <a:pPr marL="233363" indent="-233363">
                <a:lnSpc>
                  <a:spcPct val="80000"/>
                </a:lnSpc>
                <a:spcBef>
                  <a:spcPct val="20000"/>
                </a:spcBef>
                <a:buFontTx/>
                <a:buChar char="•"/>
              </a:pPr>
              <a:endParaRPr lang="en-US" sz="1800" b="0"/>
            </a:p>
          </p:txBody>
        </p:sp>
      </p:grpSp>
      <p:grpSp>
        <p:nvGrpSpPr>
          <p:cNvPr id="103433" name="Group 16"/>
          <p:cNvGrpSpPr>
            <a:grpSpLocks/>
          </p:cNvGrpSpPr>
          <p:nvPr/>
        </p:nvGrpSpPr>
        <p:grpSpPr bwMode="auto">
          <a:xfrm>
            <a:off x="2667000" y="3505200"/>
            <a:ext cx="1933575" cy="2370138"/>
            <a:chOff x="2715332" y="3695492"/>
            <a:chExt cx="1933656" cy="2369880"/>
          </a:xfrm>
        </p:grpSpPr>
        <p:pic>
          <p:nvPicPr>
            <p:cNvPr id="103434" name="Picture 3" descr="C:\Users\vagudelo\AppData\Local\Microsoft\Windows\Temporary Internet Files\Content.Outlook\WF1OQWXL\fondoiphone (2).jpg"/>
            <p:cNvPicPr>
              <a:picLocks noChangeAspect="1" noChangeArrowheads="1"/>
            </p:cNvPicPr>
            <p:nvPr/>
          </p:nvPicPr>
          <p:blipFill>
            <a:blip r:embed="rId7"/>
            <a:srcRect/>
            <a:stretch>
              <a:fillRect/>
            </a:stretch>
          </p:blipFill>
          <p:spPr bwMode="auto">
            <a:xfrm>
              <a:off x="3238412" y="3743947"/>
              <a:ext cx="801768" cy="1701999"/>
            </a:xfrm>
            <a:prstGeom prst="rect">
              <a:avLst/>
            </a:prstGeom>
            <a:noFill/>
            <a:ln w="9525">
              <a:noFill/>
              <a:miter lim="800000"/>
              <a:headEnd/>
              <a:tailEnd/>
            </a:ln>
          </p:spPr>
        </p:pic>
        <p:sp>
          <p:nvSpPr>
            <p:cNvPr id="103435" name="Text Box 3"/>
            <p:cNvSpPr txBox="1">
              <a:spLocks noChangeArrowheads="1"/>
            </p:cNvSpPr>
            <p:nvPr/>
          </p:nvSpPr>
          <p:spPr bwMode="auto">
            <a:xfrm>
              <a:off x="2715332" y="5119388"/>
              <a:ext cx="1933656" cy="942914"/>
            </a:xfrm>
            <a:prstGeom prst="rect">
              <a:avLst/>
            </a:prstGeom>
            <a:noFill/>
            <a:ln w="9525">
              <a:noFill/>
              <a:miter lim="800000"/>
              <a:headEnd/>
              <a:tailEnd/>
            </a:ln>
          </p:spPr>
          <p:txBody>
            <a:bodyPr>
              <a:spAutoFit/>
            </a:bodyPr>
            <a:lstStyle/>
            <a:p>
              <a:pPr marL="285750" indent="-285750" eaLnBrk="0" hangingPunct="0">
                <a:buFont typeface="Wingdings" pitchFamily="2" charset="2"/>
                <a:buChar char="§"/>
              </a:pPr>
              <a:r>
                <a:rPr lang="en-US">
                  <a:solidFill>
                    <a:srgbClr val="002F80"/>
                  </a:solidFill>
                  <a:latin typeface="ITC Franklin Gothic"/>
                </a:rPr>
                <a:t>125,000+ total WPS subscribers</a:t>
              </a:r>
            </a:p>
            <a:p>
              <a:pPr marL="285750" indent="-285750" eaLnBrk="0" hangingPunct="0">
                <a:buFont typeface="Wingdings" pitchFamily="2" charset="2"/>
                <a:buChar char="§"/>
              </a:pPr>
              <a:r>
                <a:rPr lang="en-US">
                  <a:solidFill>
                    <a:srgbClr val="002F80"/>
                  </a:solidFill>
                  <a:latin typeface="ITC Franklin Gothic"/>
                </a:rPr>
                <a:t>8,200+ utilities subscribers</a:t>
              </a:r>
            </a:p>
          </p:txBody>
        </p:sp>
        <p:sp>
          <p:nvSpPr>
            <p:cNvPr id="103436" name="Rectangle 13"/>
            <p:cNvSpPr>
              <a:spLocks noChangeArrowheads="1"/>
            </p:cNvSpPr>
            <p:nvPr/>
          </p:nvSpPr>
          <p:spPr bwMode="auto">
            <a:xfrm>
              <a:off x="2720239" y="3695492"/>
              <a:ext cx="1918118" cy="2369880"/>
            </a:xfrm>
            <a:prstGeom prst="rect">
              <a:avLst/>
            </a:prstGeom>
            <a:noFill/>
            <a:ln w="38100" algn="ctr">
              <a:solidFill>
                <a:schemeClr val="tx1"/>
              </a:solidFill>
              <a:round/>
              <a:headEnd/>
              <a:tailEnd/>
            </a:ln>
          </p:spPr>
          <p:txBody>
            <a:bodyPr/>
            <a:lstStyle/>
            <a:p>
              <a:pPr marL="233363" indent="-233363">
                <a:lnSpc>
                  <a:spcPct val="80000"/>
                </a:lnSpc>
                <a:spcBef>
                  <a:spcPct val="20000"/>
                </a:spcBef>
                <a:buFontTx/>
                <a:buChar char="•"/>
              </a:pPr>
              <a:endParaRPr lang="en-US" sz="1800" b="0"/>
            </a:p>
          </p:txBody>
        </p:sp>
      </p:grpSp>
    </p:spTree>
  </p:cSld>
  <p:clrMapOvr>
    <a:masterClrMapping/>
  </p:clrMapOvr>
  <p:transition spd="med">
    <p:fade/>
  </p:transition>
  <p:timing>
    <p:tnLst>
      <p:par>
        <p:cTn id="1" dur="indefinite" restart="never" nodeType="tmRoot">
          <p:childTnLst>
            <p:video>
              <p:cMediaNode vol="80000">
                <p:cTn id="2" fill="hold" display="0">
                  <p:stCondLst>
                    <p:cond delay="indefinite"/>
                  </p:stCondLst>
                  <p:endCondLst>
                    <p:cond evt="onNext" delay="0">
                      <p:tgtEl>
                        <p:sldTgt/>
                      </p:tgtEl>
                    </p:cond>
                    <p:cond evt="onPrev" delay="0">
                      <p:tgtEl>
                        <p:sldTgt/>
                      </p:tgtEl>
                    </p:cond>
                  </p:endCondLst>
                </p:cTn>
                <p:tgtEl>
                  <p:spTgt spid="4"/>
                </p:tgtEl>
              </p:cMediaNode>
            </p:video>
            <p:video>
              <p:cMediaNode>
                <p:cTn id="3"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p:txBody>
          <a:bodyPr/>
          <a:lstStyle/>
          <a:p>
            <a:r>
              <a:rPr lang="en-US" smtClean="0"/>
              <a:t>Additional Information</a:t>
            </a:r>
          </a:p>
        </p:txBody>
      </p:sp>
      <p:sp>
        <p:nvSpPr>
          <p:cNvPr id="105474" name="Rectangle 3"/>
          <p:cNvSpPr>
            <a:spLocks noGrp="1" noChangeArrowheads="1"/>
          </p:cNvSpPr>
          <p:nvPr>
            <p:ph type="body" idx="1"/>
          </p:nvPr>
        </p:nvSpPr>
        <p:spPr/>
        <p:txBody>
          <a:bodyPr/>
          <a:lstStyle/>
          <a:p>
            <a:r>
              <a:rPr lang="en-US" smtClean="0"/>
              <a:t>From hamcon Dayton</a:t>
            </a:r>
          </a:p>
          <a:p>
            <a:pPr lvl="1"/>
            <a:r>
              <a:rPr lang="en-US" smtClean="0">
                <a:hlinkClick r:id="rId2"/>
              </a:rPr>
              <a:t>https://www.livefromthehamshack.tv/2018/07/11/episode-143-fcc-emcomm-forum-from-hamvention-2018/</a:t>
            </a:r>
            <a:r>
              <a:rPr lang="en-US" smtClean="0"/>
              <a:t> </a:t>
            </a:r>
          </a:p>
          <a:p>
            <a:r>
              <a:rPr lang="en-US" smtClean="0"/>
              <a:t>From Alberta CA floods field day 2013</a:t>
            </a:r>
          </a:p>
          <a:p>
            <a:pPr lvl="1"/>
            <a:r>
              <a:rPr lang="en-US" smtClean="0">
                <a:hlinkClick r:id="rId3"/>
              </a:rPr>
              <a:t>http://fars.ca/field-day/how-field-day-became-a-reality-the-story-of-the-high-river-flood-of-2013/</a:t>
            </a:r>
            <a:endParaRPr lang="en-US" smtClean="0"/>
          </a:p>
          <a:p>
            <a:r>
              <a:rPr lang="en-US" smtClean="0"/>
              <a:t>National interoperability Field Operations Guide</a:t>
            </a:r>
          </a:p>
          <a:p>
            <a:pPr lvl="1"/>
            <a:r>
              <a:rPr lang="en-US" u="sng" smtClean="0">
                <a:solidFill>
                  <a:srgbClr val="6B6BCF"/>
                </a:solidFill>
                <a:hlinkClick r:id="rId4" invalidUrl="https:///"/>
              </a:rPr>
              <a:t>https://</a:t>
            </a:r>
            <a:r>
              <a:rPr lang="en-US" u="sng" smtClean="0">
                <a:solidFill>
                  <a:srgbClr val="6B6BCF"/>
                </a:solidFill>
                <a:hlinkClick r:id="rId5"/>
              </a:rPr>
              <a:t>www.dhs.gov/field-operations-guides</a:t>
            </a:r>
            <a:r>
              <a:rPr lang="en-US" smtClean="0"/>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a:lstStyle/>
          <a:p>
            <a:r>
              <a:rPr lang="en-US" smtClean="0"/>
              <a:t>Satellite Phones – the Panacea?</a:t>
            </a:r>
          </a:p>
        </p:txBody>
      </p:sp>
      <p:sp>
        <p:nvSpPr>
          <p:cNvPr id="106498" name="Rectangle 3"/>
          <p:cNvSpPr>
            <a:spLocks noGrp="1" noChangeArrowheads="1"/>
          </p:cNvSpPr>
          <p:nvPr>
            <p:ph type="body" idx="1"/>
          </p:nvPr>
        </p:nvSpPr>
        <p:spPr>
          <a:xfrm>
            <a:off x="228600" y="838200"/>
            <a:ext cx="8763000" cy="6324600"/>
          </a:xfrm>
        </p:spPr>
        <p:txBody>
          <a:bodyPr/>
          <a:lstStyle/>
          <a:p>
            <a:pPr>
              <a:lnSpc>
                <a:spcPct val="80000"/>
              </a:lnSpc>
            </a:pPr>
            <a:r>
              <a:rPr lang="en-US" sz="1600" smtClean="0"/>
              <a:t>Still looking for data, however preliminary concerns are that the system may become quickly overloaded in California</a:t>
            </a:r>
          </a:p>
          <a:p>
            <a:pPr>
              <a:lnSpc>
                <a:spcPct val="80000"/>
              </a:lnSpc>
            </a:pPr>
            <a:r>
              <a:rPr lang="en-US" sz="1600" smtClean="0"/>
              <a:t>Iridium facts:</a:t>
            </a:r>
          </a:p>
          <a:p>
            <a:pPr lvl="1">
              <a:lnSpc>
                <a:spcPct val="80000"/>
              </a:lnSpc>
            </a:pPr>
            <a:r>
              <a:rPr lang="en-US" sz="1400" smtClean="0"/>
              <a:t>66 satellite constellation about to be replaced with Iridium NEXT</a:t>
            </a:r>
          </a:p>
          <a:p>
            <a:pPr lvl="1">
              <a:lnSpc>
                <a:spcPct val="80000"/>
              </a:lnSpc>
            </a:pPr>
            <a:r>
              <a:rPr lang="en-US" sz="1400" smtClean="0"/>
              <a:t>10MHz of bandwidth in L Band</a:t>
            </a:r>
          </a:p>
          <a:p>
            <a:pPr lvl="1">
              <a:lnSpc>
                <a:spcPct val="80000"/>
              </a:lnSpc>
            </a:pPr>
            <a:r>
              <a:rPr lang="en-US" sz="1400" smtClean="0"/>
              <a:t>Provides phone, datagram, and data connections world wide</a:t>
            </a:r>
          </a:p>
          <a:p>
            <a:pPr lvl="1">
              <a:lnSpc>
                <a:spcPct val="80000"/>
              </a:lnSpc>
            </a:pPr>
            <a:r>
              <a:rPr lang="en-US" sz="1400" smtClean="0"/>
              <a:t>Phone channels currently 2.4kbs going to 4.8 with NEXT</a:t>
            </a:r>
          </a:p>
          <a:p>
            <a:pPr lvl="1">
              <a:lnSpc>
                <a:spcPct val="80000"/>
              </a:lnSpc>
            </a:pPr>
            <a:r>
              <a:rPr lang="en-US" sz="1400" smtClean="0"/>
              <a:t>Data from 512 kbps to 1.5 Mbps for users with Iridium OpenPort terminals.  </a:t>
            </a:r>
          </a:p>
          <a:p>
            <a:pPr lvl="1">
              <a:lnSpc>
                <a:spcPct val="80000"/>
              </a:lnSpc>
            </a:pPr>
            <a:r>
              <a:rPr lang="en-US" sz="1400" smtClean="0"/>
              <a:t>252 voice channels per-beam limit </a:t>
            </a:r>
          </a:p>
          <a:p>
            <a:pPr lvl="1">
              <a:lnSpc>
                <a:spcPct val="80000"/>
              </a:lnSpc>
            </a:pPr>
            <a:r>
              <a:rPr lang="en-US" sz="1400" smtClean="0"/>
              <a:t>Spot beam is 250 mile diameter </a:t>
            </a:r>
          </a:p>
          <a:p>
            <a:pPr lvl="1">
              <a:lnSpc>
                <a:spcPct val="80000"/>
              </a:lnSpc>
            </a:pPr>
            <a:r>
              <a:rPr lang="en-US" sz="1400" smtClean="0"/>
              <a:t>Acquisition control scheme  prevents users from making acquisition attempts in cases of beam overload or emergency.  </a:t>
            </a:r>
          </a:p>
          <a:p>
            <a:pPr lvl="1">
              <a:lnSpc>
                <a:spcPct val="80000"/>
              </a:lnSpc>
            </a:pPr>
            <a:r>
              <a:rPr lang="en-US" sz="1400" smtClean="0"/>
              <a:t>Acquisition classes for:  (1) Iridium internal use; (2) Aeronautical Safety Service; (3) fire, police, rescue agencies; (4) emergency calls.  </a:t>
            </a:r>
          </a:p>
          <a:p>
            <a:pPr lvl="2">
              <a:lnSpc>
                <a:spcPct val="80000"/>
              </a:lnSpc>
            </a:pPr>
            <a:r>
              <a:rPr lang="en-US" sz="1200" smtClean="0"/>
              <a:t>So if a fire/police/rescue handset was properly provisioned, Iridium could grant such handsets priority in terms of access to the 252 voice circuits in the beam.  There is no way to further prioritize within an acquisition class. (Also likely military has a reserved priority fairly high on the list)</a:t>
            </a:r>
          </a:p>
          <a:p>
            <a:pPr lvl="1">
              <a:lnSpc>
                <a:spcPct val="80000"/>
              </a:lnSpc>
            </a:pPr>
            <a:r>
              <a:rPr lang="en-US" sz="1400" smtClean="0"/>
              <a:t>A typical (terrestrial) LTE cell site, reference on </a:t>
            </a:r>
            <a:r>
              <a:rPr lang="en-US" sz="1400" smtClean="0">
                <a:hlinkClick r:id="rId2"/>
              </a:rPr>
              <a:t>lteuniversity.com</a:t>
            </a:r>
            <a:r>
              <a:rPr lang="en-US" sz="1400" smtClean="0"/>
              <a:t>, indicating 1.2 to 6 miles diameter for a typical urban cell.  (Max diameter in rural areas could be up to 124 miles.)  Using 6 miles, an Iridium beam is (250/6)^2 = 1736 times as large in area.  I don’t know how many simultaneous calls an LTE site can handle, but suspect it’s more than Iridium’s 252.  </a:t>
            </a:r>
          </a:p>
          <a:p>
            <a:pPr lvl="1">
              <a:lnSpc>
                <a:spcPct val="80000"/>
              </a:lnSpc>
              <a:buFontTx/>
              <a:buNone/>
            </a:pPr>
            <a:r>
              <a:rPr lang="en-US" sz="1400" smtClean="0"/>
              <a:t> </a:t>
            </a:r>
          </a:p>
          <a:p>
            <a:pPr>
              <a:lnSpc>
                <a:spcPct val="80000"/>
              </a:lnSpc>
              <a:buFontTx/>
              <a:buNone/>
            </a:pPr>
            <a:r>
              <a:rPr lang="en-US" sz="1600" smtClean="0"/>
              <a:t>The lack of definitive data is making this a confusing undertaking.  Is there enough data to say “really big beam, nearly 2000x the size of a typical cell site, and only a few hundred simultaneous calls within the beam”?</a:t>
            </a:r>
          </a:p>
          <a:p>
            <a:pPr lvl="1">
              <a:lnSpc>
                <a:spcPct val="80000"/>
              </a:lnSpc>
            </a:pPr>
            <a:r>
              <a:rPr lang="en-US" sz="1400" smtClean="0"/>
              <a:t>If so, then depending upon satellite phones during the big one will be an issue.</a:t>
            </a:r>
          </a:p>
        </p:txBody>
      </p:sp>
      <p:sp>
        <p:nvSpPr>
          <p:cNvPr id="106499" name="Text Box 4"/>
          <p:cNvSpPr txBox="1">
            <a:spLocks noChangeArrowheads="1"/>
          </p:cNvSpPr>
          <p:nvPr/>
        </p:nvSpPr>
        <p:spPr bwMode="auto">
          <a:xfrm>
            <a:off x="669925" y="6535738"/>
            <a:ext cx="1428750" cy="244475"/>
          </a:xfrm>
          <a:prstGeom prst="rect">
            <a:avLst/>
          </a:prstGeom>
          <a:noFill/>
          <a:ln w="9525">
            <a:noFill/>
            <a:miter lim="800000"/>
            <a:headEnd/>
            <a:tailEnd/>
          </a:ln>
        </p:spPr>
        <p:txBody>
          <a:bodyPr wrap="none">
            <a:spAutoFit/>
          </a:bodyPr>
          <a:lstStyle/>
          <a:p>
            <a:r>
              <a:rPr lang="en-US" sz="1000" b="0"/>
              <a:t>Info from M. Skidmore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p:cNvSpPr>
            <a:spLocks noGrp="1" noChangeArrowheads="1"/>
          </p:cNvSpPr>
          <p:nvPr>
            <p:ph type="ctrTitle"/>
          </p:nvPr>
        </p:nvSpPr>
        <p:spPr/>
        <p:txBody>
          <a:bodyPr/>
          <a:lstStyle/>
          <a:p>
            <a:r>
              <a:rPr lang="en-US" smtClean="0"/>
              <a:t>Weekly Club Net Discussion</a:t>
            </a:r>
          </a:p>
        </p:txBody>
      </p:sp>
      <p:sp>
        <p:nvSpPr>
          <p:cNvPr id="67586" name="Rectangle 5"/>
          <p:cNvSpPr>
            <a:spLocks noGrp="1" noChangeArrowheads="1"/>
          </p:cNvSpPr>
          <p:nvPr>
            <p:ph type="subTitle" idx="1"/>
          </p:nvPr>
        </p:nvSpPr>
        <p:spPr/>
        <p:txBody>
          <a:bodyPr/>
          <a:lstStyle/>
          <a:p>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a:lstStyle/>
          <a:p>
            <a:r>
              <a:rPr lang="en-US" smtClean="0"/>
              <a:t>Non Ham Communications</a:t>
            </a:r>
          </a:p>
        </p:txBody>
      </p:sp>
      <p:sp>
        <p:nvSpPr>
          <p:cNvPr id="107522" name="Rectangle 3"/>
          <p:cNvSpPr>
            <a:spLocks noGrp="1" noChangeArrowheads="1"/>
          </p:cNvSpPr>
          <p:nvPr>
            <p:ph type="body" sz="half" idx="1"/>
          </p:nvPr>
        </p:nvSpPr>
        <p:spPr/>
        <p:txBody>
          <a:bodyPr/>
          <a:lstStyle/>
          <a:p>
            <a:pPr marL="169863" indent="-169863">
              <a:lnSpc>
                <a:spcPct val="90000"/>
              </a:lnSpc>
            </a:pPr>
            <a:r>
              <a:rPr lang="en-US" sz="2000" smtClean="0"/>
              <a:t>Cellular phones</a:t>
            </a:r>
          </a:p>
          <a:p>
            <a:pPr marL="412750" lvl="1" indent="-228600">
              <a:lnSpc>
                <a:spcPct val="90000"/>
              </a:lnSpc>
            </a:pPr>
            <a:r>
              <a:rPr lang="en-US" sz="1800" smtClean="0"/>
              <a:t>Wireless Priority Service WPS</a:t>
            </a:r>
          </a:p>
          <a:p>
            <a:pPr marL="412750" lvl="1" indent="-228600">
              <a:lnSpc>
                <a:spcPct val="90000"/>
              </a:lnSpc>
            </a:pPr>
            <a:r>
              <a:rPr lang="en-US" sz="1800" smtClean="0"/>
              <a:t>Enhanced Overload Performance</a:t>
            </a:r>
          </a:p>
          <a:p>
            <a:pPr marL="169863" indent="-169863">
              <a:lnSpc>
                <a:spcPct val="90000"/>
              </a:lnSpc>
            </a:pPr>
            <a:r>
              <a:rPr lang="en-US" sz="2000" smtClean="0"/>
              <a:t>Satellite phones</a:t>
            </a:r>
          </a:p>
          <a:p>
            <a:pPr marL="412750" lvl="1" indent="-228600">
              <a:lnSpc>
                <a:spcPct val="90000"/>
              </a:lnSpc>
            </a:pPr>
            <a:r>
              <a:rPr lang="en-US" sz="1800" smtClean="0"/>
              <a:t>Iridium 66 satellites world wide</a:t>
            </a:r>
          </a:p>
          <a:p>
            <a:pPr marL="412750" lvl="1" indent="-228600">
              <a:lnSpc>
                <a:spcPct val="90000"/>
              </a:lnSpc>
            </a:pPr>
            <a:r>
              <a:rPr lang="en-US" sz="1800" smtClean="0"/>
              <a:t>Spot beam 400km/250 miles</a:t>
            </a:r>
          </a:p>
          <a:p>
            <a:pPr marL="169863" indent="-169863">
              <a:lnSpc>
                <a:spcPct val="90000"/>
              </a:lnSpc>
            </a:pPr>
            <a:r>
              <a:rPr lang="en-US" sz="2000" smtClean="0"/>
              <a:t>Land lines</a:t>
            </a:r>
          </a:p>
          <a:p>
            <a:pPr marL="169863" indent="-169863">
              <a:lnSpc>
                <a:spcPct val="90000"/>
              </a:lnSpc>
            </a:pPr>
            <a:r>
              <a:rPr lang="en-US" sz="2000" smtClean="0"/>
              <a:t>Internet cable/fiber</a:t>
            </a:r>
          </a:p>
          <a:p>
            <a:pPr marL="412750" lvl="1" indent="-228600">
              <a:lnSpc>
                <a:spcPct val="90000"/>
              </a:lnSpc>
            </a:pPr>
            <a:r>
              <a:rPr lang="en-US" sz="1800" smtClean="0"/>
              <a:t>Fiber depends upon users batteries</a:t>
            </a:r>
          </a:p>
          <a:p>
            <a:pPr marL="169863" indent="-169863">
              <a:lnSpc>
                <a:spcPct val="90000"/>
              </a:lnSpc>
            </a:pPr>
            <a:r>
              <a:rPr lang="en-US" sz="2000" smtClean="0"/>
              <a:t>Mobile radio and repeaters</a:t>
            </a:r>
          </a:p>
          <a:p>
            <a:pPr marL="169863" indent="-169863">
              <a:lnSpc>
                <a:spcPct val="90000"/>
              </a:lnSpc>
            </a:pPr>
            <a:r>
              <a:rPr lang="en-US" sz="2000" smtClean="0"/>
              <a:t>Cellular on Wheels COWs</a:t>
            </a:r>
          </a:p>
          <a:p>
            <a:pPr marL="412750" lvl="1" indent="-228600">
              <a:lnSpc>
                <a:spcPct val="90000"/>
              </a:lnSpc>
            </a:pPr>
            <a:r>
              <a:rPr lang="en-US" sz="1800" smtClean="0"/>
              <a:t>Cell towers for over load or replacement</a:t>
            </a:r>
          </a:p>
          <a:p>
            <a:pPr marL="169863" indent="-169863">
              <a:lnSpc>
                <a:spcPct val="90000"/>
              </a:lnSpc>
            </a:pPr>
            <a:r>
              <a:rPr lang="en-US" sz="2000" smtClean="0"/>
              <a:t>Flying COWs</a:t>
            </a:r>
          </a:p>
          <a:p>
            <a:pPr marL="412750" lvl="1" indent="-228600">
              <a:lnSpc>
                <a:spcPct val="90000"/>
              </a:lnSpc>
            </a:pPr>
            <a:r>
              <a:rPr lang="en-US" sz="1800" smtClean="0"/>
              <a:t>Drone based 40 square miles coverage</a:t>
            </a:r>
          </a:p>
          <a:p>
            <a:pPr marL="169863" indent="-169863">
              <a:lnSpc>
                <a:spcPct val="90000"/>
              </a:lnSpc>
            </a:pPr>
            <a:r>
              <a:rPr lang="en-US" sz="2000" smtClean="0"/>
              <a:t>State wide microwave systems</a:t>
            </a:r>
          </a:p>
        </p:txBody>
      </p:sp>
      <p:sp>
        <p:nvSpPr>
          <p:cNvPr id="107523" name="Rectangle 4"/>
          <p:cNvSpPr>
            <a:spLocks noGrp="1" noChangeArrowheads="1"/>
          </p:cNvSpPr>
          <p:nvPr>
            <p:ph type="body" sz="half" idx="2"/>
          </p:nvPr>
        </p:nvSpPr>
        <p:spPr/>
        <p:txBody>
          <a:bodyPr/>
          <a:lstStyle/>
          <a:p>
            <a:pPr>
              <a:lnSpc>
                <a:spcPct val="90000"/>
              </a:lnSpc>
            </a:pPr>
            <a:r>
              <a:rPr lang="en-US" sz="2000" smtClean="0"/>
              <a:t>Let’s understand their capabilities and limitations</a:t>
            </a:r>
          </a:p>
        </p:txBody>
      </p:sp>
      <p:pic>
        <p:nvPicPr>
          <p:cNvPr id="107524" name="Picture 5"/>
          <p:cNvPicPr>
            <a:picLocks noChangeAspect="1" noChangeArrowheads="1"/>
          </p:cNvPicPr>
          <p:nvPr/>
        </p:nvPicPr>
        <p:blipFill>
          <a:blip r:embed="rId2"/>
          <a:srcRect/>
          <a:stretch>
            <a:fillRect/>
          </a:stretch>
        </p:blipFill>
        <p:spPr bwMode="auto">
          <a:xfrm>
            <a:off x="4191000" y="4548188"/>
            <a:ext cx="4953000" cy="2309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4"/>
          <p:cNvSpPr>
            <a:spLocks noGrp="1" noChangeArrowheads="1"/>
          </p:cNvSpPr>
          <p:nvPr>
            <p:ph type="title" idx="4294967295"/>
          </p:nvPr>
        </p:nvSpPr>
        <p:spPr/>
        <p:txBody>
          <a:bodyPr/>
          <a:lstStyle/>
          <a:p>
            <a:r>
              <a:rPr lang="en-US" smtClean="0"/>
              <a:t>Need for Priority Signaling</a:t>
            </a:r>
          </a:p>
        </p:txBody>
      </p:sp>
      <p:sp>
        <p:nvSpPr>
          <p:cNvPr id="108546" name="Rectangle 5"/>
          <p:cNvSpPr>
            <a:spLocks noGrp="1" noChangeArrowheads="1"/>
          </p:cNvSpPr>
          <p:nvPr>
            <p:ph type="body" idx="4294967295"/>
          </p:nvPr>
        </p:nvSpPr>
        <p:spPr/>
        <p:txBody>
          <a:bodyPr/>
          <a:lstStyle/>
          <a:p>
            <a:pPr>
              <a:lnSpc>
                <a:spcPct val="90000"/>
              </a:lnSpc>
            </a:pPr>
            <a:r>
              <a:rPr lang="en-US" sz="1800" smtClean="0"/>
              <a:t>WPS data from the Los Angeles earthquake revealed that the extraordinary increase in Short Message Service (SMS) use and the growth in number of wireless handsets adversely affected NS/EP users’ ability to access cellular network signaling channels. </a:t>
            </a:r>
          </a:p>
          <a:p>
            <a:pPr>
              <a:lnSpc>
                <a:spcPct val="90000"/>
              </a:lnSpc>
            </a:pPr>
            <a:r>
              <a:rPr lang="en-US" sz="1800" smtClean="0"/>
              <a:t>Therefore, DHS, in conjunction with major wireless providers, developed an Enhanced Overload Performance capability for select nationwide WPS providers that used CDMA. </a:t>
            </a:r>
          </a:p>
          <a:p>
            <a:pPr>
              <a:lnSpc>
                <a:spcPct val="90000"/>
              </a:lnSpc>
            </a:pPr>
            <a:r>
              <a:rPr lang="en-US" sz="1800" smtClean="0"/>
              <a:t>The WPS Enhanced Overload Performance capability addresses: </a:t>
            </a:r>
          </a:p>
          <a:p>
            <a:pPr lvl="1">
              <a:lnSpc>
                <a:spcPct val="90000"/>
              </a:lnSpc>
            </a:pPr>
            <a:r>
              <a:rPr lang="en-US" sz="1600" smtClean="0"/>
              <a:t>Access Channel Signaling Overload, Paging Channel</a:t>
            </a:r>
          </a:p>
          <a:p>
            <a:pPr lvl="1">
              <a:lnSpc>
                <a:spcPct val="90000"/>
              </a:lnSpc>
            </a:pPr>
            <a:r>
              <a:rPr lang="en-US" sz="1600" smtClean="0"/>
              <a:t>Termination Overload, and Real-Time Processing Overload on the CDMA air interface. </a:t>
            </a:r>
          </a:p>
          <a:p>
            <a:pPr>
              <a:lnSpc>
                <a:spcPct val="90000"/>
              </a:lnSpc>
            </a:pPr>
            <a:r>
              <a:rPr lang="en-US" sz="1800" smtClean="0"/>
              <a:t>WPS Enhanced Overload Performance is based on using Access Overload Class (AOC) 12 authorized for NS/EP Mobile devices in conjunction with a standards-based load control mechanism.</a:t>
            </a:r>
          </a:p>
          <a:p>
            <a:pPr>
              <a:lnSpc>
                <a:spcPct val="90000"/>
              </a:lnSpc>
            </a:pPr>
            <a:endParaRPr lang="en-US" sz="1800" smtClean="0"/>
          </a:p>
          <a:p>
            <a:pPr>
              <a:lnSpc>
                <a:spcPct val="90000"/>
              </a:lnSpc>
            </a:pPr>
            <a:endParaRPr lang="en-US" sz="1800" smtClean="0"/>
          </a:p>
          <a:p>
            <a:pPr>
              <a:lnSpc>
                <a:spcPct val="90000"/>
              </a:lnSpc>
            </a:pPr>
            <a:r>
              <a:rPr lang="en-US" sz="1800" smtClean="0"/>
              <a:t>During the first 15 minutes after the Virginia earthquake, the percentage of WPS origination attempts recognized by the Mobile Switching Center was less than 15 percent for some cell sites.</a:t>
            </a:r>
          </a:p>
          <a:p>
            <a:pPr>
              <a:lnSpc>
                <a:spcPct val="90000"/>
              </a:lnSpc>
            </a:pPr>
            <a:r>
              <a:rPr lang="en-US" sz="1800" smtClean="0"/>
              <a:t>For the remainder of the hour after the earthquake, the percentage of recognized WPS origination attempts averaged approximately 80 percent. See Fourth Report, supra n. 8, at ES-23.</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p:txBody>
          <a:bodyPr/>
          <a:lstStyle/>
          <a:p>
            <a:r>
              <a:rPr lang="en-US" smtClean="0"/>
              <a:t>Example APRS Location Reporting</a:t>
            </a:r>
          </a:p>
        </p:txBody>
      </p:sp>
      <p:pic>
        <p:nvPicPr>
          <p:cNvPr id="109570" name="Picture 3"/>
          <p:cNvPicPr>
            <a:picLocks noChangeAspect="1" noChangeArrowheads="1"/>
          </p:cNvPicPr>
          <p:nvPr>
            <p:ph type="body" idx="1"/>
          </p:nvPr>
        </p:nvPicPr>
        <p:blipFill>
          <a:blip r:embed="rId2"/>
          <a:srcRect/>
          <a:stretch>
            <a:fillRect/>
          </a:stretch>
        </p:blipFill>
        <p:spPr>
          <a:xfrm>
            <a:off x="0" y="588963"/>
            <a:ext cx="16902113" cy="11528425"/>
          </a:xfrm>
        </p:spPr>
      </p:pic>
      <p:sp>
        <p:nvSpPr>
          <p:cNvPr id="109571" name="Text Box 4"/>
          <p:cNvSpPr txBox="1">
            <a:spLocks noChangeArrowheads="1"/>
          </p:cNvSpPr>
          <p:nvPr/>
        </p:nvSpPr>
        <p:spPr bwMode="auto">
          <a:xfrm>
            <a:off x="228600" y="4749800"/>
            <a:ext cx="5791200" cy="2014538"/>
          </a:xfrm>
          <a:prstGeom prst="rect">
            <a:avLst/>
          </a:prstGeom>
          <a:noFill/>
          <a:ln w="9525">
            <a:noFill/>
            <a:miter lim="800000"/>
            <a:headEnd/>
            <a:tailEnd/>
          </a:ln>
        </p:spPr>
        <p:txBody>
          <a:bodyPr>
            <a:spAutoFit/>
          </a:bodyPr>
          <a:lstStyle/>
          <a:p>
            <a:pPr marL="169863" indent="-169863">
              <a:buFontTx/>
              <a:buChar char="•"/>
            </a:pPr>
            <a:r>
              <a:rPr lang="en-US" sz="1800"/>
              <a:t>Recent sample from mobile station driving through Yosemite NP</a:t>
            </a:r>
          </a:p>
          <a:p>
            <a:pPr marL="169863" indent="-169863">
              <a:buFontTx/>
              <a:buChar char="•"/>
            </a:pPr>
            <a:r>
              <a:rPr lang="en-US" sz="1800"/>
              <a:t>Each red dot is a captured signal report</a:t>
            </a:r>
          </a:p>
          <a:p>
            <a:pPr marL="169863" indent="-169863">
              <a:buFontTx/>
              <a:buChar char="•"/>
            </a:pPr>
            <a:r>
              <a:rPr lang="en-US" sz="1800"/>
              <a:t>Purple line is the route, in this case from North to South</a:t>
            </a:r>
          </a:p>
          <a:p>
            <a:pPr marL="169863" indent="-169863">
              <a:buFontTx/>
              <a:buChar char="•"/>
            </a:pPr>
            <a:r>
              <a:rPr lang="en-US" sz="1800"/>
              <a:t>At </a:t>
            </a:r>
            <a:r>
              <a:rPr lang="en-US" sz="1800">
                <a:hlinkClick r:id="rId3"/>
              </a:rPr>
              <a:t>http://aprs.fi</a:t>
            </a:r>
            <a:r>
              <a:rPr lang="en-US" sz="1800"/>
              <a:t> you can click on the dot for more information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smtClean="0"/>
              <a:t>Emergency Ops discussion</a:t>
            </a:r>
          </a:p>
        </p:txBody>
      </p:sp>
      <p:sp>
        <p:nvSpPr>
          <p:cNvPr id="114691" name="Rectangle 3"/>
          <p:cNvSpPr>
            <a:spLocks noGrp="1" noChangeArrowheads="1"/>
          </p:cNvSpPr>
          <p:nvPr>
            <p:ph type="body" idx="1"/>
          </p:nvPr>
        </p:nvSpPr>
        <p:spPr/>
        <p:txBody>
          <a:bodyPr/>
          <a:lstStyle/>
          <a:p>
            <a:r>
              <a:rPr lang="en-US" sz="2000" smtClean="0"/>
              <a:t>Dsaster Communication Services are run by LA County Sheriff</a:t>
            </a:r>
          </a:p>
          <a:p>
            <a:pPr lvl="1"/>
            <a:r>
              <a:rPr lang="en-US" sz="1800" smtClean="0"/>
              <a:t>Each station communicates to down town EOC</a:t>
            </a:r>
          </a:p>
          <a:p>
            <a:pPr lvl="1"/>
            <a:r>
              <a:rPr lang="en-US" sz="1800" smtClean="0"/>
              <a:t>They use a different (Police) set of phonetics, Adam, Baker, …</a:t>
            </a:r>
          </a:p>
          <a:p>
            <a:pPr lvl="1"/>
            <a:r>
              <a:rPr lang="en-US" sz="1800" smtClean="0"/>
              <a:t>Participating with them is a time commitment</a:t>
            </a:r>
          </a:p>
          <a:p>
            <a:pPr lvl="1"/>
            <a:r>
              <a:rPr lang="en-US" sz="1800" smtClean="0"/>
              <a:t>Manhattan Beach is station 3F – Paul Gardena group is using Moto turbo commercial radios rather than Ham</a:t>
            </a:r>
          </a:p>
          <a:p>
            <a:pPr lvl="1"/>
            <a:r>
              <a:rPr lang="en-US" sz="1800" smtClean="0"/>
              <a:t>https://lacdcs.org/</a:t>
            </a:r>
          </a:p>
          <a:p>
            <a:r>
              <a:rPr lang="en-US" sz="2000" smtClean="0"/>
              <a:t>LA city fire LCS auxiliary com service has 40-60 participants</a:t>
            </a:r>
          </a:p>
          <a:p>
            <a:pPr lvl="1"/>
            <a:r>
              <a:rPr lang="en-US" sz="1800" smtClean="0"/>
              <a:t>Bob </a:t>
            </a:r>
          </a:p>
          <a:p>
            <a:r>
              <a:rPr lang="en-US" sz="2000" smtClean="0"/>
              <a:t>RB Fire department has ham equipment - though not well staffed</a:t>
            </a:r>
          </a:p>
          <a:p>
            <a:r>
              <a:rPr lang="en-US" sz="2000" smtClean="0"/>
              <a:t>Kaiser Hospital has ham net – Steve</a:t>
            </a:r>
          </a:p>
          <a:p>
            <a:r>
              <a:rPr lang="en-US" sz="2000" smtClean="0"/>
              <a:t>Little Company of Mary as well – Paul</a:t>
            </a:r>
          </a:p>
          <a:p>
            <a:r>
              <a:rPr lang="en-US" sz="2000" smtClean="0"/>
              <a:t>Hospitals are mostly supported by ARES</a:t>
            </a:r>
          </a:p>
          <a:p>
            <a:r>
              <a:rPr lang="en-US" sz="2000" smtClean="0"/>
              <a:t>Narrow Beams Emergency Message Software NBEMS being used  by MB CERT</a:t>
            </a:r>
          </a:p>
          <a:p>
            <a:pPr lvl="1"/>
            <a:r>
              <a:rPr lang="en-US" sz="1800" smtClean="0"/>
              <a:t>http://www.arrl.org/nbems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5"/>
          <p:cNvSpPr>
            <a:spLocks noGrp="1" noChangeArrowheads="1"/>
          </p:cNvSpPr>
          <p:nvPr>
            <p:ph type="title"/>
          </p:nvPr>
        </p:nvSpPr>
        <p:spPr/>
        <p:txBody>
          <a:bodyPr/>
          <a:lstStyle/>
          <a:p>
            <a:r>
              <a:rPr lang="en-US" smtClean="0"/>
              <a:t>Weekly Club Net</a:t>
            </a:r>
          </a:p>
        </p:txBody>
      </p:sp>
      <p:sp>
        <p:nvSpPr>
          <p:cNvPr id="68610" name="Rectangle 6"/>
          <p:cNvSpPr>
            <a:spLocks noGrp="1" noChangeArrowheads="1"/>
          </p:cNvSpPr>
          <p:nvPr>
            <p:ph type="body" idx="1"/>
          </p:nvPr>
        </p:nvSpPr>
        <p:spPr/>
        <p:txBody>
          <a:bodyPr/>
          <a:lstStyle/>
          <a:p>
            <a:pPr>
              <a:lnSpc>
                <a:spcPct val="90000"/>
              </a:lnSpc>
            </a:pPr>
            <a:r>
              <a:rPr lang="en-US" smtClean="0"/>
              <a:t>Frequency: club repeater 445.620- PL 127.3</a:t>
            </a:r>
          </a:p>
          <a:p>
            <a:pPr>
              <a:lnSpc>
                <a:spcPct val="90000"/>
              </a:lnSpc>
            </a:pPr>
            <a:r>
              <a:rPr lang="en-US" smtClean="0"/>
              <a:t>PURPOSE: </a:t>
            </a:r>
          </a:p>
          <a:p>
            <a:pPr lvl="1">
              <a:lnSpc>
                <a:spcPct val="90000"/>
              </a:lnSpc>
            </a:pPr>
            <a:r>
              <a:rPr lang="en-US" smtClean="0"/>
              <a:t>To enhance the communication skills of participating Ham operators</a:t>
            </a:r>
          </a:p>
          <a:p>
            <a:pPr lvl="1">
              <a:lnSpc>
                <a:spcPct val="90000"/>
              </a:lnSpc>
            </a:pPr>
            <a:r>
              <a:rPr lang="en-US" smtClean="0"/>
              <a:t>Assessment of communication clarity (signal reports), </a:t>
            </a:r>
          </a:p>
          <a:p>
            <a:pPr lvl="1">
              <a:lnSpc>
                <a:spcPct val="90000"/>
              </a:lnSpc>
            </a:pPr>
            <a:r>
              <a:rPr lang="en-US" smtClean="0"/>
              <a:t>Practice being a net control operator,</a:t>
            </a:r>
          </a:p>
          <a:p>
            <a:pPr lvl="1">
              <a:lnSpc>
                <a:spcPct val="90000"/>
              </a:lnSpc>
            </a:pPr>
            <a:r>
              <a:rPr lang="en-US" smtClean="0"/>
              <a:t>Questions and getting helpful responses to radio related questions.</a:t>
            </a:r>
          </a:p>
          <a:p>
            <a:pPr>
              <a:lnSpc>
                <a:spcPct val="90000"/>
              </a:lnSpc>
            </a:pPr>
            <a:r>
              <a:rPr lang="en-US" smtClean="0"/>
              <a:t>Directed net</a:t>
            </a:r>
          </a:p>
          <a:p>
            <a:pPr lvl="1">
              <a:lnSpc>
                <a:spcPct val="90000"/>
              </a:lnSpc>
            </a:pPr>
            <a:r>
              <a:rPr lang="en-US" smtClean="0"/>
              <a:t>Different  net control operator – so far 7 different control ops</a:t>
            </a:r>
          </a:p>
          <a:p>
            <a:pPr>
              <a:lnSpc>
                <a:spcPct val="90000"/>
              </a:lnSpc>
            </a:pPr>
            <a:r>
              <a:rPr lang="en-US" smtClean="0"/>
              <a:t>Stats:</a:t>
            </a:r>
          </a:p>
          <a:p>
            <a:pPr lvl="1">
              <a:lnSpc>
                <a:spcPct val="90000"/>
              </a:lnSpc>
            </a:pPr>
            <a:r>
              <a:rPr lang="en-US" smtClean="0"/>
              <a:t>10 nets: First was August 22, 2018</a:t>
            </a:r>
          </a:p>
          <a:p>
            <a:pPr lvl="1">
              <a:lnSpc>
                <a:spcPct val="90000"/>
              </a:lnSpc>
            </a:pPr>
            <a:r>
              <a:rPr lang="en-US" smtClean="0"/>
              <a:t>Average  participants: 13 repeater – 8 simplex</a:t>
            </a:r>
          </a:p>
          <a:p>
            <a:pPr lvl="1">
              <a:lnSpc>
                <a:spcPct val="90000"/>
              </a:lnSpc>
            </a:pPr>
            <a:r>
              <a:rPr lang="en-US" smtClean="0"/>
              <a:t>Max participants: 17 repeater – 13 simplex</a:t>
            </a:r>
          </a:p>
          <a:p>
            <a:pPr lvl="1">
              <a:lnSpc>
                <a:spcPct val="90000"/>
              </a:lnSpc>
            </a:pPr>
            <a:r>
              <a:rPr lang="en-US" smtClean="0"/>
              <a:t>Total Hams participating so far 37</a:t>
            </a:r>
          </a:p>
          <a:p>
            <a:pPr lvl="1">
              <a:lnSpc>
                <a:spcPct val="90000"/>
              </a:lnSpc>
            </a:pPr>
            <a:r>
              <a:rPr lang="en-US" smtClean="0"/>
              <a:t>Area: Sun Valley, Malibu, Huntington beach, El Segundo, Palms, Manhattan Beach, Torrance, Redondo Beach, Palos Verdes, Westchester, Gardena, Mar Vista, Culver City, Echo Park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r>
              <a:rPr lang="en-US" smtClean="0"/>
              <a:t>Net Observations</a:t>
            </a:r>
          </a:p>
        </p:txBody>
      </p:sp>
      <p:sp>
        <p:nvSpPr>
          <p:cNvPr id="69634" name="Rectangle 3"/>
          <p:cNvSpPr>
            <a:spLocks noGrp="1" noChangeArrowheads="1"/>
          </p:cNvSpPr>
          <p:nvPr>
            <p:ph type="body" idx="1"/>
          </p:nvPr>
        </p:nvSpPr>
        <p:spPr/>
        <p:txBody>
          <a:bodyPr/>
          <a:lstStyle/>
          <a:p>
            <a:r>
              <a:rPr lang="en-US" smtClean="0"/>
              <a:t>Achieving intent</a:t>
            </a:r>
          </a:p>
          <a:p>
            <a:pPr lvl="1"/>
            <a:r>
              <a:rPr lang="en-US" smtClean="0"/>
              <a:t>Signal quality has improved </a:t>
            </a:r>
          </a:p>
          <a:p>
            <a:pPr lvl="1"/>
            <a:r>
              <a:rPr lang="en-US" smtClean="0"/>
              <a:t>Control operator – building skills not as easy as it looks</a:t>
            </a:r>
          </a:p>
          <a:p>
            <a:pPr lvl="1"/>
            <a:r>
              <a:rPr lang="en-US" smtClean="0"/>
              <a:t>Technical discussions providing new insights</a:t>
            </a:r>
          </a:p>
          <a:p>
            <a:r>
              <a:rPr lang="en-US" smtClean="0"/>
              <a:t>Simplex net</a:t>
            </a:r>
          </a:p>
          <a:p>
            <a:pPr lvl="1"/>
            <a:r>
              <a:rPr lang="en-US" smtClean="0"/>
              <a:t>Finds others who are not on the repeater</a:t>
            </a:r>
          </a:p>
          <a:p>
            <a:pPr lvl="1"/>
            <a:r>
              <a:rPr lang="en-US" smtClean="0"/>
              <a:t>More relays required</a:t>
            </a:r>
          </a:p>
          <a:p>
            <a:pPr lvl="1"/>
            <a:r>
              <a:rPr lang="en-US" smtClean="0"/>
              <a:t>Signal strength/antenna selection more obvious</a:t>
            </a:r>
          </a:p>
          <a:p>
            <a:pPr lvl="1"/>
            <a:r>
              <a:rPr lang="en-US" smtClean="0"/>
              <a:t>Interesting about terrain and location impacts</a:t>
            </a:r>
          </a:p>
          <a:p>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r>
              <a:rPr lang="en-US" smtClean="0"/>
              <a:t>Suggestions for Net</a:t>
            </a:r>
          </a:p>
        </p:txBody>
      </p:sp>
      <p:sp>
        <p:nvSpPr>
          <p:cNvPr id="70658" name="Rectangle 3"/>
          <p:cNvSpPr>
            <a:spLocks noGrp="1" noChangeArrowheads="1"/>
          </p:cNvSpPr>
          <p:nvPr>
            <p:ph type="body" idx="1"/>
          </p:nvPr>
        </p:nvSpPr>
        <p:spPr/>
        <p:txBody>
          <a:bodyPr/>
          <a:lstStyle/>
          <a:p>
            <a:r>
              <a:rPr lang="en-US" smtClean="0"/>
              <a:t> NCS to always repeating the call sign and name of each person as he or she checks in. </a:t>
            </a:r>
          </a:p>
          <a:p>
            <a:r>
              <a:rPr lang="en-US" smtClean="0"/>
              <a:t>The NCS may recognize the person and already know his or her call sign, but others may have trouble copying all the information during the initial check-in. </a:t>
            </a:r>
          </a:p>
          <a:p>
            <a:r>
              <a:rPr lang="en-US" smtClean="0"/>
              <a:t>Each person practice by logging all the check-ins for each net </a:t>
            </a:r>
          </a:p>
          <a:p>
            <a:pPr lvl="1"/>
            <a:r>
              <a:rPr lang="en-US" smtClean="0"/>
              <a:t>Builds listening skills</a:t>
            </a:r>
          </a:p>
          <a:p>
            <a:pPr lvl="1"/>
            <a:r>
              <a:rPr lang="en-US" smtClean="0"/>
              <a:t>Provides list of names, calls, locations for when you are control op</a:t>
            </a:r>
          </a:p>
          <a:p>
            <a:r>
              <a:rPr lang="en-US" smtClean="0"/>
              <a:t>It gives participants a "warm fuzzy feeling" when the NCS acts like he knows who they are. </a:t>
            </a:r>
          </a:p>
          <a:p>
            <a:pPr lvl="1"/>
            <a:r>
              <a:rPr lang="en-US" smtClean="0"/>
              <a:t>By greeting them by name and saying thank you</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r>
              <a:rPr lang="en-US" smtClean="0"/>
              <a:t>More Suggestions</a:t>
            </a:r>
          </a:p>
        </p:txBody>
      </p:sp>
      <p:sp>
        <p:nvSpPr>
          <p:cNvPr id="71682" name="Rectangle 3"/>
          <p:cNvSpPr>
            <a:spLocks noGrp="1" noChangeArrowheads="1"/>
          </p:cNvSpPr>
          <p:nvPr>
            <p:ph type="body" idx="1"/>
          </p:nvPr>
        </p:nvSpPr>
        <p:spPr/>
        <p:txBody>
          <a:bodyPr/>
          <a:lstStyle/>
          <a:p>
            <a:pPr>
              <a:lnSpc>
                <a:spcPct val="90000"/>
              </a:lnSpc>
            </a:pPr>
            <a:r>
              <a:rPr lang="en-US" sz="2000" smtClean="0"/>
              <a:t>Consider changing the programming</a:t>
            </a:r>
          </a:p>
          <a:p>
            <a:pPr lvl="1">
              <a:lnSpc>
                <a:spcPct val="90000"/>
              </a:lnSpc>
            </a:pPr>
            <a:r>
              <a:rPr lang="en-US" sz="1800" smtClean="0"/>
              <a:t>Don’t dedicate upwards of a full hour each week.  </a:t>
            </a:r>
          </a:p>
          <a:p>
            <a:pPr lvl="2">
              <a:lnSpc>
                <a:spcPct val="90000"/>
              </a:lnSpc>
            </a:pPr>
            <a:r>
              <a:rPr lang="en-US" sz="1600" smtClean="0"/>
              <a:t>Want to stay engaged in the family</a:t>
            </a:r>
          </a:p>
          <a:p>
            <a:pPr lvl="2">
              <a:lnSpc>
                <a:spcPct val="90000"/>
              </a:lnSpc>
            </a:pPr>
            <a:r>
              <a:rPr lang="en-US" sz="1600" smtClean="0"/>
              <a:t>Dinner time </a:t>
            </a:r>
          </a:p>
          <a:p>
            <a:pPr lvl="1">
              <a:lnSpc>
                <a:spcPct val="90000"/>
              </a:lnSpc>
            </a:pPr>
            <a:r>
              <a:rPr lang="en-US" sz="1800" smtClean="0"/>
              <a:t>Weekly just do quick check in mostly for a check of radio operations</a:t>
            </a:r>
          </a:p>
          <a:p>
            <a:pPr lvl="1">
              <a:lnSpc>
                <a:spcPct val="90000"/>
              </a:lnSpc>
            </a:pPr>
            <a:r>
              <a:rPr lang="en-US" sz="1800" i="1" smtClean="0"/>
              <a:t>Monthly</a:t>
            </a:r>
            <a:r>
              <a:rPr lang="en-US" sz="1800" smtClean="0"/>
              <a:t> we do a longer deep dive into some technical topic</a:t>
            </a:r>
          </a:p>
          <a:p>
            <a:pPr lvl="1">
              <a:lnSpc>
                <a:spcPct val="90000"/>
              </a:lnSpc>
            </a:pPr>
            <a:r>
              <a:rPr lang="en-US" sz="1800" smtClean="0"/>
              <a:t> </a:t>
            </a:r>
          </a:p>
          <a:p>
            <a:pPr>
              <a:lnSpc>
                <a:spcPct val="90000"/>
              </a:lnSpc>
            </a:pPr>
            <a:r>
              <a:rPr lang="en-US" sz="2000" smtClean="0"/>
              <a:t>Possibly do a roll call approach for check in</a:t>
            </a:r>
          </a:p>
          <a:p>
            <a:pPr lvl="1">
              <a:lnSpc>
                <a:spcPct val="90000"/>
              </a:lnSpc>
            </a:pPr>
            <a:r>
              <a:rPr lang="en-US" sz="1800" smtClean="0"/>
              <a:t>Pick up those who have been on the net before</a:t>
            </a:r>
          </a:p>
          <a:p>
            <a:pPr lvl="1">
              <a:lnSpc>
                <a:spcPct val="90000"/>
              </a:lnSpc>
            </a:pPr>
            <a:r>
              <a:rPr lang="en-US" sz="1800" smtClean="0"/>
              <a:t>Then ask for additional check ins </a:t>
            </a:r>
          </a:p>
          <a:p>
            <a:pPr lvl="1">
              <a:lnSpc>
                <a:spcPct val="90000"/>
              </a:lnSpc>
            </a:pPr>
            <a:endParaRPr lang="en-US" sz="1800" smtClean="0"/>
          </a:p>
          <a:p>
            <a:pPr>
              <a:lnSpc>
                <a:spcPct val="90000"/>
              </a:lnSpc>
            </a:pPr>
            <a:r>
              <a:rPr lang="en-US" sz="2000" smtClean="0"/>
              <a:t>Be sure to press the PTT button, pause and then speak</a:t>
            </a:r>
          </a:p>
          <a:p>
            <a:pPr>
              <a:lnSpc>
                <a:spcPct val="90000"/>
              </a:lnSpc>
            </a:pPr>
            <a:r>
              <a:rPr lang="en-US" sz="2000" smtClean="0"/>
              <a:t>Use standard phonetics for your call sign</a:t>
            </a:r>
          </a:p>
          <a:p>
            <a:pPr>
              <a:lnSpc>
                <a:spcPct val="90000"/>
              </a:lnSpc>
            </a:pPr>
            <a:endParaRPr lang="en-US" sz="2000" smtClean="0"/>
          </a:p>
          <a:p>
            <a:pPr>
              <a:lnSpc>
                <a:spcPct val="90000"/>
              </a:lnSpc>
            </a:pPr>
            <a:r>
              <a:rPr lang="en-US" sz="2000" smtClean="0"/>
              <a:t>For net control, </a:t>
            </a:r>
          </a:p>
          <a:p>
            <a:pPr lvl="1">
              <a:lnSpc>
                <a:spcPct val="90000"/>
              </a:lnSpc>
            </a:pPr>
            <a:r>
              <a:rPr lang="en-US" sz="1800" smtClean="0"/>
              <a:t>Be prepared to listen and write call signs…</a:t>
            </a:r>
          </a:p>
          <a:p>
            <a:pPr lvl="1">
              <a:lnSpc>
                <a:spcPct val="90000"/>
              </a:lnSpc>
            </a:pPr>
            <a:r>
              <a:rPr lang="en-US" sz="1800" smtClean="0"/>
              <a:t>Choose a pace that minimizes dead air but gives time for response</a:t>
            </a:r>
          </a:p>
          <a:p>
            <a:pPr lvl="1">
              <a:lnSpc>
                <a:spcPct val="90000"/>
              </a:lnSpc>
            </a:pPr>
            <a:r>
              <a:rPr lang="en-US" sz="1800" smtClean="0"/>
              <a:t>Use the script – avoid rambling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smtClean="0"/>
              <a:t>And More Suggestions</a:t>
            </a:r>
          </a:p>
        </p:txBody>
      </p:sp>
      <p:sp>
        <p:nvSpPr>
          <p:cNvPr id="113667" name="Rectangle 3"/>
          <p:cNvSpPr>
            <a:spLocks noGrp="1" noChangeArrowheads="1"/>
          </p:cNvSpPr>
          <p:nvPr>
            <p:ph type="body" idx="1"/>
          </p:nvPr>
        </p:nvSpPr>
        <p:spPr/>
        <p:txBody>
          <a:bodyPr/>
          <a:lstStyle/>
          <a:p>
            <a:r>
              <a:rPr lang="en-US" smtClean="0"/>
              <a:t>Listen carefully do not depend upon previously filled list</a:t>
            </a:r>
          </a:p>
          <a:p>
            <a:pPr lvl="1"/>
            <a:r>
              <a:rPr lang="en-US" smtClean="0"/>
              <a:t>People may move locations</a:t>
            </a:r>
          </a:p>
          <a:p>
            <a:pPr lvl="1"/>
            <a:r>
              <a:rPr lang="en-US" smtClean="0"/>
              <a:t>During actual event you may not have prefilled material, thus practice listening carefully</a:t>
            </a:r>
          </a:p>
          <a:p>
            <a:r>
              <a:rPr lang="en-US" smtClean="0"/>
              <a:t>Use a faster pace</a:t>
            </a:r>
          </a:p>
          <a:p>
            <a:pPr lvl="1"/>
            <a:r>
              <a:rPr lang="en-US" smtClean="0"/>
              <a:t>Professionals have less dead air and expect rapid responses</a:t>
            </a:r>
          </a:p>
          <a:p>
            <a:r>
              <a:rPr lang="en-US" smtClean="0"/>
              <a:t>Have a back up plan on frequencies</a:t>
            </a:r>
          </a:p>
          <a:p>
            <a:pPr lvl="1"/>
            <a:r>
              <a:rPr lang="en-US" smtClean="0"/>
              <a:t>Suggest we have initially 146.550 and 146.580 for simplex net</a:t>
            </a:r>
          </a:p>
          <a:p>
            <a:r>
              <a:rPr lang="en-US" smtClean="0"/>
              <a:t>Have back up control operator</a:t>
            </a:r>
          </a:p>
          <a:p>
            <a:pPr lvl="1"/>
            <a:r>
              <a:rPr lang="en-US" smtClean="0"/>
              <a:t>In case primary isn’t able</a:t>
            </a:r>
          </a:p>
          <a:p>
            <a:r>
              <a:rPr lang="en-US" smtClean="0"/>
              <a:t>Suggested check out w6ka.net for a card showing local repeaters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ctrTitle"/>
          </p:nvPr>
        </p:nvSpPr>
        <p:spPr/>
        <p:txBody>
          <a:bodyPr/>
          <a:lstStyle/>
          <a:p>
            <a:r>
              <a:rPr lang="en-US" sz="4000" smtClean="0"/>
              <a:t>Other Net Suggestions?</a:t>
            </a:r>
          </a:p>
        </p:txBody>
      </p:sp>
      <p:sp>
        <p:nvSpPr>
          <p:cNvPr id="72706" name="Rectangle 4"/>
          <p:cNvSpPr>
            <a:spLocks noGrp="1" noChangeArrowheads="1"/>
          </p:cNvSpPr>
          <p:nvPr>
            <p:ph type="subTitle" idx="1"/>
          </p:nvPr>
        </p:nvSpPr>
        <p:spPr/>
        <p:txBody>
          <a:bodyPr/>
          <a:lstStyle/>
          <a:p>
            <a:r>
              <a:rPr lang="en-US" smtClean="0"/>
              <a:t>Discussion?</a:t>
            </a:r>
          </a:p>
          <a:p>
            <a:r>
              <a:rPr lang="en-US" smtClean="0"/>
              <a:t>What is going well?</a:t>
            </a:r>
          </a:p>
          <a:p>
            <a:r>
              <a:rPr lang="en-US" smtClean="0"/>
              <a:t>What might be better/fun?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6204</TotalTime>
  <Words>2771</Words>
  <Application>Microsoft Office PowerPoint</Application>
  <PresentationFormat>On-screen Show (4:3)</PresentationFormat>
  <Paragraphs>354</Paragraphs>
  <Slides>33</Slides>
  <Notes>13</Notes>
  <HiddenSlides>0</HiddenSlides>
  <MMClips>2</MMClips>
  <ScaleCrop>false</ScaleCrop>
  <HeadingPairs>
    <vt:vector size="6" baseType="variant">
      <vt:variant>
        <vt:lpstr>Fonts Used</vt:lpstr>
      </vt:variant>
      <vt:variant>
        <vt:i4>11</vt:i4>
      </vt:variant>
      <vt:variant>
        <vt:lpstr>Design Template</vt:lpstr>
      </vt:variant>
      <vt:variant>
        <vt:i4>6</vt:i4>
      </vt:variant>
      <vt:variant>
        <vt:lpstr>Slide Titles</vt:lpstr>
      </vt:variant>
      <vt:variant>
        <vt:i4>33</vt:i4>
      </vt:variant>
    </vt:vector>
  </HeadingPairs>
  <TitlesOfParts>
    <vt:vector size="50" baseType="lpstr">
      <vt:lpstr>Arial</vt:lpstr>
      <vt:lpstr>Wingdings</vt:lpstr>
      <vt:lpstr>Times New Roman</vt:lpstr>
      <vt:lpstr>Lucida Sans</vt:lpstr>
      <vt:lpstr>JoannaMT</vt:lpstr>
      <vt:lpstr>ITC Franklin Gothic</vt:lpstr>
      <vt:lpstr>Calibri</vt:lpstr>
      <vt:lpstr>MS PGothic</vt:lpstr>
      <vt:lpstr>Cambria</vt:lpstr>
      <vt:lpstr>Courier New</vt:lpstr>
      <vt:lpstr>Times</vt:lpstr>
      <vt:lpstr>Custom Design</vt:lpstr>
      <vt:lpstr>1_Custom Design</vt:lpstr>
      <vt:lpstr>2_Custom Design</vt:lpstr>
      <vt:lpstr>3_Custom Design</vt:lpstr>
      <vt:lpstr>4_Custom Design</vt:lpstr>
      <vt:lpstr>Custom Design</vt:lpstr>
      <vt:lpstr>W6HA Monthly Meeting October 2018</vt:lpstr>
      <vt:lpstr>Agenda</vt:lpstr>
      <vt:lpstr>Weekly Club Net Discussion</vt:lpstr>
      <vt:lpstr>Weekly Club Net</vt:lpstr>
      <vt:lpstr>Net Observations</vt:lpstr>
      <vt:lpstr>Suggestions for Net</vt:lpstr>
      <vt:lpstr>More Suggestions</vt:lpstr>
      <vt:lpstr>And More Suggestions</vt:lpstr>
      <vt:lpstr>Other Net Suggestions?</vt:lpstr>
      <vt:lpstr>Role of HAM Emergency Operations</vt:lpstr>
      <vt:lpstr>Why this topic?</vt:lpstr>
      <vt:lpstr>What Emergency Responders Have</vt:lpstr>
      <vt:lpstr>What Hams Have</vt:lpstr>
      <vt:lpstr>Despite all the Emergency Management  HAMS still fulfill critical communications</vt:lpstr>
      <vt:lpstr>Department of Homeland Security: OEC’s Mission </vt:lpstr>
      <vt:lpstr>Slide 16</vt:lpstr>
      <vt:lpstr>The NECP and Amateur Radio</vt:lpstr>
      <vt:lpstr>The NECP and Amateur Radio   page 12</vt:lpstr>
      <vt:lpstr>The NECP and Amateur Radio   page 19</vt:lpstr>
      <vt:lpstr>The NECP and Amateur Radio  Page 33</vt:lpstr>
      <vt:lpstr>The NECP and Amateur Radio  Page A-16</vt:lpstr>
      <vt:lpstr>The NECP and Amateur Radio  Page A-16</vt:lpstr>
      <vt:lpstr>OEC Serves Public Safety Through Interoperable Emergency Communications</vt:lpstr>
      <vt:lpstr>National and Statewide Planning 6 USC 572, 579(e)</vt:lpstr>
      <vt:lpstr>Slide 25</vt:lpstr>
      <vt:lpstr>OEC Priority Telecommunications Services </vt:lpstr>
      <vt:lpstr>Slide 27</vt:lpstr>
      <vt:lpstr>Additional Information</vt:lpstr>
      <vt:lpstr>Satellite Phones – the Panacea?</vt:lpstr>
      <vt:lpstr>Non Ham Communications</vt:lpstr>
      <vt:lpstr>Need for Priority Signaling</vt:lpstr>
      <vt:lpstr>Example APRS Location Reporting</vt:lpstr>
      <vt:lpstr>Emergency Ops discussion</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Vahey</dc:creator>
  <cp:lastModifiedBy>Vahey</cp:lastModifiedBy>
  <cp:revision>291</cp:revision>
  <dcterms:created xsi:type="dcterms:W3CDTF">2013-06-14T17:53:35Z</dcterms:created>
  <dcterms:modified xsi:type="dcterms:W3CDTF">2018-10-29T16:24:43Z</dcterms:modified>
</cp:coreProperties>
</file>