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2" r:id="rId2"/>
    <p:sldMasterId id="2147483654" r:id="rId3"/>
  </p:sldMasterIdLst>
  <p:notesMasterIdLst>
    <p:notesMasterId r:id="rId16"/>
  </p:notesMasterIdLst>
  <p:sldIdLst>
    <p:sldId id="627" r:id="rId4"/>
    <p:sldId id="672" r:id="rId5"/>
    <p:sldId id="696" r:id="rId6"/>
    <p:sldId id="697" r:id="rId7"/>
    <p:sldId id="698" r:id="rId8"/>
    <p:sldId id="700" r:id="rId9"/>
    <p:sldId id="699" r:id="rId10"/>
    <p:sldId id="702" r:id="rId11"/>
    <p:sldId id="701" r:id="rId12"/>
    <p:sldId id="703" r:id="rId13"/>
    <p:sldId id="666" r:id="rId14"/>
    <p:sldId id="704" r:id="rId15"/>
  </p:sldIdLst>
  <p:sldSz cx="9144000" cy="6858000" type="screen4x3"/>
  <p:notesSz cx="6858000" cy="9144000"/>
  <p:defaultTextStyle>
    <a:defPPr>
      <a:defRPr lang="en-US"/>
    </a:defPPr>
    <a:lvl1pPr algn="l" rtl="0" fontAlgn="base">
      <a:spcBef>
        <a:spcPct val="0"/>
      </a:spcBef>
      <a:spcAft>
        <a:spcPct val="0"/>
      </a:spcAft>
      <a:defRPr sz="1400" b="1" kern="1200">
        <a:solidFill>
          <a:schemeClr val="tx1"/>
        </a:solidFill>
        <a:latin typeface="Arial"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EA2AEF"/>
    <a:srgbClr val="FF0000"/>
    <a:srgbClr val="CEDEFE"/>
    <a:srgbClr val="BBE7FD"/>
    <a:srgbClr val="CCECFF"/>
    <a:srgbClr val="DDDDDD"/>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7751" autoAdjust="0"/>
  </p:normalViewPr>
  <p:slideViewPr>
    <p:cSldViewPr>
      <p:cViewPr varScale="1">
        <p:scale>
          <a:sx n="140" d="100"/>
          <a:sy n="140" d="100"/>
        </p:scale>
        <p:origin x="-954"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282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latin typeface="Arial" panose="020B0604020202020204" pitchFamily="34" charset="0"/>
                <a:cs typeface="Arial" panose="020B0604020202020204" pitchFamily="34" charset="0"/>
              </a:defRPr>
            </a:lvl1pPr>
          </a:lstStyle>
          <a:p>
            <a:pPr>
              <a:defRPr/>
            </a:pPr>
            <a:endParaRPr lang="en-US"/>
          </a:p>
        </p:txBody>
      </p:sp>
      <p:sp>
        <p:nvSpPr>
          <p:cNvPr id="3379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atin typeface="Arial" panose="020B0604020202020204" pitchFamily="34" charset="0"/>
                <a:cs typeface="Arial" panose="020B0604020202020204" pitchFamily="34"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latin typeface="Arial" panose="020B0604020202020204" pitchFamily="34" charset="0"/>
                <a:cs typeface="Arial" panose="020B0604020202020204" pitchFamily="34" charset="0"/>
              </a:defRPr>
            </a:lvl1pPr>
          </a:lstStyle>
          <a:p>
            <a:pPr>
              <a:defRPr/>
            </a:pPr>
            <a:endParaRPr lang="en-US"/>
          </a:p>
        </p:txBody>
      </p:sp>
      <p:sp>
        <p:nvSpPr>
          <p:cNvPr id="3379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cs typeface="Arial" panose="020B0604020202020204" pitchFamily="34" charset="0"/>
              </a:defRPr>
            </a:lvl1pPr>
          </a:lstStyle>
          <a:p>
            <a:pPr>
              <a:defRPr/>
            </a:pPr>
            <a:fld id="{801C0AEA-A312-40B0-B8CD-B8FB39381BA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hambackground"/>
          <p:cNvPicPr>
            <a:picLocks noChangeAspect="1" noChangeArrowheads="1"/>
          </p:cNvPicPr>
          <p:nvPr userDrawn="1"/>
        </p:nvPicPr>
        <p:blipFill>
          <a:blip r:embed="rId2">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5" name="WordArt 7"/>
          <p:cNvSpPr>
            <a:spLocks noChangeArrowheads="1" noChangeShapeType="1" noTextEdit="1"/>
          </p:cNvSpPr>
          <p:nvPr userDrawn="1"/>
        </p:nvSpPr>
        <p:spPr bwMode="auto">
          <a:xfrm>
            <a:off x="1524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56675" name="Rectangle 3"/>
          <p:cNvSpPr>
            <a:spLocks noGrp="1" noChangeArrowheads="1"/>
          </p:cNvSpPr>
          <p:nvPr>
            <p:ph type="ctrTitle"/>
          </p:nvPr>
        </p:nvSpPr>
        <p:spPr>
          <a:xfrm>
            <a:off x="685800" y="1295400"/>
            <a:ext cx="7772400" cy="1470025"/>
          </a:xfrm>
        </p:spPr>
        <p:txBody>
          <a:bodyPr/>
          <a:lstStyle>
            <a:lvl1pPr>
              <a:defRPr/>
            </a:lvl1pPr>
          </a:lstStyle>
          <a:p>
            <a:pPr lvl="0"/>
            <a:r>
              <a:rPr lang="en-US" noProof="0"/>
              <a:t>Click to edit Master title style</a:t>
            </a:r>
          </a:p>
        </p:txBody>
      </p:sp>
      <p:sp>
        <p:nvSpPr>
          <p:cNvPr id="156676" name="Rectangle 4"/>
          <p:cNvSpPr>
            <a:spLocks noGrp="1" noChangeArrowheads="1"/>
          </p:cNvSpPr>
          <p:nvPr>
            <p:ph type="subTitle" idx="1"/>
          </p:nvPr>
        </p:nvSpPr>
        <p:spPr>
          <a:xfrm>
            <a:off x="1371600" y="3051175"/>
            <a:ext cx="6400800" cy="1752600"/>
          </a:xfrm>
        </p:spPr>
        <p:txBody>
          <a:bodyPr/>
          <a:lstStyle>
            <a:lvl1pPr marL="0" indent="0" algn="ctr">
              <a:buFontTx/>
              <a:buNone/>
              <a:defRPr/>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1AC1DBE-B873-441D-9FB0-554654124C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4CFAF6A-C2C0-4639-AAE8-520B326B60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788B9904-F0E8-4CCF-86F5-7D045AF14DA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609600"/>
          </a:xfrm>
        </p:spPr>
        <p:txBody>
          <a:bodyPr/>
          <a:lstStyle/>
          <a:p>
            <a:r>
              <a:rPr lang="en-US"/>
              <a:t>Click to edit Master title style</a:t>
            </a:r>
          </a:p>
        </p:txBody>
      </p:sp>
      <p:sp>
        <p:nvSpPr>
          <p:cNvPr id="3" name="Table Placeholder 2"/>
          <p:cNvSpPr>
            <a:spLocks noGrp="1"/>
          </p:cNvSpPr>
          <p:nvPr>
            <p:ph type="tbl" idx="1"/>
          </p:nvPr>
        </p:nvSpPr>
        <p:spPr>
          <a:xfrm>
            <a:off x="228600" y="838200"/>
            <a:ext cx="8763000" cy="57912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7A44C878-6544-42F7-B6CD-1F15D20BD0C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DB3069F-F351-45A3-8BD9-019656BE64D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F20D3CC-919B-42EA-AB00-77346A39AFD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95CAEB7-8B14-4162-93F5-E8045B1B256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57C1E4F6-40DB-4610-A6DE-79422C7411B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5B14913B-3594-4065-9862-F3EFE07A0B3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36E9B5F1-4293-47EC-B7EE-3BC9EC302F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DAF7678-256B-45CA-B6CF-95D0453B863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8E56C8A-EC07-42A8-9F66-A8EB436B990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DB423CA-3610-46D5-8EE6-5832FC3C7DD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2337AF6-CF12-4AF1-8B5D-818E9B9825B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A733D54-07FA-4D2F-ABA3-D2D27475034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4ABC9EA-1B5A-4C16-8E2D-6ED1725D7C0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31AEBAC7-97A9-4358-B1CB-873B635EB70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47DAEB8-F2CD-45AD-90C9-99862D3F5048}"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E0246E5-CEDC-4682-90AF-D16C871AE34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1A7DEB3-42E7-40A7-80C2-025ECABAF0B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1290020C-75CE-4210-A144-20A304B62EE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89C2621-E0C0-4BC4-BA4C-4324EB741FC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8131EDB4-8C1A-4787-A9C5-A6EE01E952B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13A966F-60C4-47F9-A779-1634ADDE5DC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3796FF-C0BE-4882-A586-569F3C1ADCF8}"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6765756-9944-4300-B867-62C16073EB2A}"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C15FD00-4B21-4058-97BA-018410DA402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762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78DCAFB-4B36-4565-93FC-7C510EE650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38200"/>
            <a:ext cx="43053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38200"/>
            <a:ext cx="43053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AB6136DF-43DF-4AF7-96A8-A67BA9291D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58A3F1EB-BC0A-4411-8196-E27B42C9944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398E3880-DDB4-4E2E-8B4E-0B0AC327F06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0A1B84B-6ACE-4D0A-B670-796A597F20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E1F9587-2A2B-44F1-9D50-1B2139EB83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E0A5877-1C2E-461C-9B20-CF2AEBEDFB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ambackground"/>
          <p:cNvPicPr>
            <a:picLocks noChangeAspect="1" noChangeArrowheads="1"/>
          </p:cNvPicPr>
          <p:nvPr userDrawn="1"/>
        </p:nvPicPr>
        <p:blipFill>
          <a:blip r:embed="rId15">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b="0">
                <a:latin typeface="Arial" panose="020B0604020202020204" pitchFamily="34" charset="0"/>
                <a:cs typeface="Arial" panose="020B0604020202020204" pitchFamily="34" charset="0"/>
              </a:defRPr>
            </a:lvl1pPr>
          </a:lstStyle>
          <a:p>
            <a:pPr>
              <a:defRPr/>
            </a:pPr>
            <a:fld id="{E3550064-654F-4EC3-B6D0-97C369583C4D}"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a:ex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1031" name="WordArt 9"/>
          <p:cNvSpPr>
            <a:spLocks noChangeArrowheads="1" noChangeShapeType="1" noTextEdit="1"/>
          </p:cNvSpPr>
          <p:nvPr userDrawn="1"/>
        </p:nvSpPr>
        <p:spPr bwMode="auto">
          <a:xfrm>
            <a:off x="1524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a:extLst/>
        </p:spPr>
        <p:txBody>
          <a:bodyPr wrap="none">
            <a:spAutoFit/>
          </a:bodyPr>
          <a:lstStyle/>
          <a:p>
            <a:pPr>
              <a:defRPr/>
            </a:pPr>
            <a:fld id="{997AABAE-77BD-46A1-9262-BFA0DB64F98B}"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0"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txStyles>
    <p:titleStyle>
      <a:lvl1pPr algn="ctr" rtl="0" eaLnBrk="0" fontAlgn="base" hangingPunct="0">
        <a:lnSpc>
          <a:spcPct val="90000"/>
        </a:lnSpc>
        <a:spcBef>
          <a:spcPct val="0"/>
        </a:spcBef>
        <a:spcAft>
          <a:spcPct val="0"/>
        </a:spcAft>
        <a:defRPr sz="2800" kern="12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ctr" rtl="0" eaLnBrk="0" fontAlgn="base" hangingPunct="0">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6pPr>
      <a:lvl7pPr marL="9144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7pPr>
      <a:lvl8pPr marL="13716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8pPr>
      <a:lvl9pPr marL="1828800" algn="ctr" rtl="0" fontAlgn="base">
        <a:lnSpc>
          <a:spcPct val="90000"/>
        </a:lnSpc>
        <a:spcBef>
          <a:spcPct val="0"/>
        </a:spcBef>
        <a:spcAft>
          <a:spcPct val="0"/>
        </a:spcAft>
        <a:defRPr sz="2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7" descr="hambackground"/>
          <p:cNvPicPr>
            <a:picLocks noChangeAspect="1" noChangeArrowheads="1"/>
          </p:cNvPicPr>
          <p:nvPr userDrawn="1"/>
        </p:nvPicPr>
        <p:blipFill>
          <a:blip r:embed="rId13">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15363"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b="0">
                <a:latin typeface="+mn-lt"/>
                <a:cs typeface="+mn-cs"/>
              </a:defRPr>
            </a:lvl1pPr>
          </a:lstStyle>
          <a:p>
            <a:pPr>
              <a:defRPr/>
            </a:pPr>
            <a:fld id="{7FC8914B-8EC6-4F2D-B1F2-BD16CD1FD630}"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a:ex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15367" name="WordArt 9"/>
          <p:cNvSpPr>
            <a:spLocks noChangeArrowheads="1" noChangeShapeType="1" noTextEdit="1"/>
          </p:cNvSpPr>
          <p:nvPr userDrawn="1"/>
        </p:nvSpPr>
        <p:spPr bwMode="auto">
          <a:xfrm>
            <a:off x="1524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a:extLst/>
        </p:spPr>
        <p:txBody>
          <a:bodyPr wrap="none">
            <a:spAutoFit/>
          </a:bodyPr>
          <a:lstStyle/>
          <a:p>
            <a:pPr>
              <a:defRPr/>
            </a:pPr>
            <a:fld id="{739AA958-393B-4D81-BEFA-3C5BB35A9F7E}"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eaLnBrk="0" fontAlgn="base" hangingPunct="0">
        <a:lnSpc>
          <a:spcPct val="90000"/>
        </a:lnSpc>
        <a:spcBef>
          <a:spcPct val="0"/>
        </a:spcBef>
        <a:spcAft>
          <a:spcPct val="0"/>
        </a:spcAft>
        <a:defRPr sz="28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charset="0"/>
          <a:cs typeface="Arial" charset="0"/>
        </a:defRPr>
      </a:lvl2pPr>
      <a:lvl3pPr algn="ctr" rtl="0" eaLnBrk="0" fontAlgn="base" hangingPunct="0">
        <a:lnSpc>
          <a:spcPct val="90000"/>
        </a:lnSpc>
        <a:spcBef>
          <a:spcPct val="0"/>
        </a:spcBef>
        <a:spcAft>
          <a:spcPct val="0"/>
        </a:spcAft>
        <a:defRPr sz="2800">
          <a:solidFill>
            <a:schemeClr val="tx2"/>
          </a:solidFill>
          <a:latin typeface="Arial" charset="0"/>
          <a:cs typeface="Arial" charset="0"/>
        </a:defRPr>
      </a:lvl3pPr>
      <a:lvl4pPr algn="ctr" rtl="0" eaLnBrk="0" fontAlgn="base" hangingPunct="0">
        <a:lnSpc>
          <a:spcPct val="90000"/>
        </a:lnSpc>
        <a:spcBef>
          <a:spcPct val="0"/>
        </a:spcBef>
        <a:spcAft>
          <a:spcPct val="0"/>
        </a:spcAft>
        <a:defRPr sz="2800">
          <a:solidFill>
            <a:schemeClr val="tx2"/>
          </a:solidFill>
          <a:latin typeface="Arial" charset="0"/>
          <a:cs typeface="Arial" charset="0"/>
        </a:defRPr>
      </a:lvl4pPr>
      <a:lvl5pPr algn="ctr" rtl="0" eaLnBrk="0" fontAlgn="base" hangingPunct="0">
        <a:lnSpc>
          <a:spcPct val="90000"/>
        </a:lnSpc>
        <a:spcBef>
          <a:spcPct val="0"/>
        </a:spcBef>
        <a:spcAft>
          <a:spcPct val="0"/>
        </a:spcAft>
        <a:defRPr sz="2800">
          <a:solidFill>
            <a:schemeClr val="tx2"/>
          </a:solidFill>
          <a:latin typeface="Arial" charset="0"/>
          <a:cs typeface="Arial" charset="0"/>
        </a:defRPr>
      </a:lvl5pPr>
      <a:lvl6pPr marL="457200" algn="ctr" rtl="0" fontAlgn="base">
        <a:lnSpc>
          <a:spcPct val="90000"/>
        </a:lnSpc>
        <a:spcBef>
          <a:spcPct val="0"/>
        </a:spcBef>
        <a:spcAft>
          <a:spcPct val="0"/>
        </a:spcAft>
        <a:defRPr sz="2800">
          <a:solidFill>
            <a:schemeClr val="tx2"/>
          </a:solidFill>
          <a:latin typeface="Arial" charset="0"/>
          <a:cs typeface="Arial" charset="0"/>
        </a:defRPr>
      </a:lvl6pPr>
      <a:lvl7pPr marL="914400" algn="ctr" rtl="0" fontAlgn="base">
        <a:lnSpc>
          <a:spcPct val="90000"/>
        </a:lnSpc>
        <a:spcBef>
          <a:spcPct val="0"/>
        </a:spcBef>
        <a:spcAft>
          <a:spcPct val="0"/>
        </a:spcAft>
        <a:defRPr sz="2800">
          <a:solidFill>
            <a:schemeClr val="tx2"/>
          </a:solidFill>
          <a:latin typeface="Arial" charset="0"/>
          <a:cs typeface="Arial" charset="0"/>
        </a:defRPr>
      </a:lvl7pPr>
      <a:lvl8pPr marL="1371600" algn="ctr" rtl="0" fontAlgn="base">
        <a:lnSpc>
          <a:spcPct val="90000"/>
        </a:lnSpc>
        <a:spcBef>
          <a:spcPct val="0"/>
        </a:spcBef>
        <a:spcAft>
          <a:spcPct val="0"/>
        </a:spcAft>
        <a:defRPr sz="2800">
          <a:solidFill>
            <a:schemeClr val="tx2"/>
          </a:solidFill>
          <a:latin typeface="Arial" charset="0"/>
          <a:cs typeface="Arial" charset="0"/>
        </a:defRPr>
      </a:lvl8pPr>
      <a:lvl9pPr marL="1828800" algn="ctr" rtl="0" fontAlgn="base">
        <a:lnSpc>
          <a:spcPct val="90000"/>
        </a:lnSpc>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7" descr="hambackground"/>
          <p:cNvPicPr>
            <a:picLocks noChangeAspect="1" noChangeArrowheads="1"/>
          </p:cNvPicPr>
          <p:nvPr userDrawn="1"/>
        </p:nvPicPr>
        <p:blipFill>
          <a:blip r:embed="rId13">
            <a:lum bright="64000" contrast="-80000"/>
          </a:blip>
          <a:srcRect r="11597"/>
          <a:stretch>
            <a:fillRect/>
          </a:stretch>
        </p:blipFill>
        <p:spPr bwMode="auto">
          <a:xfrm>
            <a:off x="0" y="0"/>
            <a:ext cx="9229725" cy="6884988"/>
          </a:xfrm>
          <a:prstGeom prst="rect">
            <a:avLst/>
          </a:prstGeom>
          <a:noFill/>
          <a:ln w="9525">
            <a:noFill/>
            <a:miter lim="800000"/>
            <a:headEnd/>
            <a:tailEnd/>
          </a:ln>
        </p:spPr>
      </p:pic>
      <p:sp>
        <p:nvSpPr>
          <p:cNvPr id="27651" name="Rectangle 2"/>
          <p:cNvSpPr>
            <a:spLocks noGrp="1" noChangeArrowheads="1"/>
          </p:cNvSpPr>
          <p:nvPr>
            <p:ph type="title"/>
          </p:nvPr>
        </p:nvSpPr>
        <p:spPr bwMode="auto">
          <a:xfrm>
            <a:off x="838200" y="762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2" name="Rectangle 3"/>
          <p:cNvSpPr>
            <a:spLocks noGrp="1" noChangeArrowheads="1"/>
          </p:cNvSpPr>
          <p:nvPr>
            <p:ph type="body" idx="1"/>
          </p:nvPr>
        </p:nvSpPr>
        <p:spPr bwMode="auto">
          <a:xfrm>
            <a:off x="228600" y="838200"/>
            <a:ext cx="87630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4" name="Rectangle 6"/>
          <p:cNvSpPr>
            <a:spLocks noGrp="1" noChangeArrowheads="1"/>
          </p:cNvSpPr>
          <p:nvPr>
            <p:ph type="sldNum" sz="quarter" idx="4"/>
          </p:nvPr>
        </p:nvSpPr>
        <p:spPr bwMode="auto">
          <a:xfrm>
            <a:off x="7010400" y="6689725"/>
            <a:ext cx="2133600" cy="1682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900" b="0">
                <a:latin typeface="+mn-lt"/>
                <a:cs typeface="+mn-cs"/>
              </a:defRPr>
            </a:lvl1pPr>
          </a:lstStyle>
          <a:p>
            <a:pPr>
              <a:defRPr/>
            </a:pPr>
            <a:fld id="{660A1465-8BDD-40A3-8AB5-E2B2BDDC03F6}" type="slidenum">
              <a:rPr lang="en-US"/>
              <a:pPr>
                <a:defRPr/>
              </a:pPr>
              <a:t>‹#›</a:t>
            </a:fld>
            <a:endParaRPr lang="en-US"/>
          </a:p>
        </p:txBody>
      </p:sp>
      <p:sp>
        <p:nvSpPr>
          <p:cNvPr id="135176" name="Rectangle 8"/>
          <p:cNvSpPr>
            <a:spLocks noChangeArrowheads="1"/>
          </p:cNvSpPr>
          <p:nvPr userDrawn="1"/>
        </p:nvSpPr>
        <p:spPr bwMode="auto">
          <a:xfrm>
            <a:off x="0" y="714375"/>
            <a:ext cx="9144000" cy="47625"/>
          </a:xfrm>
          <a:prstGeom prst="rect">
            <a:avLst/>
          </a:prstGeom>
          <a:gradFill rotWithShape="1">
            <a:gsLst>
              <a:gs pos="0">
                <a:schemeClr val="folHlink"/>
              </a:gs>
              <a:gs pos="100000">
                <a:schemeClr val="accent2"/>
              </a:gs>
            </a:gsLst>
            <a:lin ang="2700000" scaled="1"/>
          </a:gradFill>
          <a:ln w="9525">
            <a:solidFill>
              <a:schemeClr val="tx1"/>
            </a:solidFill>
            <a:miter lim="800000"/>
            <a:headEnd/>
            <a:tailEnd/>
          </a:ln>
          <a:effectLst/>
          <a:extLst/>
        </p:spPr>
        <p:txBody>
          <a:bodyPr wrap="none" anchor="ctr"/>
          <a:lstStyle/>
          <a:p>
            <a:pPr>
              <a:defRPr/>
            </a:pPr>
            <a:endParaRPr lang="en-US" sz="1800" b="0">
              <a:latin typeface="Arial" panose="020B0604020202020204" pitchFamily="34" charset="0"/>
              <a:cs typeface="Arial" panose="020B0604020202020204" pitchFamily="34" charset="0"/>
            </a:endParaRPr>
          </a:p>
        </p:txBody>
      </p:sp>
      <p:sp>
        <p:nvSpPr>
          <p:cNvPr id="27655" name="WordArt 9"/>
          <p:cNvSpPr>
            <a:spLocks noChangeArrowheads="1" noChangeShapeType="1" noTextEdit="1"/>
          </p:cNvSpPr>
          <p:nvPr userDrawn="1"/>
        </p:nvSpPr>
        <p:spPr bwMode="auto">
          <a:xfrm>
            <a:off x="152400" y="152400"/>
            <a:ext cx="685800" cy="457200"/>
          </a:xfrm>
          <a:prstGeom prst="rect">
            <a:avLst/>
          </a:prstGeom>
        </p:spPr>
        <p:txBody>
          <a:bodyPr wrap="none" fromWordArt="1">
            <a:prstTxWarp prst="textCascadeUp">
              <a:avLst>
                <a:gd name="adj" fmla="val 75694"/>
              </a:avLst>
            </a:prstTxWarp>
            <a:scene3d>
              <a:camera prst="legacyPerspectiveTopLeft">
                <a:rot lat="0" lon="20519958" rev="0"/>
              </a:camera>
              <a:lightRig rig="legacyHarsh3" dir="r"/>
            </a:scene3d>
            <a:sp3d extrusionH="430200" prstMaterial="legacyMatte">
              <a:extrusionClr>
                <a:srgbClr val="006600"/>
              </a:extrusionClr>
            </a:sp3d>
          </a:bodyPr>
          <a:lstStyle/>
          <a:p>
            <a:pPr algn="ctr"/>
            <a:r>
              <a:rPr lang="en-US" sz="3600" kern="10">
                <a:ln w="9525">
                  <a:round/>
                  <a:headEnd/>
                  <a:tailEnd/>
                </a:ln>
                <a:solidFill>
                  <a:srgbClr val="00FFFF">
                    <a:alpha val="45097"/>
                  </a:srgbClr>
                </a:solidFill>
                <a:latin typeface="Arial Black"/>
              </a:rPr>
              <a:t>W6HA</a:t>
            </a:r>
          </a:p>
        </p:txBody>
      </p:sp>
      <p:sp>
        <p:nvSpPr>
          <p:cNvPr id="135178" name="Text Box 10"/>
          <p:cNvSpPr txBox="1">
            <a:spLocks noChangeArrowheads="1"/>
          </p:cNvSpPr>
          <p:nvPr userDrawn="1"/>
        </p:nvSpPr>
        <p:spPr bwMode="auto">
          <a:xfrm>
            <a:off x="60325" y="6688138"/>
            <a:ext cx="339725" cy="244475"/>
          </a:xfrm>
          <a:prstGeom prst="rect">
            <a:avLst/>
          </a:prstGeom>
          <a:noFill/>
          <a:ln>
            <a:noFill/>
          </a:ln>
          <a:effectLst/>
          <a:extLst/>
        </p:spPr>
        <p:txBody>
          <a:bodyPr wrap="none">
            <a:spAutoFit/>
          </a:bodyPr>
          <a:lstStyle/>
          <a:p>
            <a:pPr>
              <a:defRPr/>
            </a:pPr>
            <a:fld id="{135E0FBB-ED05-4808-9C34-24D25E5B5489}" type="slidenum">
              <a:rPr lang="en-US" sz="1000" b="0">
                <a:latin typeface="Arial" panose="020B0604020202020204" pitchFamily="34" charset="0"/>
                <a:cs typeface="Arial" panose="020B0604020202020204" pitchFamily="34" charset="0"/>
              </a:rPr>
              <a:pPr>
                <a:defRPr/>
              </a:pPr>
              <a:t>‹#›</a:t>
            </a:fld>
            <a:endParaRPr lang="en-US" sz="1000" b="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lnSpc>
          <a:spcPct val="90000"/>
        </a:lnSpc>
        <a:spcBef>
          <a:spcPct val="0"/>
        </a:spcBef>
        <a:spcAft>
          <a:spcPct val="0"/>
        </a:spcAft>
        <a:defRPr sz="2800">
          <a:solidFill>
            <a:schemeClr val="tx2"/>
          </a:solidFill>
          <a:latin typeface="+mj-lt"/>
          <a:ea typeface="+mj-ea"/>
          <a:cs typeface="+mj-cs"/>
        </a:defRPr>
      </a:lvl1pPr>
      <a:lvl2pPr algn="ctr" rtl="0" eaLnBrk="0" fontAlgn="base" hangingPunct="0">
        <a:lnSpc>
          <a:spcPct val="90000"/>
        </a:lnSpc>
        <a:spcBef>
          <a:spcPct val="0"/>
        </a:spcBef>
        <a:spcAft>
          <a:spcPct val="0"/>
        </a:spcAft>
        <a:defRPr sz="2800">
          <a:solidFill>
            <a:schemeClr val="tx2"/>
          </a:solidFill>
          <a:latin typeface="Arial" charset="0"/>
          <a:cs typeface="Arial" charset="0"/>
        </a:defRPr>
      </a:lvl2pPr>
      <a:lvl3pPr algn="ctr" rtl="0" eaLnBrk="0" fontAlgn="base" hangingPunct="0">
        <a:lnSpc>
          <a:spcPct val="90000"/>
        </a:lnSpc>
        <a:spcBef>
          <a:spcPct val="0"/>
        </a:spcBef>
        <a:spcAft>
          <a:spcPct val="0"/>
        </a:spcAft>
        <a:defRPr sz="2800">
          <a:solidFill>
            <a:schemeClr val="tx2"/>
          </a:solidFill>
          <a:latin typeface="Arial" charset="0"/>
          <a:cs typeface="Arial" charset="0"/>
        </a:defRPr>
      </a:lvl3pPr>
      <a:lvl4pPr algn="ctr" rtl="0" eaLnBrk="0" fontAlgn="base" hangingPunct="0">
        <a:lnSpc>
          <a:spcPct val="90000"/>
        </a:lnSpc>
        <a:spcBef>
          <a:spcPct val="0"/>
        </a:spcBef>
        <a:spcAft>
          <a:spcPct val="0"/>
        </a:spcAft>
        <a:defRPr sz="2800">
          <a:solidFill>
            <a:schemeClr val="tx2"/>
          </a:solidFill>
          <a:latin typeface="Arial" charset="0"/>
          <a:cs typeface="Arial" charset="0"/>
        </a:defRPr>
      </a:lvl4pPr>
      <a:lvl5pPr algn="ctr" rtl="0" eaLnBrk="0" fontAlgn="base" hangingPunct="0">
        <a:lnSpc>
          <a:spcPct val="90000"/>
        </a:lnSpc>
        <a:spcBef>
          <a:spcPct val="0"/>
        </a:spcBef>
        <a:spcAft>
          <a:spcPct val="0"/>
        </a:spcAft>
        <a:defRPr sz="2800">
          <a:solidFill>
            <a:schemeClr val="tx2"/>
          </a:solidFill>
          <a:latin typeface="Arial" charset="0"/>
          <a:cs typeface="Arial" charset="0"/>
        </a:defRPr>
      </a:lvl5pPr>
      <a:lvl6pPr marL="457200" algn="ctr" rtl="0" fontAlgn="base">
        <a:lnSpc>
          <a:spcPct val="90000"/>
        </a:lnSpc>
        <a:spcBef>
          <a:spcPct val="0"/>
        </a:spcBef>
        <a:spcAft>
          <a:spcPct val="0"/>
        </a:spcAft>
        <a:defRPr sz="2800">
          <a:solidFill>
            <a:schemeClr val="tx2"/>
          </a:solidFill>
          <a:latin typeface="Arial" charset="0"/>
          <a:cs typeface="Arial" charset="0"/>
        </a:defRPr>
      </a:lvl6pPr>
      <a:lvl7pPr marL="914400" algn="ctr" rtl="0" fontAlgn="base">
        <a:lnSpc>
          <a:spcPct val="90000"/>
        </a:lnSpc>
        <a:spcBef>
          <a:spcPct val="0"/>
        </a:spcBef>
        <a:spcAft>
          <a:spcPct val="0"/>
        </a:spcAft>
        <a:defRPr sz="2800">
          <a:solidFill>
            <a:schemeClr val="tx2"/>
          </a:solidFill>
          <a:latin typeface="Arial" charset="0"/>
          <a:cs typeface="Arial" charset="0"/>
        </a:defRPr>
      </a:lvl7pPr>
      <a:lvl8pPr marL="1371600" algn="ctr" rtl="0" fontAlgn="base">
        <a:lnSpc>
          <a:spcPct val="90000"/>
        </a:lnSpc>
        <a:spcBef>
          <a:spcPct val="0"/>
        </a:spcBef>
        <a:spcAft>
          <a:spcPct val="0"/>
        </a:spcAft>
        <a:defRPr sz="2800">
          <a:solidFill>
            <a:schemeClr val="tx2"/>
          </a:solidFill>
          <a:latin typeface="Arial" charset="0"/>
          <a:cs typeface="Arial" charset="0"/>
        </a:defRPr>
      </a:lvl8pPr>
      <a:lvl9pPr marL="1828800" algn="ctr" rtl="0" fontAlgn="base">
        <a:lnSpc>
          <a:spcPct val="90000"/>
        </a:lnSpc>
        <a:spcBef>
          <a:spcPct val="0"/>
        </a:spcBef>
        <a:spcAft>
          <a:spcPct val="0"/>
        </a:spcAft>
        <a:defRPr sz="2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sherweng.com/table.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ctrTitle" idx="4294967295"/>
          </p:nvPr>
        </p:nvSpPr>
        <p:spPr>
          <a:xfrm>
            <a:off x="2057400" y="838200"/>
            <a:ext cx="7315200" cy="2133600"/>
          </a:xfrm>
        </p:spPr>
        <p:txBody>
          <a:bodyPr/>
          <a:lstStyle/>
          <a:p>
            <a:r>
              <a:rPr lang="en-US" b="1" smtClean="0">
                <a:latin typeface="OCR B MT" pitchFamily="49" charset="0"/>
              </a:rPr>
              <a:t>Multi Mode Same Band</a:t>
            </a:r>
            <a:br>
              <a:rPr lang="en-US" b="1" smtClean="0">
                <a:latin typeface="OCR B MT" pitchFamily="49" charset="0"/>
              </a:rPr>
            </a:br>
            <a:r>
              <a:rPr lang="en-US" sz="1600" b="1" i="1" smtClean="0">
                <a:latin typeface="OCR B MT" pitchFamily="49" charset="0"/>
              </a:rPr>
              <a:t>Contesting and Prep for Field Day Use</a:t>
            </a:r>
            <a:endParaRPr lang="en-US" sz="800" b="1" i="1" smtClean="0">
              <a:latin typeface="OCR B MT" pitchFamily="49" charset="0"/>
            </a:endParaRPr>
          </a:p>
        </p:txBody>
      </p:sp>
      <p:sp>
        <p:nvSpPr>
          <p:cNvPr id="40962" name="Rectangle 3"/>
          <p:cNvSpPr>
            <a:spLocks noGrp="1" noChangeArrowheads="1"/>
          </p:cNvSpPr>
          <p:nvPr>
            <p:ph type="subTitle" idx="4294967295"/>
          </p:nvPr>
        </p:nvSpPr>
        <p:spPr>
          <a:xfrm>
            <a:off x="2362200" y="3505200"/>
            <a:ext cx="6400800" cy="914400"/>
          </a:xfrm>
        </p:spPr>
        <p:txBody>
          <a:bodyPr/>
          <a:lstStyle/>
          <a:p>
            <a:pPr marL="0" indent="0" algn="ctr">
              <a:buFontTx/>
              <a:buNone/>
            </a:pPr>
            <a:r>
              <a:rPr lang="en-US" smtClean="0"/>
              <a:t>N6MDV         K6VHY</a:t>
            </a:r>
          </a:p>
          <a:p>
            <a:pPr marL="0" indent="0" algn="ctr">
              <a:buFontTx/>
              <a:buNone/>
            </a:pPr>
            <a:r>
              <a:rPr lang="en-US" sz="1800" smtClean="0"/>
              <a:t>June 18, 2018</a:t>
            </a:r>
          </a:p>
        </p:txBody>
      </p:sp>
      <p:pic>
        <p:nvPicPr>
          <p:cNvPr id="40963" name="Picture 11" descr="FieldDay2016-41"/>
          <p:cNvPicPr>
            <a:picLocks noChangeAspect="1" noChangeArrowheads="1"/>
          </p:cNvPicPr>
          <p:nvPr/>
        </p:nvPicPr>
        <p:blipFill>
          <a:blip r:embed="rId2"/>
          <a:srcRect/>
          <a:stretch>
            <a:fillRect/>
          </a:stretch>
        </p:blipFill>
        <p:spPr bwMode="auto">
          <a:xfrm>
            <a:off x="0" y="914400"/>
            <a:ext cx="2400300" cy="3200400"/>
          </a:xfrm>
          <a:prstGeom prst="rect">
            <a:avLst/>
          </a:prstGeom>
          <a:noFill/>
          <a:ln w="9525">
            <a:noFill/>
            <a:miter lim="800000"/>
            <a:headEnd/>
            <a:tailEnd/>
          </a:ln>
        </p:spPr>
      </p:pic>
      <p:pic>
        <p:nvPicPr>
          <p:cNvPr id="40964" name="Picture 12"/>
          <p:cNvPicPr>
            <a:picLocks noChangeAspect="1" noChangeArrowheads="1"/>
          </p:cNvPicPr>
          <p:nvPr/>
        </p:nvPicPr>
        <p:blipFill>
          <a:blip r:embed="rId3"/>
          <a:srcRect/>
          <a:stretch>
            <a:fillRect/>
          </a:stretch>
        </p:blipFill>
        <p:spPr bwMode="auto">
          <a:xfrm>
            <a:off x="2965450" y="4629150"/>
            <a:ext cx="3124200" cy="2193925"/>
          </a:xfrm>
          <a:prstGeom prst="rect">
            <a:avLst/>
          </a:prstGeom>
          <a:noFill/>
          <a:ln w="9525">
            <a:noFill/>
            <a:miter lim="800000"/>
            <a:headEnd/>
            <a:tailEnd/>
          </a:ln>
        </p:spPr>
      </p:pic>
      <p:pic>
        <p:nvPicPr>
          <p:cNvPr id="40965" name="Picture 15" descr="FieldDay2016-44"/>
          <p:cNvPicPr>
            <a:picLocks noChangeAspect="1" noChangeArrowheads="1"/>
          </p:cNvPicPr>
          <p:nvPr/>
        </p:nvPicPr>
        <p:blipFill>
          <a:blip r:embed="rId4"/>
          <a:srcRect/>
          <a:stretch>
            <a:fillRect/>
          </a:stretch>
        </p:blipFill>
        <p:spPr bwMode="auto">
          <a:xfrm>
            <a:off x="6242050" y="4629150"/>
            <a:ext cx="2971800" cy="2228850"/>
          </a:xfrm>
          <a:prstGeom prst="rect">
            <a:avLst/>
          </a:prstGeom>
          <a:noFill/>
          <a:ln w="9525">
            <a:noFill/>
            <a:miter lim="800000"/>
            <a:headEnd/>
            <a:tailEnd/>
          </a:ln>
        </p:spPr>
      </p:pic>
      <p:pic>
        <p:nvPicPr>
          <p:cNvPr id="40966" name="Picture 16" descr="FieldDay2016-33"/>
          <p:cNvPicPr>
            <a:picLocks noChangeAspect="1" noChangeArrowheads="1"/>
          </p:cNvPicPr>
          <p:nvPr/>
        </p:nvPicPr>
        <p:blipFill>
          <a:blip r:embed="rId5"/>
          <a:srcRect/>
          <a:stretch>
            <a:fillRect/>
          </a:stretch>
        </p:blipFill>
        <p:spPr bwMode="auto">
          <a:xfrm>
            <a:off x="69850" y="4629150"/>
            <a:ext cx="2971800" cy="22288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p:txBody>
          <a:bodyPr/>
          <a:lstStyle/>
          <a:p>
            <a:r>
              <a:rPr lang="en-US" smtClean="0"/>
              <a:t>Summary</a:t>
            </a:r>
          </a:p>
        </p:txBody>
      </p:sp>
      <p:sp>
        <p:nvSpPr>
          <p:cNvPr id="50178" name="Rectangle 3"/>
          <p:cNvSpPr>
            <a:spLocks noGrp="1" noChangeArrowheads="1"/>
          </p:cNvSpPr>
          <p:nvPr>
            <p:ph type="body" idx="4294967295"/>
          </p:nvPr>
        </p:nvSpPr>
        <p:spPr/>
        <p:txBody>
          <a:bodyPr/>
          <a:lstStyle/>
          <a:p>
            <a:r>
              <a:rPr lang="en-US" smtClean="0"/>
              <a:t>Try to have CW/Digital/SSB at all stations</a:t>
            </a:r>
          </a:p>
          <a:p>
            <a:r>
              <a:rPr lang="en-US" smtClean="0"/>
              <a:t>For concurrent band sharing with GOTA</a:t>
            </a:r>
          </a:p>
          <a:p>
            <a:pPr lvl="1"/>
            <a:r>
              <a:rPr lang="en-US" smtClean="0"/>
              <a:t>Place antennas with nulls facing each other</a:t>
            </a:r>
          </a:p>
          <a:p>
            <a:pPr lvl="1"/>
            <a:r>
              <a:rPr lang="en-US" smtClean="0"/>
              <a:t>Use good radios</a:t>
            </a:r>
          </a:p>
          <a:p>
            <a:pPr lvl="1"/>
            <a:r>
              <a:rPr lang="en-US" smtClean="0"/>
              <a:t>Avoid excess power</a:t>
            </a:r>
          </a:p>
          <a:p>
            <a:pPr lvl="1"/>
            <a:r>
              <a:rPr lang="en-US" smtClean="0"/>
              <a:t>Schedule use as needed</a:t>
            </a:r>
          </a:p>
          <a:p>
            <a:endParaRPr lang="en-US" smtClean="0"/>
          </a:p>
          <a:p>
            <a:r>
              <a:rPr lang="en-US" smtClean="0"/>
              <a:t>(A rule – a transmitter can be used for only one call sign</a:t>
            </a:r>
          </a:p>
          <a:p>
            <a:pPr lvl="1"/>
            <a:r>
              <a:rPr lang="en-US" smtClean="0"/>
              <a:t>So unable to just declare one of the main machines as GOTA temporarily</a:t>
            </a:r>
          </a:p>
          <a:p>
            <a:pPr lvl="1">
              <a:buFontTx/>
              <a:buNone/>
            </a:pPr>
            <a:r>
              <a:rPr lang="en-US" smtClean="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4"/>
          <p:cNvSpPr>
            <a:spLocks noGrp="1" noChangeArrowheads="1"/>
          </p:cNvSpPr>
          <p:nvPr>
            <p:ph type="ctrTitle" idx="4294967295"/>
          </p:nvPr>
        </p:nvSpPr>
        <p:spPr>
          <a:xfrm>
            <a:off x="685800" y="2130425"/>
            <a:ext cx="7772400" cy="1470025"/>
          </a:xfrm>
        </p:spPr>
        <p:txBody>
          <a:bodyPr/>
          <a:lstStyle/>
          <a:p>
            <a:r>
              <a:rPr lang="en-US" sz="4000" b="1" smtClean="0">
                <a:latin typeface="Comic Sans MS" pitchFamily="66" charset="0"/>
              </a:rPr>
              <a:t>Results Summary</a:t>
            </a:r>
          </a:p>
        </p:txBody>
      </p:sp>
      <p:sp>
        <p:nvSpPr>
          <p:cNvPr id="109570" name="Rectangle 5"/>
          <p:cNvSpPr>
            <a:spLocks noGrp="1" noChangeArrowheads="1"/>
          </p:cNvSpPr>
          <p:nvPr>
            <p:ph type="subTitle" idx="4294967295"/>
          </p:nvPr>
        </p:nvSpPr>
        <p:spPr>
          <a:xfrm>
            <a:off x="1371600" y="3886200"/>
            <a:ext cx="6400800" cy="1752600"/>
          </a:xfrm>
        </p:spPr>
        <p:txBody>
          <a:bodyPr/>
          <a:lstStyle/>
          <a:p>
            <a:pPr marL="0" indent="0" algn="ctr">
              <a:buFontTx/>
              <a:buNone/>
            </a:pPr>
            <a:r>
              <a:rPr lang="en-US" sz="4000" b="1" smtClean="0">
                <a:solidFill>
                  <a:schemeClr val="tx2"/>
                </a:solidFill>
                <a:latin typeface="Comic Sans MS" pitchFamily="66" charset="0"/>
              </a:rPr>
              <a:t>Thoughts?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p:txBody>
          <a:bodyPr/>
          <a:lstStyle/>
          <a:p>
            <a:r>
              <a:rPr lang="en-US" smtClean="0"/>
              <a:t>Update After Field Day</a:t>
            </a:r>
          </a:p>
        </p:txBody>
      </p:sp>
      <p:sp>
        <p:nvSpPr>
          <p:cNvPr id="111619" name="Rectangle 3"/>
          <p:cNvSpPr>
            <a:spLocks noGrp="1" noChangeArrowheads="1"/>
          </p:cNvSpPr>
          <p:nvPr>
            <p:ph type="body" idx="4294967295"/>
          </p:nvPr>
        </p:nvSpPr>
        <p:spPr/>
        <p:txBody>
          <a:bodyPr/>
          <a:lstStyle/>
          <a:p>
            <a:r>
              <a:rPr lang="en-US" smtClean="0"/>
              <a:t>We did install the two tri band antennas as shown</a:t>
            </a:r>
          </a:p>
          <a:p>
            <a:pPr lvl="1"/>
            <a:r>
              <a:rPr lang="en-US" smtClean="0"/>
              <a:t>Using the Kenwood TS930S on the 20M tower beam</a:t>
            </a:r>
          </a:p>
          <a:p>
            <a:pPr lvl="1"/>
            <a:r>
              <a:rPr lang="en-US" smtClean="0"/>
              <a:t>Using a KX3 with amplifier on 20M pushup pole at 20 feet GOTA</a:t>
            </a:r>
          </a:p>
          <a:p>
            <a:r>
              <a:rPr lang="en-US" smtClean="0"/>
              <a:t>At 10W on the KX3 or 100W on the Kenwood</a:t>
            </a:r>
          </a:p>
          <a:p>
            <a:pPr lvl="1"/>
            <a:r>
              <a:rPr lang="en-US" smtClean="0"/>
              <a:t>Friday night, no visible S meter change or able to hear within 20KHz of each other</a:t>
            </a:r>
          </a:p>
          <a:p>
            <a:r>
              <a:rPr lang="en-US" smtClean="0"/>
              <a:t>At 100W on both radios</a:t>
            </a:r>
          </a:p>
          <a:p>
            <a:pPr lvl="1"/>
            <a:r>
              <a:rPr lang="en-US" smtClean="0"/>
              <a:t>Saturday no visible S meter change or able to hear within 20KHz</a:t>
            </a:r>
          </a:p>
          <a:p>
            <a:pPr lvl="1"/>
            <a:r>
              <a:rPr lang="en-US" smtClean="0"/>
              <a:t>Later in the day as both stations search and pounced reportedly both could hear each other.</a:t>
            </a:r>
          </a:p>
          <a:p>
            <a:endParaRPr lang="en-US" smtClean="0"/>
          </a:p>
          <a:p>
            <a:r>
              <a:rPr lang="en-US" smtClean="0"/>
              <a:t>Conclusion</a:t>
            </a:r>
          </a:p>
          <a:p>
            <a:pPr lvl="1"/>
            <a:r>
              <a:rPr lang="en-US" smtClean="0"/>
              <a:t>This worked well.  Do it again next year</a:t>
            </a:r>
          </a:p>
          <a:p>
            <a:pPr lvl="1"/>
            <a:r>
              <a:rPr lang="en-US" smtClean="0"/>
              <a:t>GOTA contact contact was higher this year as well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r>
              <a:rPr lang="en-US" sz="2400" smtClean="0"/>
              <a:t>Why This Briefing?</a:t>
            </a:r>
            <a:endParaRPr lang="en-US" sz="2000" i="1" smtClean="0">
              <a:solidFill>
                <a:srgbClr val="0000FF"/>
              </a:solidFill>
            </a:endParaRPr>
          </a:p>
        </p:txBody>
      </p:sp>
      <p:sp>
        <p:nvSpPr>
          <p:cNvPr id="41986" name="Rectangle 3"/>
          <p:cNvSpPr>
            <a:spLocks noGrp="1" noChangeArrowheads="1"/>
          </p:cNvSpPr>
          <p:nvPr>
            <p:ph type="body" idx="4294967295"/>
          </p:nvPr>
        </p:nvSpPr>
        <p:spPr>
          <a:xfrm>
            <a:off x="152400" y="838200"/>
            <a:ext cx="8991600" cy="5791200"/>
          </a:xfrm>
        </p:spPr>
        <p:txBody>
          <a:bodyPr/>
          <a:lstStyle/>
          <a:p>
            <a:pPr>
              <a:lnSpc>
                <a:spcPct val="90000"/>
              </a:lnSpc>
            </a:pPr>
            <a:r>
              <a:rPr lang="en-US" b="1" smtClean="0">
                <a:solidFill>
                  <a:srgbClr val="0000FF"/>
                </a:solidFill>
              </a:rPr>
              <a:t>It has been suggested we do more digital modes in 2018</a:t>
            </a:r>
          </a:p>
          <a:p>
            <a:pPr lvl="1">
              <a:lnSpc>
                <a:spcPct val="90000"/>
              </a:lnSpc>
            </a:pPr>
            <a:r>
              <a:rPr lang="en-US" i="1" smtClean="0"/>
              <a:t>Field Day 2018 Digital Modes RTTY, PSK31, and FT8 are options</a:t>
            </a:r>
          </a:p>
          <a:p>
            <a:pPr lvl="1">
              <a:lnSpc>
                <a:spcPct val="90000"/>
              </a:lnSpc>
            </a:pPr>
            <a:r>
              <a:rPr lang="en-US" i="1" smtClean="0"/>
              <a:t>We also want to do SSB and CW</a:t>
            </a:r>
          </a:p>
          <a:p>
            <a:pPr lvl="1">
              <a:lnSpc>
                <a:spcPct val="90000"/>
              </a:lnSpc>
            </a:pPr>
            <a:r>
              <a:rPr lang="en-US" i="1" smtClean="0"/>
              <a:t>Digital modes are normally between x.070 and x.100 MHz</a:t>
            </a:r>
          </a:p>
          <a:p>
            <a:pPr lvl="2">
              <a:lnSpc>
                <a:spcPct val="90000"/>
              </a:lnSpc>
            </a:pPr>
            <a:r>
              <a:rPr lang="en-US" i="1" smtClean="0"/>
              <a:t>Where X is the band frequency such as 7  or 14 for 40 and 20 meters</a:t>
            </a:r>
          </a:p>
          <a:p>
            <a:pPr lvl="1">
              <a:lnSpc>
                <a:spcPct val="90000"/>
              </a:lnSpc>
            </a:pPr>
            <a:r>
              <a:rPr lang="en-US" i="1" smtClean="0"/>
              <a:t>CW modes are typically below x.070</a:t>
            </a:r>
          </a:p>
          <a:p>
            <a:pPr lvl="1">
              <a:lnSpc>
                <a:spcPct val="90000"/>
              </a:lnSpc>
            </a:pPr>
            <a:r>
              <a:rPr lang="en-US" i="1" smtClean="0"/>
              <a:t>SSB/Voice is typically above x.125 or x.150</a:t>
            </a:r>
            <a:endParaRPr lang="en-US" smtClean="0"/>
          </a:p>
          <a:p>
            <a:pPr>
              <a:lnSpc>
                <a:spcPct val="90000"/>
              </a:lnSpc>
            </a:pPr>
            <a:r>
              <a:rPr lang="en-US" smtClean="0"/>
              <a:t>Why digital?</a:t>
            </a:r>
          </a:p>
          <a:p>
            <a:pPr lvl="1">
              <a:lnSpc>
                <a:spcPct val="90000"/>
              </a:lnSpc>
            </a:pPr>
            <a:r>
              <a:rPr lang="en-US" smtClean="0"/>
              <a:t>Enables contacts on higher bands despite poor sunspot propagation</a:t>
            </a:r>
          </a:p>
          <a:p>
            <a:pPr lvl="2">
              <a:lnSpc>
                <a:spcPct val="90000"/>
              </a:lnSpc>
            </a:pPr>
            <a:r>
              <a:rPr lang="en-US" smtClean="0"/>
              <a:t>Lower SNR required than phone contacts</a:t>
            </a:r>
          </a:p>
          <a:p>
            <a:pPr lvl="1">
              <a:lnSpc>
                <a:spcPct val="90000"/>
              </a:lnSpc>
            </a:pPr>
            <a:r>
              <a:rPr lang="en-US" smtClean="0"/>
              <a:t>Develop additional skills for weak signal emergency communication</a:t>
            </a:r>
          </a:p>
          <a:p>
            <a:pPr lvl="1">
              <a:lnSpc>
                <a:spcPct val="90000"/>
              </a:lnSpc>
            </a:pPr>
            <a:r>
              <a:rPr lang="en-US" smtClean="0"/>
              <a:t>Easier to learn than CW for weak signal use</a:t>
            </a:r>
          </a:p>
          <a:p>
            <a:pPr lvl="1">
              <a:lnSpc>
                <a:spcPct val="90000"/>
              </a:lnSpc>
            </a:pPr>
            <a:r>
              <a:rPr lang="en-US" smtClean="0"/>
              <a:t>Possibly attract additional operators who don’t do CW or Phone</a:t>
            </a:r>
          </a:p>
          <a:p>
            <a:pPr>
              <a:lnSpc>
                <a:spcPct val="90000"/>
              </a:lnSpc>
            </a:pPr>
            <a:r>
              <a:rPr lang="en-US" smtClean="0"/>
              <a:t>Multi mode would mean doing CW or Digital while also doing SSB</a:t>
            </a:r>
          </a:p>
          <a:p>
            <a:pPr lvl="1">
              <a:lnSpc>
                <a:spcPct val="90000"/>
              </a:lnSpc>
            </a:pPr>
            <a:r>
              <a:rPr lang="en-US" smtClean="0"/>
              <a:t>Issue will be self interference by having more than one transmitter on the same band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p:txBody>
          <a:bodyPr/>
          <a:lstStyle/>
          <a:p>
            <a:r>
              <a:rPr lang="en-US" smtClean="0"/>
              <a:t>How to Avoid Self Interference local QRM</a:t>
            </a:r>
          </a:p>
        </p:txBody>
      </p:sp>
      <p:sp>
        <p:nvSpPr>
          <p:cNvPr id="43010" name="Rectangle 3"/>
          <p:cNvSpPr>
            <a:spLocks noGrp="1" noChangeArrowheads="1"/>
          </p:cNvSpPr>
          <p:nvPr>
            <p:ph type="body" idx="4294967295"/>
          </p:nvPr>
        </p:nvSpPr>
        <p:spPr/>
        <p:txBody>
          <a:bodyPr/>
          <a:lstStyle/>
          <a:p>
            <a:r>
              <a:rPr lang="en-US" sz="2000" smtClean="0"/>
              <a:t>For the past few years we have had just one transmitter per band</a:t>
            </a:r>
          </a:p>
          <a:p>
            <a:pPr lvl="1"/>
            <a:r>
              <a:rPr lang="en-US" sz="1800" smtClean="0"/>
              <a:t>We use band pass filters from W3NQN on each transceiver</a:t>
            </a:r>
          </a:p>
          <a:p>
            <a:pPr lvl="1"/>
            <a:r>
              <a:rPr lang="en-US" sz="1800" smtClean="0"/>
              <a:t>With about 40dB on each filter gives us nearly 80dB separation between transceivers </a:t>
            </a:r>
          </a:p>
          <a:p>
            <a:pPr lvl="1"/>
            <a:r>
              <a:rPr lang="en-US" sz="1800" smtClean="0"/>
              <a:t>Hence no inter-station interference since we started using these filters</a:t>
            </a:r>
          </a:p>
          <a:p>
            <a:r>
              <a:rPr lang="en-US" sz="2000" smtClean="0"/>
              <a:t>This works fine inter band, but not within a band </a:t>
            </a:r>
          </a:p>
        </p:txBody>
      </p:sp>
      <p:sp>
        <p:nvSpPr>
          <p:cNvPr id="43011" name="AutoShape 5" descr="W3NQN20mplots"/>
          <p:cNvSpPr>
            <a:spLocks noChangeAspect="1" noChangeArrowheads="1"/>
          </p:cNvSpPr>
          <p:nvPr/>
        </p:nvSpPr>
        <p:spPr bwMode="auto">
          <a:xfrm>
            <a:off x="1143000" y="1100138"/>
            <a:ext cx="6858000" cy="4657725"/>
          </a:xfrm>
          <a:prstGeom prst="rect">
            <a:avLst/>
          </a:prstGeom>
          <a:noFill/>
          <a:ln w="9525">
            <a:noFill/>
            <a:miter lim="800000"/>
            <a:headEnd/>
            <a:tailEnd/>
          </a:ln>
        </p:spPr>
        <p:txBody>
          <a:bodyPr/>
          <a:lstStyle/>
          <a:p>
            <a:endParaRPr lang="en-US"/>
          </a:p>
        </p:txBody>
      </p:sp>
      <p:pic>
        <p:nvPicPr>
          <p:cNvPr id="43012" name="Picture 6"/>
          <p:cNvPicPr>
            <a:picLocks noChangeAspect="1" noChangeArrowheads="1"/>
          </p:cNvPicPr>
          <p:nvPr/>
        </p:nvPicPr>
        <p:blipFill>
          <a:blip r:embed="rId2"/>
          <a:srcRect/>
          <a:stretch>
            <a:fillRect/>
          </a:stretch>
        </p:blipFill>
        <p:spPr bwMode="auto">
          <a:xfrm>
            <a:off x="3276600" y="2873375"/>
            <a:ext cx="5867400" cy="39846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r>
              <a:rPr lang="en-US" smtClean="0"/>
              <a:t>Field Day Multi Mode Multi Band</a:t>
            </a:r>
          </a:p>
        </p:txBody>
      </p:sp>
      <p:sp>
        <p:nvSpPr>
          <p:cNvPr id="44034" name="Rectangle 3"/>
          <p:cNvSpPr>
            <a:spLocks noGrp="1" noChangeArrowheads="1"/>
          </p:cNvSpPr>
          <p:nvPr>
            <p:ph type="body" idx="4294967295"/>
          </p:nvPr>
        </p:nvSpPr>
        <p:spPr/>
        <p:txBody>
          <a:bodyPr/>
          <a:lstStyle/>
          <a:p>
            <a:r>
              <a:rPr lang="en-US" smtClean="0"/>
              <a:t>The rules allow us to make a QSO with every station on </a:t>
            </a:r>
          </a:p>
          <a:p>
            <a:pPr lvl="1"/>
            <a:r>
              <a:rPr lang="en-US" smtClean="0"/>
              <a:t>Each band and each mode (CW, digital, voice)</a:t>
            </a:r>
          </a:p>
          <a:p>
            <a:pPr lvl="1"/>
            <a:r>
              <a:rPr lang="en-US" smtClean="0"/>
              <a:t>With the 10 HF/VHF/UHF bands this could be 30 contacts per other station</a:t>
            </a:r>
          </a:p>
          <a:p>
            <a:pPr lvl="1"/>
            <a:r>
              <a:rPr lang="en-US" smtClean="0"/>
              <a:t>A group on the east coast (MDC) actually runs a 27A setup</a:t>
            </a:r>
          </a:p>
          <a:p>
            <a:pPr lvl="2"/>
            <a:r>
              <a:rPr lang="en-US" smtClean="0"/>
              <a:t>3 modes times 9 of the bands</a:t>
            </a:r>
          </a:p>
          <a:p>
            <a:pPr lvl="2"/>
            <a:r>
              <a:rPr lang="en-US" smtClean="0"/>
              <a:t>They do it with good radios and careful placement of antennas</a:t>
            </a:r>
          </a:p>
          <a:p>
            <a:r>
              <a:rPr lang="en-US" smtClean="0"/>
              <a:t>Good placement of antennas is physically separating the same band antennas </a:t>
            </a:r>
          </a:p>
          <a:p>
            <a:r>
              <a:rPr lang="en-US" smtClean="0"/>
              <a:t>Good radios have good dynamic range, good filters, and low phase noise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p:txBody>
          <a:bodyPr/>
          <a:lstStyle/>
          <a:p>
            <a:r>
              <a:rPr lang="en-US" smtClean="0"/>
              <a:t>Our Suggested Approach</a:t>
            </a:r>
          </a:p>
        </p:txBody>
      </p:sp>
      <p:sp>
        <p:nvSpPr>
          <p:cNvPr id="45058" name="Rectangle 3"/>
          <p:cNvSpPr>
            <a:spLocks noGrp="1" noChangeArrowheads="1"/>
          </p:cNvSpPr>
          <p:nvPr>
            <p:ph type="body" idx="4294967295"/>
          </p:nvPr>
        </p:nvSpPr>
        <p:spPr/>
        <p:txBody>
          <a:bodyPr/>
          <a:lstStyle/>
          <a:p>
            <a:r>
              <a:rPr lang="en-US" b="1" i="1" smtClean="0">
                <a:solidFill>
                  <a:srgbClr val="0000FF"/>
                </a:solidFill>
              </a:rPr>
              <a:t>Run 3A plus GOTA and  VHF stations</a:t>
            </a:r>
          </a:p>
          <a:p>
            <a:r>
              <a:rPr lang="en-US" smtClean="0"/>
              <a:t>For the 3A part plan on:</a:t>
            </a:r>
          </a:p>
          <a:p>
            <a:pPr lvl="1"/>
            <a:r>
              <a:rPr lang="en-US" smtClean="0"/>
              <a:t>20M SSB/digital/CW</a:t>
            </a:r>
          </a:p>
          <a:p>
            <a:pPr lvl="1"/>
            <a:r>
              <a:rPr lang="en-US" smtClean="0"/>
              <a:t>15/80M SSB/digital/CW</a:t>
            </a:r>
          </a:p>
          <a:p>
            <a:pPr lvl="1"/>
            <a:r>
              <a:rPr lang="en-US" smtClean="0"/>
              <a:t>40M SSB/digital/CW</a:t>
            </a:r>
          </a:p>
          <a:p>
            <a:r>
              <a:rPr lang="en-US" smtClean="0"/>
              <a:t>For the VHF plan on </a:t>
            </a:r>
          </a:p>
          <a:p>
            <a:pPr lvl="1"/>
            <a:r>
              <a:rPr lang="en-US" smtClean="0"/>
              <a:t>6M SSB, 2M FM, 440 FM (220 optional)</a:t>
            </a:r>
          </a:p>
          <a:p>
            <a:r>
              <a:rPr lang="en-US" smtClean="0"/>
              <a:t>For GOTA plan on:</a:t>
            </a:r>
          </a:p>
          <a:p>
            <a:pPr lvl="1"/>
            <a:r>
              <a:rPr lang="en-US" smtClean="0"/>
              <a:t>GOTA coach for double points</a:t>
            </a:r>
          </a:p>
          <a:p>
            <a:pPr lvl="1"/>
            <a:r>
              <a:rPr lang="en-US" smtClean="0"/>
              <a:t>Work to get 20 contacts per new person </a:t>
            </a:r>
          </a:p>
          <a:p>
            <a:pPr lvl="1"/>
            <a:r>
              <a:rPr lang="en-US" smtClean="0"/>
              <a:t>Use 2M FM and 440FM</a:t>
            </a:r>
          </a:p>
          <a:p>
            <a:pPr lvl="1"/>
            <a:r>
              <a:rPr lang="en-US" i="1" smtClean="0">
                <a:solidFill>
                  <a:srgbClr val="0000FF"/>
                </a:solidFill>
              </a:rPr>
              <a:t>Use 20M and possibly 40M SSB/digital</a:t>
            </a:r>
          </a:p>
          <a:p>
            <a:pPr lvl="2"/>
            <a:r>
              <a:rPr lang="en-US" smtClean="0"/>
              <a:t>New this year operate the voice while main stations are digital/CW</a:t>
            </a:r>
          </a:p>
          <a:p>
            <a:pPr lvl="2"/>
            <a:r>
              <a:rPr lang="en-US" smtClean="0"/>
              <a:t>Operate digital while main stations are voice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4"/>
          <p:cNvPicPr>
            <a:picLocks noChangeAspect="1" noChangeArrowheads="1"/>
          </p:cNvPicPr>
          <p:nvPr/>
        </p:nvPicPr>
        <p:blipFill>
          <a:blip r:embed="rId2"/>
          <a:srcRect/>
          <a:stretch>
            <a:fillRect/>
          </a:stretch>
        </p:blipFill>
        <p:spPr bwMode="auto">
          <a:xfrm>
            <a:off x="990600" y="3810000"/>
            <a:ext cx="3200400" cy="2998788"/>
          </a:xfrm>
          <a:prstGeom prst="rect">
            <a:avLst/>
          </a:prstGeom>
          <a:noFill/>
          <a:ln w="9525">
            <a:noFill/>
            <a:miter lim="800000"/>
            <a:headEnd/>
            <a:tailEnd/>
          </a:ln>
        </p:spPr>
      </p:pic>
      <p:sp>
        <p:nvSpPr>
          <p:cNvPr id="46082" name="Rectangle 2"/>
          <p:cNvSpPr>
            <a:spLocks noGrp="1" noChangeArrowheads="1"/>
          </p:cNvSpPr>
          <p:nvPr>
            <p:ph type="title" idx="4294967295"/>
          </p:nvPr>
        </p:nvSpPr>
        <p:spPr/>
        <p:txBody>
          <a:bodyPr/>
          <a:lstStyle/>
          <a:p>
            <a:r>
              <a:rPr lang="en-US" sz="2400" smtClean="0"/>
              <a:t>Proper Spacing and Orientation two 3 Element Yagi</a:t>
            </a:r>
          </a:p>
        </p:txBody>
      </p:sp>
      <p:sp>
        <p:nvSpPr>
          <p:cNvPr id="46083" name="Rectangle 3"/>
          <p:cNvSpPr>
            <a:spLocks noGrp="1" noChangeArrowheads="1"/>
          </p:cNvSpPr>
          <p:nvPr>
            <p:ph type="body" idx="4294967295"/>
          </p:nvPr>
        </p:nvSpPr>
        <p:spPr>
          <a:xfrm>
            <a:off x="5562600" y="838200"/>
            <a:ext cx="3429000" cy="5791200"/>
          </a:xfrm>
        </p:spPr>
        <p:txBody>
          <a:bodyPr/>
          <a:lstStyle/>
          <a:p>
            <a:r>
              <a:rPr lang="en-US" sz="1600" smtClean="0"/>
              <a:t>Antenna nulls at 90 degrees</a:t>
            </a:r>
          </a:p>
          <a:p>
            <a:pPr lvl="1"/>
            <a:r>
              <a:rPr lang="en-US" sz="1400" smtClean="0"/>
              <a:t>Roughly -34 to -24dBi</a:t>
            </a:r>
          </a:p>
        </p:txBody>
      </p:sp>
      <p:pic>
        <p:nvPicPr>
          <p:cNvPr id="46084" name="Picture 5"/>
          <p:cNvPicPr>
            <a:picLocks noChangeAspect="1" noChangeArrowheads="1"/>
          </p:cNvPicPr>
          <p:nvPr/>
        </p:nvPicPr>
        <p:blipFill>
          <a:blip r:embed="rId3"/>
          <a:srcRect/>
          <a:stretch>
            <a:fillRect/>
          </a:stretch>
        </p:blipFill>
        <p:spPr bwMode="auto">
          <a:xfrm>
            <a:off x="990600" y="762000"/>
            <a:ext cx="3228975" cy="3025775"/>
          </a:xfrm>
          <a:prstGeom prst="rect">
            <a:avLst/>
          </a:prstGeom>
          <a:noFill/>
          <a:ln w="9525">
            <a:noFill/>
            <a:miter lim="800000"/>
            <a:headEnd/>
            <a:tailEnd/>
          </a:ln>
        </p:spPr>
      </p:pic>
      <p:sp>
        <p:nvSpPr>
          <p:cNvPr id="46085" name="Line 54"/>
          <p:cNvSpPr>
            <a:spLocks noChangeShapeType="1"/>
          </p:cNvSpPr>
          <p:nvPr/>
        </p:nvSpPr>
        <p:spPr bwMode="auto">
          <a:xfrm flipV="1">
            <a:off x="2590800" y="1828800"/>
            <a:ext cx="2133600" cy="60325"/>
          </a:xfrm>
          <a:prstGeom prst="line">
            <a:avLst/>
          </a:prstGeom>
          <a:noFill/>
          <a:ln w="76200" cmpd="tri">
            <a:solidFill>
              <a:srgbClr val="FF9900"/>
            </a:solidFill>
            <a:round/>
            <a:headEnd/>
            <a:tailEnd type="triangle" w="med" len="med"/>
          </a:ln>
        </p:spPr>
        <p:txBody>
          <a:bodyPr/>
          <a:lstStyle/>
          <a:p>
            <a:endParaRPr lang="en-US"/>
          </a:p>
        </p:txBody>
      </p:sp>
      <p:sp>
        <p:nvSpPr>
          <p:cNvPr id="46086" name="Line 54"/>
          <p:cNvSpPr>
            <a:spLocks noChangeShapeType="1"/>
          </p:cNvSpPr>
          <p:nvPr/>
        </p:nvSpPr>
        <p:spPr bwMode="auto">
          <a:xfrm flipV="1">
            <a:off x="2667000" y="4876800"/>
            <a:ext cx="1905000" cy="60325"/>
          </a:xfrm>
          <a:prstGeom prst="line">
            <a:avLst/>
          </a:prstGeom>
          <a:noFill/>
          <a:ln w="76200" cmpd="tri">
            <a:solidFill>
              <a:srgbClr val="FF9900"/>
            </a:solidFill>
            <a:round/>
            <a:headEnd/>
            <a:tailEnd type="triangle" w="med" len="med"/>
          </a:ln>
        </p:spPr>
        <p:txBody>
          <a:bodyPr/>
          <a:lstStyle/>
          <a:p>
            <a:endParaRPr lang="en-US"/>
          </a:p>
        </p:txBody>
      </p:sp>
      <p:sp>
        <p:nvSpPr>
          <p:cNvPr id="46087" name="Text Box 8"/>
          <p:cNvSpPr txBox="1">
            <a:spLocks noChangeArrowheads="1"/>
          </p:cNvSpPr>
          <p:nvPr/>
        </p:nvSpPr>
        <p:spPr bwMode="auto">
          <a:xfrm>
            <a:off x="4724400" y="1676400"/>
            <a:ext cx="666750" cy="304800"/>
          </a:xfrm>
          <a:prstGeom prst="rect">
            <a:avLst/>
          </a:prstGeom>
          <a:noFill/>
          <a:ln w="9525">
            <a:noFill/>
            <a:miter lim="800000"/>
            <a:headEnd/>
            <a:tailEnd/>
          </a:ln>
        </p:spPr>
        <p:txBody>
          <a:bodyPr wrap="none">
            <a:spAutoFit/>
          </a:bodyPr>
          <a:lstStyle/>
          <a:p>
            <a:r>
              <a:rPr lang="en-US"/>
              <a:t>14dBi</a:t>
            </a:r>
          </a:p>
        </p:txBody>
      </p:sp>
      <p:sp>
        <p:nvSpPr>
          <p:cNvPr id="46088" name="Text Box 9"/>
          <p:cNvSpPr txBox="1">
            <a:spLocks noChangeArrowheads="1"/>
          </p:cNvSpPr>
          <p:nvPr/>
        </p:nvSpPr>
        <p:spPr bwMode="auto">
          <a:xfrm>
            <a:off x="4572000" y="4724400"/>
            <a:ext cx="666750" cy="304800"/>
          </a:xfrm>
          <a:prstGeom prst="rect">
            <a:avLst/>
          </a:prstGeom>
          <a:noFill/>
          <a:ln w="9525">
            <a:noFill/>
            <a:miter lim="800000"/>
            <a:headEnd/>
            <a:tailEnd/>
          </a:ln>
        </p:spPr>
        <p:txBody>
          <a:bodyPr wrap="none">
            <a:spAutoFit/>
          </a:bodyPr>
          <a:lstStyle/>
          <a:p>
            <a:r>
              <a:rPr lang="en-US"/>
              <a:t>12dBi</a:t>
            </a:r>
          </a:p>
        </p:txBody>
      </p:sp>
      <p:sp>
        <p:nvSpPr>
          <p:cNvPr id="46089" name="Line 10"/>
          <p:cNvSpPr>
            <a:spLocks noChangeShapeType="1"/>
          </p:cNvSpPr>
          <p:nvPr/>
        </p:nvSpPr>
        <p:spPr bwMode="auto">
          <a:xfrm flipV="1">
            <a:off x="2667000" y="3886200"/>
            <a:ext cx="0" cy="990600"/>
          </a:xfrm>
          <a:prstGeom prst="line">
            <a:avLst/>
          </a:prstGeom>
          <a:noFill/>
          <a:ln w="57150" cmpd="thinThick">
            <a:solidFill>
              <a:srgbClr val="FF0000"/>
            </a:solidFill>
            <a:round/>
            <a:headEnd/>
            <a:tailEnd type="triangle" w="med" len="med"/>
          </a:ln>
        </p:spPr>
        <p:txBody>
          <a:bodyPr/>
          <a:lstStyle/>
          <a:p>
            <a:endParaRPr lang="en-US"/>
          </a:p>
        </p:txBody>
      </p:sp>
      <p:sp>
        <p:nvSpPr>
          <p:cNvPr id="46090" name="Text Box 11"/>
          <p:cNvSpPr txBox="1">
            <a:spLocks noChangeArrowheads="1"/>
          </p:cNvSpPr>
          <p:nvPr/>
        </p:nvSpPr>
        <p:spPr bwMode="auto">
          <a:xfrm>
            <a:off x="2654300" y="3886200"/>
            <a:ext cx="1173163" cy="304800"/>
          </a:xfrm>
          <a:prstGeom prst="rect">
            <a:avLst/>
          </a:prstGeom>
          <a:noFill/>
          <a:ln w="9525">
            <a:noFill/>
            <a:miter lim="800000"/>
            <a:headEnd/>
            <a:tailEnd/>
          </a:ln>
        </p:spPr>
        <p:txBody>
          <a:bodyPr wrap="none">
            <a:spAutoFit/>
          </a:bodyPr>
          <a:lstStyle/>
          <a:p>
            <a:r>
              <a:rPr lang="en-US">
                <a:solidFill>
                  <a:srgbClr val="FF0000"/>
                </a:solidFill>
              </a:rPr>
              <a:t>-10 –&gt; 0 dBi</a:t>
            </a:r>
          </a:p>
        </p:txBody>
      </p:sp>
      <p:sp>
        <p:nvSpPr>
          <p:cNvPr id="46091" name="Line 12"/>
          <p:cNvSpPr>
            <a:spLocks noChangeShapeType="1"/>
          </p:cNvSpPr>
          <p:nvPr/>
        </p:nvSpPr>
        <p:spPr bwMode="auto">
          <a:xfrm>
            <a:off x="2590800" y="1905000"/>
            <a:ext cx="0" cy="990600"/>
          </a:xfrm>
          <a:prstGeom prst="line">
            <a:avLst/>
          </a:prstGeom>
          <a:noFill/>
          <a:ln w="57150" cmpd="thinThick">
            <a:solidFill>
              <a:srgbClr val="FF0000"/>
            </a:solidFill>
            <a:round/>
            <a:headEnd/>
            <a:tailEnd type="triangle" w="med" len="med"/>
          </a:ln>
        </p:spPr>
        <p:txBody>
          <a:bodyPr/>
          <a:lstStyle/>
          <a:p>
            <a:endParaRPr lang="en-US"/>
          </a:p>
        </p:txBody>
      </p:sp>
      <p:sp>
        <p:nvSpPr>
          <p:cNvPr id="46092" name="Text Box 13"/>
          <p:cNvSpPr txBox="1">
            <a:spLocks noChangeArrowheads="1"/>
          </p:cNvSpPr>
          <p:nvPr/>
        </p:nvSpPr>
        <p:spPr bwMode="auto">
          <a:xfrm>
            <a:off x="2667000" y="2819400"/>
            <a:ext cx="774700" cy="304800"/>
          </a:xfrm>
          <a:prstGeom prst="rect">
            <a:avLst/>
          </a:prstGeom>
          <a:noFill/>
          <a:ln w="9525">
            <a:noFill/>
            <a:miter lim="800000"/>
            <a:headEnd/>
            <a:tailEnd/>
          </a:ln>
        </p:spPr>
        <p:txBody>
          <a:bodyPr wrap="none">
            <a:spAutoFit/>
          </a:bodyPr>
          <a:lstStyle/>
          <a:p>
            <a:r>
              <a:rPr lang="en-US">
                <a:solidFill>
                  <a:srgbClr val="FF0000"/>
                </a:solidFill>
              </a:rPr>
              <a:t>-24 dBi</a:t>
            </a:r>
          </a:p>
        </p:txBody>
      </p:sp>
      <p:sp>
        <p:nvSpPr>
          <p:cNvPr id="46093" name="Text Box 15"/>
          <p:cNvSpPr txBox="1">
            <a:spLocks noChangeArrowheads="1"/>
          </p:cNvSpPr>
          <p:nvPr/>
        </p:nvSpPr>
        <p:spPr bwMode="auto">
          <a:xfrm>
            <a:off x="152400" y="1752600"/>
            <a:ext cx="1414463" cy="304800"/>
          </a:xfrm>
          <a:prstGeom prst="rect">
            <a:avLst/>
          </a:prstGeom>
          <a:noFill/>
          <a:ln w="9525">
            <a:noFill/>
            <a:miter lim="800000"/>
            <a:headEnd/>
            <a:tailEnd/>
          </a:ln>
        </p:spPr>
        <p:txBody>
          <a:bodyPr wrap="none">
            <a:spAutoFit/>
          </a:bodyPr>
          <a:lstStyle/>
          <a:p>
            <a:r>
              <a:rPr lang="en-US"/>
              <a:t>3 element 55 ft</a:t>
            </a:r>
          </a:p>
        </p:txBody>
      </p:sp>
      <p:sp>
        <p:nvSpPr>
          <p:cNvPr id="46094" name="Text Box 16"/>
          <p:cNvSpPr txBox="1">
            <a:spLocks noChangeArrowheads="1"/>
          </p:cNvSpPr>
          <p:nvPr/>
        </p:nvSpPr>
        <p:spPr bwMode="auto">
          <a:xfrm>
            <a:off x="152400" y="4648200"/>
            <a:ext cx="1414463" cy="304800"/>
          </a:xfrm>
          <a:prstGeom prst="rect">
            <a:avLst/>
          </a:prstGeom>
          <a:noFill/>
          <a:ln w="9525">
            <a:noFill/>
            <a:miter lim="800000"/>
            <a:headEnd/>
            <a:tailEnd/>
          </a:ln>
        </p:spPr>
        <p:txBody>
          <a:bodyPr wrap="none">
            <a:spAutoFit/>
          </a:bodyPr>
          <a:lstStyle/>
          <a:p>
            <a:r>
              <a:rPr lang="en-US"/>
              <a:t>3 element 20 ft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2"/>
          <a:srcRect/>
          <a:stretch>
            <a:fillRect/>
          </a:stretch>
        </p:blipFill>
        <p:spPr bwMode="auto">
          <a:xfrm>
            <a:off x="685800" y="-33338"/>
            <a:ext cx="8458200" cy="6891338"/>
          </a:xfrm>
          <a:prstGeom prst="rect">
            <a:avLst/>
          </a:prstGeom>
          <a:noFill/>
          <a:ln w="9525">
            <a:noFill/>
            <a:miter lim="800000"/>
            <a:headEnd/>
            <a:tailEnd/>
          </a:ln>
        </p:spPr>
      </p:pic>
      <p:grpSp>
        <p:nvGrpSpPr>
          <p:cNvPr id="47106" name="Group 3"/>
          <p:cNvGrpSpPr>
            <a:grpSpLocks/>
          </p:cNvGrpSpPr>
          <p:nvPr/>
        </p:nvGrpSpPr>
        <p:grpSpPr bwMode="auto">
          <a:xfrm>
            <a:off x="762000" y="914400"/>
            <a:ext cx="349250" cy="914400"/>
            <a:chOff x="816" y="3168"/>
            <a:chExt cx="220" cy="576"/>
          </a:xfrm>
        </p:grpSpPr>
        <p:sp>
          <p:nvSpPr>
            <p:cNvPr id="47138" name="Line 4"/>
            <p:cNvSpPr>
              <a:spLocks noChangeShapeType="1"/>
            </p:cNvSpPr>
            <p:nvPr/>
          </p:nvSpPr>
          <p:spPr bwMode="auto">
            <a:xfrm flipV="1">
              <a:off x="912" y="3360"/>
              <a:ext cx="0" cy="384"/>
            </a:xfrm>
            <a:prstGeom prst="line">
              <a:avLst/>
            </a:prstGeom>
            <a:noFill/>
            <a:ln w="28575">
              <a:solidFill>
                <a:srgbClr val="FF0000"/>
              </a:solidFill>
              <a:round/>
              <a:headEnd/>
              <a:tailEnd type="triangle" w="med" len="med"/>
            </a:ln>
          </p:spPr>
          <p:txBody>
            <a:bodyPr/>
            <a:lstStyle/>
            <a:p>
              <a:endParaRPr lang="en-US"/>
            </a:p>
          </p:txBody>
        </p:sp>
        <p:sp>
          <p:nvSpPr>
            <p:cNvPr id="47139" name="Text Box 5"/>
            <p:cNvSpPr txBox="1">
              <a:spLocks noChangeArrowheads="1"/>
            </p:cNvSpPr>
            <p:nvPr/>
          </p:nvSpPr>
          <p:spPr bwMode="auto">
            <a:xfrm>
              <a:off x="816" y="3168"/>
              <a:ext cx="220" cy="231"/>
            </a:xfrm>
            <a:prstGeom prst="rect">
              <a:avLst/>
            </a:prstGeom>
            <a:noFill/>
            <a:ln w="9525">
              <a:noFill/>
              <a:miter lim="800000"/>
              <a:headEnd/>
              <a:tailEnd/>
            </a:ln>
          </p:spPr>
          <p:txBody>
            <a:bodyPr wrap="none">
              <a:spAutoFit/>
            </a:bodyPr>
            <a:lstStyle/>
            <a:p>
              <a:r>
                <a:rPr lang="en-US" sz="1800" b="0">
                  <a:solidFill>
                    <a:srgbClr val="FF0000"/>
                  </a:solidFill>
                </a:rPr>
                <a:t>N</a:t>
              </a:r>
            </a:p>
          </p:txBody>
        </p:sp>
      </p:grpSp>
      <p:sp>
        <p:nvSpPr>
          <p:cNvPr id="47107" name="Text Box 6"/>
          <p:cNvSpPr txBox="1">
            <a:spLocks noChangeArrowheads="1"/>
          </p:cNvSpPr>
          <p:nvPr/>
        </p:nvSpPr>
        <p:spPr bwMode="auto">
          <a:xfrm>
            <a:off x="3505200" y="3962400"/>
            <a:ext cx="306388" cy="303213"/>
          </a:xfrm>
          <a:prstGeom prst="rect">
            <a:avLst/>
          </a:prstGeom>
          <a:noFill/>
          <a:ln w="28575">
            <a:solidFill>
              <a:srgbClr val="FF0000"/>
            </a:solidFill>
            <a:miter lim="800000"/>
            <a:headEnd/>
            <a:tailEnd/>
          </a:ln>
        </p:spPr>
        <p:txBody>
          <a:bodyPr wrap="none">
            <a:spAutoFit/>
          </a:bodyPr>
          <a:lstStyle/>
          <a:p>
            <a:r>
              <a:rPr lang="en-US" sz="1200">
                <a:solidFill>
                  <a:srgbClr val="FF0000"/>
                </a:solidFill>
              </a:rPr>
              <a:t>g</a:t>
            </a:r>
          </a:p>
        </p:txBody>
      </p:sp>
      <p:sp>
        <p:nvSpPr>
          <p:cNvPr id="47108" name="Text Box 11"/>
          <p:cNvSpPr txBox="1">
            <a:spLocks noChangeArrowheads="1"/>
          </p:cNvSpPr>
          <p:nvPr/>
        </p:nvSpPr>
        <p:spPr bwMode="auto">
          <a:xfrm>
            <a:off x="3962400" y="2874963"/>
            <a:ext cx="309563" cy="211137"/>
          </a:xfrm>
          <a:prstGeom prst="rect">
            <a:avLst/>
          </a:prstGeom>
          <a:solidFill>
            <a:srgbClr val="CAFFB9"/>
          </a:solidFill>
          <a:ln w="28575">
            <a:solidFill>
              <a:srgbClr val="FF0000"/>
            </a:solidFill>
            <a:miter lim="800000"/>
            <a:headEnd/>
            <a:tailEnd/>
          </a:ln>
        </p:spPr>
        <p:txBody>
          <a:bodyPr wrap="none" lIns="0" tIns="0" rIns="0" bIns="0">
            <a:spAutoFit/>
          </a:bodyPr>
          <a:lstStyle/>
          <a:p>
            <a:r>
              <a:rPr lang="en-US" sz="1200">
                <a:solidFill>
                  <a:srgbClr val="FF0000"/>
                </a:solidFill>
              </a:rPr>
              <a:t>info</a:t>
            </a:r>
          </a:p>
        </p:txBody>
      </p:sp>
      <p:sp>
        <p:nvSpPr>
          <p:cNvPr id="47109" name="Text Box 14"/>
          <p:cNvSpPr txBox="1">
            <a:spLocks noChangeArrowheads="1"/>
          </p:cNvSpPr>
          <p:nvPr/>
        </p:nvSpPr>
        <p:spPr bwMode="auto">
          <a:xfrm>
            <a:off x="5867400" y="6324600"/>
            <a:ext cx="1641475" cy="376238"/>
          </a:xfrm>
          <a:prstGeom prst="rect">
            <a:avLst/>
          </a:prstGeom>
          <a:solidFill>
            <a:schemeClr val="bg1"/>
          </a:solidFill>
          <a:ln w="9525">
            <a:solidFill>
              <a:srgbClr val="FF0000"/>
            </a:solidFill>
            <a:miter lim="800000"/>
            <a:headEnd/>
            <a:tailEnd/>
          </a:ln>
        </p:spPr>
        <p:txBody>
          <a:bodyPr wrap="none">
            <a:spAutoFit/>
          </a:bodyPr>
          <a:lstStyle/>
          <a:p>
            <a:r>
              <a:rPr lang="en-US" sz="1800" b="0">
                <a:solidFill>
                  <a:srgbClr val="FF0000"/>
                </a:solidFill>
              </a:rPr>
              <a:t>Park Entrance</a:t>
            </a:r>
          </a:p>
        </p:txBody>
      </p:sp>
      <p:sp>
        <p:nvSpPr>
          <p:cNvPr id="47110" name="Text Box 15"/>
          <p:cNvSpPr txBox="1">
            <a:spLocks noChangeArrowheads="1"/>
          </p:cNvSpPr>
          <p:nvPr/>
        </p:nvSpPr>
        <p:spPr bwMode="auto">
          <a:xfrm>
            <a:off x="5334000" y="4495800"/>
            <a:ext cx="701675" cy="376238"/>
          </a:xfrm>
          <a:prstGeom prst="rect">
            <a:avLst/>
          </a:prstGeom>
          <a:solidFill>
            <a:schemeClr val="bg1"/>
          </a:solidFill>
          <a:ln w="9525">
            <a:solidFill>
              <a:srgbClr val="FF0000"/>
            </a:solidFill>
            <a:miter lim="800000"/>
            <a:headEnd/>
            <a:tailEnd/>
          </a:ln>
        </p:spPr>
        <p:txBody>
          <a:bodyPr wrap="none">
            <a:spAutoFit/>
          </a:bodyPr>
          <a:lstStyle/>
          <a:p>
            <a:r>
              <a:rPr lang="en-US" sz="1800" b="0">
                <a:solidFill>
                  <a:srgbClr val="FF0000"/>
                </a:solidFill>
              </a:rPr>
              <a:t>pond</a:t>
            </a:r>
          </a:p>
        </p:txBody>
      </p:sp>
      <p:sp>
        <p:nvSpPr>
          <p:cNvPr id="47111" name="Freeform 17"/>
          <p:cNvSpPr>
            <a:spLocks/>
          </p:cNvSpPr>
          <p:nvPr/>
        </p:nvSpPr>
        <p:spPr bwMode="auto">
          <a:xfrm>
            <a:off x="6400800" y="762000"/>
            <a:ext cx="457200" cy="533400"/>
          </a:xfrm>
          <a:custGeom>
            <a:avLst/>
            <a:gdLst>
              <a:gd name="T0" fmla="*/ 2147483647 w 800"/>
              <a:gd name="T1" fmla="*/ 2147483647 h 1320"/>
              <a:gd name="T2" fmla="*/ 2147483647 w 800"/>
              <a:gd name="T3" fmla="*/ 2147483647 h 1320"/>
              <a:gd name="T4" fmla="*/ 2147483647 w 800"/>
              <a:gd name="T5" fmla="*/ 2147483647 h 1320"/>
              <a:gd name="T6" fmla="*/ 0 w 800"/>
              <a:gd name="T7" fmla="*/ 2147483647 h 1320"/>
              <a:gd name="T8" fmla="*/ 2147483647 w 800"/>
              <a:gd name="T9" fmla="*/ 2147483647 h 1320"/>
              <a:gd name="T10" fmla="*/ 2147483647 w 800"/>
              <a:gd name="T11" fmla="*/ 2147483647 h 1320"/>
              <a:gd name="T12" fmla="*/ 2147483647 w 800"/>
              <a:gd name="T13" fmla="*/ 2147483647 h 1320"/>
              <a:gd name="T14" fmla="*/ 2147483647 w 800"/>
              <a:gd name="T15" fmla="*/ 2147483647 h 1320"/>
              <a:gd name="T16" fmla="*/ 2147483647 w 800"/>
              <a:gd name="T17" fmla="*/ 2147483647 h 1320"/>
              <a:gd name="T18" fmla="*/ 2147483647 w 800"/>
              <a:gd name="T19" fmla="*/ 2147483647 h 1320"/>
              <a:gd name="T20" fmla="*/ 2147483647 w 800"/>
              <a:gd name="T21" fmla="*/ 2147483647 h 1320"/>
              <a:gd name="T22" fmla="*/ 2147483647 w 800"/>
              <a:gd name="T23" fmla="*/ 2147483647 h 1320"/>
              <a:gd name="T24" fmla="*/ 2147483647 w 800"/>
              <a:gd name="T25" fmla="*/ 2147483647 h 1320"/>
              <a:gd name="T26" fmla="*/ 2147483647 w 800"/>
              <a:gd name="T27" fmla="*/ 2147483647 h 1320"/>
              <a:gd name="T28" fmla="*/ 2147483647 w 800"/>
              <a:gd name="T29" fmla="*/ 2147483647 h 1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0"/>
              <a:gd name="T46" fmla="*/ 0 h 1320"/>
              <a:gd name="T47" fmla="*/ 800 w 800"/>
              <a:gd name="T48" fmla="*/ 1320 h 13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0" h="1320">
                <a:moveTo>
                  <a:pt x="240" y="200"/>
                </a:moveTo>
                <a:cubicBezTo>
                  <a:pt x="208" y="240"/>
                  <a:pt x="176" y="280"/>
                  <a:pt x="144" y="344"/>
                </a:cubicBezTo>
                <a:cubicBezTo>
                  <a:pt x="112" y="408"/>
                  <a:pt x="72" y="488"/>
                  <a:pt x="48" y="584"/>
                </a:cubicBezTo>
                <a:cubicBezTo>
                  <a:pt x="24" y="680"/>
                  <a:pt x="0" y="824"/>
                  <a:pt x="0" y="920"/>
                </a:cubicBezTo>
                <a:cubicBezTo>
                  <a:pt x="0" y="1016"/>
                  <a:pt x="16" y="1096"/>
                  <a:pt x="48" y="1160"/>
                </a:cubicBezTo>
                <a:cubicBezTo>
                  <a:pt x="80" y="1224"/>
                  <a:pt x="144" y="1288"/>
                  <a:pt x="192" y="1304"/>
                </a:cubicBezTo>
                <a:cubicBezTo>
                  <a:pt x="240" y="1320"/>
                  <a:pt x="288" y="1280"/>
                  <a:pt x="336" y="1256"/>
                </a:cubicBezTo>
                <a:cubicBezTo>
                  <a:pt x="384" y="1232"/>
                  <a:pt x="440" y="1200"/>
                  <a:pt x="480" y="1160"/>
                </a:cubicBezTo>
                <a:cubicBezTo>
                  <a:pt x="520" y="1120"/>
                  <a:pt x="528" y="1112"/>
                  <a:pt x="576" y="1016"/>
                </a:cubicBezTo>
                <a:cubicBezTo>
                  <a:pt x="624" y="920"/>
                  <a:pt x="736" y="704"/>
                  <a:pt x="768" y="584"/>
                </a:cubicBezTo>
                <a:cubicBezTo>
                  <a:pt x="800" y="464"/>
                  <a:pt x="784" y="384"/>
                  <a:pt x="768" y="296"/>
                </a:cubicBezTo>
                <a:cubicBezTo>
                  <a:pt x="752" y="208"/>
                  <a:pt x="720" y="104"/>
                  <a:pt x="672" y="56"/>
                </a:cubicBezTo>
                <a:cubicBezTo>
                  <a:pt x="624" y="8"/>
                  <a:pt x="536" y="0"/>
                  <a:pt x="480" y="8"/>
                </a:cubicBezTo>
                <a:cubicBezTo>
                  <a:pt x="424" y="16"/>
                  <a:pt x="376" y="72"/>
                  <a:pt x="336" y="104"/>
                </a:cubicBezTo>
                <a:cubicBezTo>
                  <a:pt x="296" y="136"/>
                  <a:pt x="272" y="160"/>
                  <a:pt x="240" y="200"/>
                </a:cubicBezTo>
                <a:close/>
              </a:path>
            </a:pathLst>
          </a:custGeom>
          <a:noFill/>
          <a:ln w="19050" cap="flat" cmpd="sng">
            <a:solidFill>
              <a:srgbClr val="FFFF00"/>
            </a:solidFill>
            <a:prstDash val="lgDashDot"/>
            <a:round/>
            <a:headEnd/>
            <a:tailEnd/>
          </a:ln>
        </p:spPr>
        <p:txBody>
          <a:bodyPr/>
          <a:lstStyle/>
          <a:p>
            <a:endParaRPr lang="en-US"/>
          </a:p>
        </p:txBody>
      </p:sp>
      <p:sp>
        <p:nvSpPr>
          <p:cNvPr id="47112" name="Text Box 18"/>
          <p:cNvSpPr txBox="1">
            <a:spLocks noChangeArrowheads="1"/>
          </p:cNvSpPr>
          <p:nvPr/>
        </p:nvSpPr>
        <p:spPr bwMode="auto">
          <a:xfrm>
            <a:off x="6897688" y="3505200"/>
            <a:ext cx="2246312" cy="822325"/>
          </a:xfrm>
          <a:prstGeom prst="rect">
            <a:avLst/>
          </a:prstGeom>
          <a:solidFill>
            <a:srgbClr val="CFCFCF"/>
          </a:solidFill>
          <a:ln w="9525">
            <a:noFill/>
            <a:miter lim="800000"/>
            <a:headEnd/>
            <a:tailEnd/>
          </a:ln>
        </p:spPr>
        <p:txBody>
          <a:bodyPr wrap="none">
            <a:spAutoFit/>
          </a:bodyPr>
          <a:lstStyle/>
          <a:p>
            <a:r>
              <a:rPr lang="en-US" sz="1200" b="0"/>
              <a:t>A – Antenna</a:t>
            </a:r>
          </a:p>
          <a:p>
            <a:r>
              <a:rPr lang="en-US" sz="1200" b="0"/>
              <a:t>g - generator</a:t>
            </a:r>
          </a:p>
          <a:p>
            <a:r>
              <a:rPr lang="en-US" sz="1200" b="0"/>
              <a:t>Info – Public Information Table</a:t>
            </a:r>
          </a:p>
          <a:p>
            <a:r>
              <a:rPr lang="en-US" sz="1200" b="0"/>
              <a:t>GOTA – Get on the Air Station</a:t>
            </a:r>
          </a:p>
        </p:txBody>
      </p:sp>
      <p:sp>
        <p:nvSpPr>
          <p:cNvPr id="47113" name="Text Box 19"/>
          <p:cNvSpPr txBox="1">
            <a:spLocks noChangeArrowheads="1"/>
          </p:cNvSpPr>
          <p:nvPr/>
        </p:nvSpPr>
        <p:spPr bwMode="auto">
          <a:xfrm>
            <a:off x="7010400" y="0"/>
            <a:ext cx="1079500" cy="284163"/>
          </a:xfrm>
          <a:prstGeom prst="rect">
            <a:avLst/>
          </a:prstGeom>
          <a:solidFill>
            <a:schemeClr val="bg1"/>
          </a:solidFill>
          <a:ln w="9525">
            <a:solidFill>
              <a:srgbClr val="FF0000"/>
            </a:solidFill>
            <a:miter lim="800000"/>
            <a:headEnd/>
            <a:tailEnd/>
          </a:ln>
        </p:spPr>
        <p:txBody>
          <a:bodyPr wrap="none">
            <a:spAutoFit/>
          </a:bodyPr>
          <a:lstStyle/>
          <a:p>
            <a:r>
              <a:rPr lang="en-US" sz="1200" b="0">
                <a:solidFill>
                  <a:srgbClr val="FF0000"/>
                </a:solidFill>
              </a:rPr>
              <a:t>amphitheater</a:t>
            </a:r>
          </a:p>
        </p:txBody>
      </p:sp>
      <p:sp>
        <p:nvSpPr>
          <p:cNvPr id="47114" name="Text Box 21"/>
          <p:cNvSpPr txBox="1">
            <a:spLocks noChangeArrowheads="1"/>
          </p:cNvSpPr>
          <p:nvPr/>
        </p:nvSpPr>
        <p:spPr bwMode="auto">
          <a:xfrm>
            <a:off x="6775450" y="762000"/>
            <a:ext cx="1377950" cy="366713"/>
          </a:xfrm>
          <a:prstGeom prst="rect">
            <a:avLst/>
          </a:prstGeom>
          <a:noFill/>
          <a:ln w="9525">
            <a:noFill/>
            <a:miter lim="800000"/>
            <a:headEnd/>
            <a:tailEnd/>
          </a:ln>
        </p:spPr>
        <p:txBody>
          <a:bodyPr wrap="none">
            <a:spAutoFit/>
          </a:bodyPr>
          <a:lstStyle/>
          <a:p>
            <a:r>
              <a:rPr lang="en-US" sz="1800" b="0">
                <a:solidFill>
                  <a:srgbClr val="FF0000"/>
                </a:solidFill>
              </a:rPr>
              <a:t>VHF cluster</a:t>
            </a:r>
          </a:p>
        </p:txBody>
      </p:sp>
      <p:sp>
        <p:nvSpPr>
          <p:cNvPr id="47115" name="Text Box 22"/>
          <p:cNvSpPr txBox="1">
            <a:spLocks noChangeArrowheads="1"/>
          </p:cNvSpPr>
          <p:nvPr/>
        </p:nvSpPr>
        <p:spPr bwMode="auto">
          <a:xfrm>
            <a:off x="1752600" y="914400"/>
            <a:ext cx="1409700" cy="641350"/>
          </a:xfrm>
          <a:prstGeom prst="rect">
            <a:avLst/>
          </a:prstGeom>
          <a:noFill/>
          <a:ln w="9525">
            <a:noFill/>
            <a:miter lim="800000"/>
            <a:headEnd/>
            <a:tailEnd/>
          </a:ln>
        </p:spPr>
        <p:txBody>
          <a:bodyPr wrap="none">
            <a:spAutoFit/>
          </a:bodyPr>
          <a:lstStyle/>
          <a:p>
            <a:r>
              <a:rPr lang="en-US" sz="1800" b="0">
                <a:solidFill>
                  <a:srgbClr val="FF0000"/>
                </a:solidFill>
              </a:rPr>
              <a:t>TH3MK4</a:t>
            </a:r>
          </a:p>
          <a:p>
            <a:r>
              <a:rPr lang="en-US" sz="1800" b="0">
                <a:solidFill>
                  <a:srgbClr val="FF0000"/>
                </a:solidFill>
              </a:rPr>
              <a:t>+ inverted V</a:t>
            </a:r>
          </a:p>
        </p:txBody>
      </p:sp>
      <p:sp>
        <p:nvSpPr>
          <p:cNvPr id="47116" name="Text Box 24"/>
          <p:cNvSpPr txBox="1">
            <a:spLocks noChangeArrowheads="1"/>
          </p:cNvSpPr>
          <p:nvPr/>
        </p:nvSpPr>
        <p:spPr bwMode="auto">
          <a:xfrm>
            <a:off x="6553200" y="914400"/>
            <a:ext cx="152400" cy="152400"/>
          </a:xfrm>
          <a:prstGeom prst="rect">
            <a:avLst/>
          </a:prstGeom>
          <a:noFill/>
          <a:ln w="28575">
            <a:solidFill>
              <a:srgbClr val="FF0000"/>
            </a:solidFill>
            <a:miter lim="800000"/>
            <a:headEnd/>
            <a:tailEnd/>
          </a:ln>
        </p:spPr>
        <p:txBody>
          <a:bodyPr lIns="9144" tIns="9144" rIns="9144" bIns="9144"/>
          <a:lstStyle/>
          <a:p>
            <a:r>
              <a:rPr lang="en-US" sz="900">
                <a:solidFill>
                  <a:srgbClr val="FF0000"/>
                </a:solidFill>
              </a:rPr>
              <a:t>A</a:t>
            </a:r>
          </a:p>
        </p:txBody>
      </p:sp>
      <p:sp>
        <p:nvSpPr>
          <p:cNvPr id="47117" name="Text Box 27"/>
          <p:cNvSpPr txBox="1">
            <a:spLocks noChangeArrowheads="1"/>
          </p:cNvSpPr>
          <p:nvPr/>
        </p:nvSpPr>
        <p:spPr bwMode="auto">
          <a:xfrm>
            <a:off x="3276600" y="1295400"/>
            <a:ext cx="152400" cy="152400"/>
          </a:xfrm>
          <a:prstGeom prst="rect">
            <a:avLst/>
          </a:prstGeom>
          <a:noFill/>
          <a:ln w="28575">
            <a:solidFill>
              <a:srgbClr val="FF0000"/>
            </a:solidFill>
            <a:miter lim="800000"/>
            <a:headEnd/>
            <a:tailEnd/>
          </a:ln>
        </p:spPr>
        <p:txBody>
          <a:bodyPr lIns="9144" tIns="9144" rIns="9144" bIns="9144"/>
          <a:lstStyle/>
          <a:p>
            <a:r>
              <a:rPr lang="en-US" sz="900">
                <a:solidFill>
                  <a:srgbClr val="FF0000"/>
                </a:solidFill>
              </a:rPr>
              <a:t>A</a:t>
            </a:r>
          </a:p>
        </p:txBody>
      </p:sp>
      <p:sp>
        <p:nvSpPr>
          <p:cNvPr id="47118" name="Line 30"/>
          <p:cNvSpPr>
            <a:spLocks noChangeShapeType="1"/>
          </p:cNvSpPr>
          <p:nvPr/>
        </p:nvSpPr>
        <p:spPr bwMode="auto">
          <a:xfrm flipV="1">
            <a:off x="3657600" y="2438400"/>
            <a:ext cx="152400" cy="1600200"/>
          </a:xfrm>
          <a:prstGeom prst="line">
            <a:avLst/>
          </a:prstGeom>
          <a:noFill/>
          <a:ln w="19050">
            <a:solidFill>
              <a:srgbClr val="66FF33"/>
            </a:solidFill>
            <a:round/>
            <a:headEnd/>
            <a:tailEnd type="triangle" w="med" len="med"/>
          </a:ln>
        </p:spPr>
        <p:txBody>
          <a:bodyPr/>
          <a:lstStyle/>
          <a:p>
            <a:endParaRPr lang="en-US"/>
          </a:p>
        </p:txBody>
      </p:sp>
      <p:sp>
        <p:nvSpPr>
          <p:cNvPr id="47119" name="Line 33"/>
          <p:cNvSpPr>
            <a:spLocks noChangeShapeType="1"/>
          </p:cNvSpPr>
          <p:nvPr/>
        </p:nvSpPr>
        <p:spPr bwMode="auto">
          <a:xfrm flipH="1" flipV="1">
            <a:off x="2362200" y="2743200"/>
            <a:ext cx="1295400" cy="1295400"/>
          </a:xfrm>
          <a:prstGeom prst="line">
            <a:avLst/>
          </a:prstGeom>
          <a:noFill/>
          <a:ln w="19050">
            <a:solidFill>
              <a:srgbClr val="66FF33"/>
            </a:solidFill>
            <a:round/>
            <a:headEnd/>
            <a:tailEnd type="triangle" w="med" len="med"/>
          </a:ln>
        </p:spPr>
        <p:txBody>
          <a:bodyPr/>
          <a:lstStyle/>
          <a:p>
            <a:endParaRPr lang="en-US"/>
          </a:p>
        </p:txBody>
      </p:sp>
      <p:sp>
        <p:nvSpPr>
          <p:cNvPr id="47120" name="Text Box 39"/>
          <p:cNvSpPr txBox="1">
            <a:spLocks noChangeArrowheads="1"/>
          </p:cNvSpPr>
          <p:nvPr/>
        </p:nvSpPr>
        <p:spPr bwMode="auto">
          <a:xfrm>
            <a:off x="5486400" y="228600"/>
            <a:ext cx="152400" cy="152400"/>
          </a:xfrm>
          <a:prstGeom prst="rect">
            <a:avLst/>
          </a:prstGeom>
          <a:noFill/>
          <a:ln w="28575">
            <a:solidFill>
              <a:srgbClr val="FF0000"/>
            </a:solidFill>
            <a:miter lim="800000"/>
            <a:headEnd/>
            <a:tailEnd/>
          </a:ln>
        </p:spPr>
        <p:txBody>
          <a:bodyPr lIns="9144" tIns="9144" rIns="9144" bIns="9144"/>
          <a:lstStyle/>
          <a:p>
            <a:r>
              <a:rPr lang="en-US" sz="900">
                <a:solidFill>
                  <a:srgbClr val="FF0000"/>
                </a:solidFill>
              </a:rPr>
              <a:t>A</a:t>
            </a:r>
          </a:p>
        </p:txBody>
      </p:sp>
      <p:sp>
        <p:nvSpPr>
          <p:cNvPr id="47121" name="Rectangle 47"/>
          <p:cNvSpPr>
            <a:spLocks noChangeArrowheads="1"/>
          </p:cNvSpPr>
          <p:nvPr/>
        </p:nvSpPr>
        <p:spPr bwMode="auto">
          <a:xfrm rot="-427501">
            <a:off x="3733800" y="2362200"/>
            <a:ext cx="304800" cy="76200"/>
          </a:xfrm>
          <a:prstGeom prst="rect">
            <a:avLst/>
          </a:prstGeom>
          <a:solidFill>
            <a:schemeClr val="accent1"/>
          </a:solidFill>
          <a:ln w="9525">
            <a:solidFill>
              <a:schemeClr val="tx1"/>
            </a:solidFill>
            <a:miter lim="800000"/>
            <a:headEnd/>
            <a:tailEnd/>
          </a:ln>
        </p:spPr>
        <p:txBody>
          <a:bodyPr wrap="none" anchor="ctr"/>
          <a:lstStyle/>
          <a:p>
            <a:pPr algn="ctr"/>
            <a:r>
              <a:rPr lang="en-US" sz="500" b="0"/>
              <a:t>pine</a:t>
            </a:r>
          </a:p>
        </p:txBody>
      </p:sp>
      <p:sp>
        <p:nvSpPr>
          <p:cNvPr id="47122" name="Freeform 49"/>
          <p:cNvSpPr>
            <a:spLocks/>
          </p:cNvSpPr>
          <p:nvPr/>
        </p:nvSpPr>
        <p:spPr bwMode="auto">
          <a:xfrm>
            <a:off x="2971800" y="1143000"/>
            <a:ext cx="685800" cy="647700"/>
          </a:xfrm>
          <a:custGeom>
            <a:avLst/>
            <a:gdLst>
              <a:gd name="T0" fmla="*/ 2147483647 w 800"/>
              <a:gd name="T1" fmla="*/ 2147483647 h 1320"/>
              <a:gd name="T2" fmla="*/ 2147483647 w 800"/>
              <a:gd name="T3" fmla="*/ 2147483647 h 1320"/>
              <a:gd name="T4" fmla="*/ 2147483647 w 800"/>
              <a:gd name="T5" fmla="*/ 2147483647 h 1320"/>
              <a:gd name="T6" fmla="*/ 0 w 800"/>
              <a:gd name="T7" fmla="*/ 2147483647 h 1320"/>
              <a:gd name="T8" fmla="*/ 2147483647 w 800"/>
              <a:gd name="T9" fmla="*/ 2147483647 h 1320"/>
              <a:gd name="T10" fmla="*/ 2147483647 w 800"/>
              <a:gd name="T11" fmla="*/ 2147483647 h 1320"/>
              <a:gd name="T12" fmla="*/ 2147483647 w 800"/>
              <a:gd name="T13" fmla="*/ 2147483647 h 1320"/>
              <a:gd name="T14" fmla="*/ 2147483647 w 800"/>
              <a:gd name="T15" fmla="*/ 2147483647 h 1320"/>
              <a:gd name="T16" fmla="*/ 2147483647 w 800"/>
              <a:gd name="T17" fmla="*/ 2147483647 h 1320"/>
              <a:gd name="T18" fmla="*/ 2147483647 w 800"/>
              <a:gd name="T19" fmla="*/ 2147483647 h 1320"/>
              <a:gd name="T20" fmla="*/ 2147483647 w 800"/>
              <a:gd name="T21" fmla="*/ 2147483647 h 1320"/>
              <a:gd name="T22" fmla="*/ 2147483647 w 800"/>
              <a:gd name="T23" fmla="*/ 2147483647 h 1320"/>
              <a:gd name="T24" fmla="*/ 2147483647 w 800"/>
              <a:gd name="T25" fmla="*/ 2147483647 h 1320"/>
              <a:gd name="T26" fmla="*/ 2147483647 w 800"/>
              <a:gd name="T27" fmla="*/ 2147483647 h 1320"/>
              <a:gd name="T28" fmla="*/ 2147483647 w 800"/>
              <a:gd name="T29" fmla="*/ 2147483647 h 1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0"/>
              <a:gd name="T46" fmla="*/ 0 h 1320"/>
              <a:gd name="T47" fmla="*/ 800 w 800"/>
              <a:gd name="T48" fmla="*/ 1320 h 13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0" h="1320">
                <a:moveTo>
                  <a:pt x="240" y="200"/>
                </a:moveTo>
                <a:cubicBezTo>
                  <a:pt x="208" y="240"/>
                  <a:pt x="176" y="280"/>
                  <a:pt x="144" y="344"/>
                </a:cubicBezTo>
                <a:cubicBezTo>
                  <a:pt x="112" y="408"/>
                  <a:pt x="72" y="488"/>
                  <a:pt x="48" y="584"/>
                </a:cubicBezTo>
                <a:cubicBezTo>
                  <a:pt x="24" y="680"/>
                  <a:pt x="0" y="824"/>
                  <a:pt x="0" y="920"/>
                </a:cubicBezTo>
                <a:cubicBezTo>
                  <a:pt x="0" y="1016"/>
                  <a:pt x="16" y="1096"/>
                  <a:pt x="48" y="1160"/>
                </a:cubicBezTo>
                <a:cubicBezTo>
                  <a:pt x="80" y="1224"/>
                  <a:pt x="144" y="1288"/>
                  <a:pt x="192" y="1304"/>
                </a:cubicBezTo>
                <a:cubicBezTo>
                  <a:pt x="240" y="1320"/>
                  <a:pt x="288" y="1280"/>
                  <a:pt x="336" y="1256"/>
                </a:cubicBezTo>
                <a:cubicBezTo>
                  <a:pt x="384" y="1232"/>
                  <a:pt x="440" y="1200"/>
                  <a:pt x="480" y="1160"/>
                </a:cubicBezTo>
                <a:cubicBezTo>
                  <a:pt x="520" y="1120"/>
                  <a:pt x="528" y="1112"/>
                  <a:pt x="576" y="1016"/>
                </a:cubicBezTo>
                <a:cubicBezTo>
                  <a:pt x="624" y="920"/>
                  <a:pt x="736" y="704"/>
                  <a:pt x="768" y="584"/>
                </a:cubicBezTo>
                <a:cubicBezTo>
                  <a:pt x="800" y="464"/>
                  <a:pt x="784" y="384"/>
                  <a:pt x="768" y="296"/>
                </a:cubicBezTo>
                <a:cubicBezTo>
                  <a:pt x="752" y="208"/>
                  <a:pt x="720" y="104"/>
                  <a:pt x="672" y="56"/>
                </a:cubicBezTo>
                <a:cubicBezTo>
                  <a:pt x="624" y="8"/>
                  <a:pt x="536" y="0"/>
                  <a:pt x="480" y="8"/>
                </a:cubicBezTo>
                <a:cubicBezTo>
                  <a:pt x="424" y="16"/>
                  <a:pt x="376" y="72"/>
                  <a:pt x="336" y="104"/>
                </a:cubicBezTo>
                <a:cubicBezTo>
                  <a:pt x="296" y="136"/>
                  <a:pt x="272" y="160"/>
                  <a:pt x="240" y="200"/>
                </a:cubicBezTo>
                <a:close/>
              </a:path>
            </a:pathLst>
          </a:custGeom>
          <a:noFill/>
          <a:ln w="19050" cap="flat" cmpd="sng">
            <a:solidFill>
              <a:srgbClr val="FFFF00"/>
            </a:solidFill>
            <a:prstDash val="lgDashDot"/>
            <a:round/>
            <a:headEnd/>
            <a:tailEnd/>
          </a:ln>
        </p:spPr>
        <p:txBody>
          <a:bodyPr/>
          <a:lstStyle/>
          <a:p>
            <a:endParaRPr lang="en-US"/>
          </a:p>
        </p:txBody>
      </p:sp>
      <p:sp>
        <p:nvSpPr>
          <p:cNvPr id="47123" name="Line 54"/>
          <p:cNvSpPr>
            <a:spLocks noChangeShapeType="1"/>
          </p:cNvSpPr>
          <p:nvPr/>
        </p:nvSpPr>
        <p:spPr bwMode="auto">
          <a:xfrm flipV="1">
            <a:off x="3352800" y="1066800"/>
            <a:ext cx="5029200" cy="304800"/>
          </a:xfrm>
          <a:prstGeom prst="line">
            <a:avLst/>
          </a:prstGeom>
          <a:noFill/>
          <a:ln w="76200" cmpd="tri">
            <a:solidFill>
              <a:srgbClr val="FF9900"/>
            </a:solidFill>
            <a:round/>
            <a:headEnd/>
            <a:tailEnd type="triangle" w="med" len="med"/>
          </a:ln>
        </p:spPr>
        <p:txBody>
          <a:bodyPr/>
          <a:lstStyle/>
          <a:p>
            <a:endParaRPr lang="en-US"/>
          </a:p>
        </p:txBody>
      </p:sp>
      <p:grpSp>
        <p:nvGrpSpPr>
          <p:cNvPr id="114740" name="Group 52"/>
          <p:cNvGrpSpPr>
            <a:grpSpLocks/>
          </p:cNvGrpSpPr>
          <p:nvPr/>
        </p:nvGrpSpPr>
        <p:grpSpPr bwMode="auto">
          <a:xfrm>
            <a:off x="1371600" y="2286000"/>
            <a:ext cx="5638800" cy="876300"/>
            <a:chOff x="864" y="1440"/>
            <a:chExt cx="3552" cy="552"/>
          </a:xfrm>
        </p:grpSpPr>
        <p:sp>
          <p:nvSpPr>
            <p:cNvPr id="47134" name="Freeform 16"/>
            <p:cNvSpPr>
              <a:spLocks/>
            </p:cNvSpPr>
            <p:nvPr/>
          </p:nvSpPr>
          <p:spPr bwMode="auto">
            <a:xfrm>
              <a:off x="1056" y="1584"/>
              <a:ext cx="432" cy="408"/>
            </a:xfrm>
            <a:custGeom>
              <a:avLst/>
              <a:gdLst>
                <a:gd name="T0" fmla="*/ 1159640540 w 800"/>
                <a:gd name="T1" fmla="*/ 663767269 h 1320"/>
                <a:gd name="T2" fmla="*/ 1159640540 w 800"/>
                <a:gd name="T3" fmla="*/ 663767269 h 1320"/>
                <a:gd name="T4" fmla="*/ 1159640540 w 800"/>
                <a:gd name="T5" fmla="*/ 663767269 h 1320"/>
                <a:gd name="T6" fmla="*/ 0 w 800"/>
                <a:gd name="T7" fmla="*/ 663767269 h 1320"/>
                <a:gd name="T8" fmla="*/ 1159640540 w 800"/>
                <a:gd name="T9" fmla="*/ 663767269 h 1320"/>
                <a:gd name="T10" fmla="*/ 1159640540 w 800"/>
                <a:gd name="T11" fmla="*/ 663767269 h 1320"/>
                <a:gd name="T12" fmla="*/ 1159640540 w 800"/>
                <a:gd name="T13" fmla="*/ 663767269 h 1320"/>
                <a:gd name="T14" fmla="*/ 1159640540 w 800"/>
                <a:gd name="T15" fmla="*/ 663767269 h 1320"/>
                <a:gd name="T16" fmla="*/ 1159640540 w 800"/>
                <a:gd name="T17" fmla="*/ 663767269 h 1320"/>
                <a:gd name="T18" fmla="*/ 1159640540 w 800"/>
                <a:gd name="T19" fmla="*/ 663767269 h 1320"/>
                <a:gd name="T20" fmla="*/ 1159640540 w 800"/>
                <a:gd name="T21" fmla="*/ 663767269 h 1320"/>
                <a:gd name="T22" fmla="*/ 1159640540 w 800"/>
                <a:gd name="T23" fmla="*/ 663767269 h 1320"/>
                <a:gd name="T24" fmla="*/ 1159640540 w 800"/>
                <a:gd name="T25" fmla="*/ 663767269 h 1320"/>
                <a:gd name="T26" fmla="*/ 1159640540 w 800"/>
                <a:gd name="T27" fmla="*/ 663767269 h 1320"/>
                <a:gd name="T28" fmla="*/ 1159640540 w 800"/>
                <a:gd name="T29" fmla="*/ 663767269 h 13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0"/>
                <a:gd name="T46" fmla="*/ 0 h 1320"/>
                <a:gd name="T47" fmla="*/ 800 w 800"/>
                <a:gd name="T48" fmla="*/ 1320 h 13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0" h="1320">
                  <a:moveTo>
                    <a:pt x="240" y="200"/>
                  </a:moveTo>
                  <a:cubicBezTo>
                    <a:pt x="208" y="240"/>
                    <a:pt x="176" y="280"/>
                    <a:pt x="144" y="344"/>
                  </a:cubicBezTo>
                  <a:cubicBezTo>
                    <a:pt x="112" y="408"/>
                    <a:pt x="72" y="488"/>
                    <a:pt x="48" y="584"/>
                  </a:cubicBezTo>
                  <a:cubicBezTo>
                    <a:pt x="24" y="680"/>
                    <a:pt x="0" y="824"/>
                    <a:pt x="0" y="920"/>
                  </a:cubicBezTo>
                  <a:cubicBezTo>
                    <a:pt x="0" y="1016"/>
                    <a:pt x="16" y="1096"/>
                    <a:pt x="48" y="1160"/>
                  </a:cubicBezTo>
                  <a:cubicBezTo>
                    <a:pt x="80" y="1224"/>
                    <a:pt x="144" y="1288"/>
                    <a:pt x="192" y="1304"/>
                  </a:cubicBezTo>
                  <a:cubicBezTo>
                    <a:pt x="240" y="1320"/>
                    <a:pt x="288" y="1280"/>
                    <a:pt x="336" y="1256"/>
                  </a:cubicBezTo>
                  <a:cubicBezTo>
                    <a:pt x="384" y="1232"/>
                    <a:pt x="440" y="1200"/>
                    <a:pt x="480" y="1160"/>
                  </a:cubicBezTo>
                  <a:cubicBezTo>
                    <a:pt x="520" y="1120"/>
                    <a:pt x="528" y="1112"/>
                    <a:pt x="576" y="1016"/>
                  </a:cubicBezTo>
                  <a:cubicBezTo>
                    <a:pt x="624" y="920"/>
                    <a:pt x="736" y="704"/>
                    <a:pt x="768" y="584"/>
                  </a:cubicBezTo>
                  <a:cubicBezTo>
                    <a:pt x="800" y="464"/>
                    <a:pt x="784" y="384"/>
                    <a:pt x="768" y="296"/>
                  </a:cubicBezTo>
                  <a:cubicBezTo>
                    <a:pt x="752" y="208"/>
                    <a:pt x="720" y="104"/>
                    <a:pt x="672" y="56"/>
                  </a:cubicBezTo>
                  <a:cubicBezTo>
                    <a:pt x="624" y="8"/>
                    <a:pt x="536" y="0"/>
                    <a:pt x="480" y="8"/>
                  </a:cubicBezTo>
                  <a:cubicBezTo>
                    <a:pt x="424" y="16"/>
                    <a:pt x="376" y="72"/>
                    <a:pt x="336" y="104"/>
                  </a:cubicBezTo>
                  <a:cubicBezTo>
                    <a:pt x="296" y="136"/>
                    <a:pt x="272" y="160"/>
                    <a:pt x="240" y="200"/>
                  </a:cubicBezTo>
                  <a:close/>
                </a:path>
              </a:pathLst>
            </a:custGeom>
            <a:noFill/>
            <a:ln w="19050" cap="flat" cmpd="sng">
              <a:solidFill>
                <a:srgbClr val="FFFF00"/>
              </a:solidFill>
              <a:prstDash val="lgDashDot"/>
              <a:round/>
              <a:headEnd/>
              <a:tailEnd/>
            </a:ln>
          </p:spPr>
          <p:txBody>
            <a:bodyPr/>
            <a:lstStyle/>
            <a:p>
              <a:endParaRPr lang="en-US"/>
            </a:p>
          </p:txBody>
        </p:sp>
        <p:sp>
          <p:nvSpPr>
            <p:cNvPr id="47135" name="Text Box 20"/>
            <p:cNvSpPr txBox="1">
              <a:spLocks noChangeArrowheads="1"/>
            </p:cNvSpPr>
            <p:nvPr/>
          </p:nvSpPr>
          <p:spPr bwMode="auto">
            <a:xfrm>
              <a:off x="864" y="1440"/>
              <a:ext cx="468" cy="231"/>
            </a:xfrm>
            <a:prstGeom prst="rect">
              <a:avLst/>
            </a:prstGeom>
            <a:noFill/>
            <a:ln w="9525">
              <a:noFill/>
              <a:miter lim="800000"/>
              <a:headEnd/>
              <a:tailEnd/>
            </a:ln>
          </p:spPr>
          <p:txBody>
            <a:bodyPr wrap="none">
              <a:spAutoFit/>
            </a:bodyPr>
            <a:lstStyle/>
            <a:p>
              <a:r>
                <a:rPr lang="en-US" sz="1800" b="0">
                  <a:solidFill>
                    <a:srgbClr val="FF0000"/>
                  </a:solidFill>
                </a:rPr>
                <a:t>TH3jr</a:t>
              </a:r>
            </a:p>
          </p:txBody>
        </p:sp>
        <p:sp>
          <p:nvSpPr>
            <p:cNvPr id="47136" name="Text Box 26"/>
            <p:cNvSpPr txBox="1">
              <a:spLocks noChangeArrowheads="1"/>
            </p:cNvSpPr>
            <p:nvPr/>
          </p:nvSpPr>
          <p:spPr bwMode="auto">
            <a:xfrm>
              <a:off x="1200" y="1728"/>
              <a:ext cx="96" cy="96"/>
            </a:xfrm>
            <a:prstGeom prst="rect">
              <a:avLst/>
            </a:prstGeom>
            <a:noFill/>
            <a:ln w="28575">
              <a:solidFill>
                <a:srgbClr val="FF0000"/>
              </a:solidFill>
              <a:miter lim="800000"/>
              <a:headEnd/>
              <a:tailEnd/>
            </a:ln>
          </p:spPr>
          <p:txBody>
            <a:bodyPr lIns="9144" tIns="9144" rIns="9144" bIns="9144"/>
            <a:lstStyle/>
            <a:p>
              <a:r>
                <a:rPr lang="en-US" sz="900">
                  <a:solidFill>
                    <a:srgbClr val="FF0000"/>
                  </a:solidFill>
                </a:rPr>
                <a:t>A</a:t>
              </a:r>
            </a:p>
          </p:txBody>
        </p:sp>
        <p:sp>
          <p:nvSpPr>
            <p:cNvPr id="47137" name="Line 55"/>
            <p:cNvSpPr>
              <a:spLocks noChangeShapeType="1"/>
            </p:cNvSpPr>
            <p:nvPr/>
          </p:nvSpPr>
          <p:spPr bwMode="auto">
            <a:xfrm flipV="1">
              <a:off x="1248" y="1584"/>
              <a:ext cx="3168" cy="192"/>
            </a:xfrm>
            <a:prstGeom prst="line">
              <a:avLst/>
            </a:prstGeom>
            <a:noFill/>
            <a:ln w="76200" cmpd="tri">
              <a:solidFill>
                <a:srgbClr val="FF9900"/>
              </a:solidFill>
              <a:round/>
              <a:headEnd/>
              <a:tailEnd type="triangle" w="med" len="med"/>
            </a:ln>
          </p:spPr>
          <p:txBody>
            <a:bodyPr/>
            <a:lstStyle/>
            <a:p>
              <a:endParaRPr lang="en-US"/>
            </a:p>
          </p:txBody>
        </p:sp>
      </p:grpSp>
      <p:grpSp>
        <p:nvGrpSpPr>
          <p:cNvPr id="114739" name="Group 51"/>
          <p:cNvGrpSpPr>
            <a:grpSpLocks/>
          </p:cNvGrpSpPr>
          <p:nvPr/>
        </p:nvGrpSpPr>
        <p:grpSpPr bwMode="auto">
          <a:xfrm>
            <a:off x="4572000" y="2057400"/>
            <a:ext cx="4267200" cy="363538"/>
            <a:chOff x="2880" y="1296"/>
            <a:chExt cx="2688" cy="229"/>
          </a:xfrm>
        </p:grpSpPr>
        <p:sp>
          <p:nvSpPr>
            <p:cNvPr id="47132" name="Text Box 12"/>
            <p:cNvSpPr txBox="1">
              <a:spLocks noChangeArrowheads="1"/>
            </p:cNvSpPr>
            <p:nvPr/>
          </p:nvSpPr>
          <p:spPr bwMode="auto">
            <a:xfrm>
              <a:off x="2880" y="1392"/>
              <a:ext cx="323" cy="133"/>
            </a:xfrm>
            <a:prstGeom prst="rect">
              <a:avLst/>
            </a:prstGeom>
            <a:solidFill>
              <a:srgbClr val="CAFFB9"/>
            </a:solidFill>
            <a:ln w="28575">
              <a:solidFill>
                <a:srgbClr val="FF0000"/>
              </a:solidFill>
              <a:miter lim="800000"/>
              <a:headEnd/>
              <a:tailEnd/>
            </a:ln>
          </p:spPr>
          <p:txBody>
            <a:bodyPr wrap="none" lIns="0" tIns="0" rIns="0" bIns="0">
              <a:spAutoFit/>
            </a:bodyPr>
            <a:lstStyle/>
            <a:p>
              <a:r>
                <a:rPr lang="en-US" sz="1200">
                  <a:solidFill>
                    <a:srgbClr val="FF0000"/>
                  </a:solidFill>
                </a:rPr>
                <a:t> GOTA</a:t>
              </a:r>
            </a:p>
          </p:txBody>
        </p:sp>
        <p:sp>
          <p:nvSpPr>
            <p:cNvPr id="47133" name="Line 56"/>
            <p:cNvSpPr>
              <a:spLocks noChangeShapeType="1"/>
            </p:cNvSpPr>
            <p:nvPr/>
          </p:nvSpPr>
          <p:spPr bwMode="auto">
            <a:xfrm flipV="1">
              <a:off x="2928" y="1296"/>
              <a:ext cx="2640" cy="144"/>
            </a:xfrm>
            <a:prstGeom prst="line">
              <a:avLst/>
            </a:prstGeom>
            <a:noFill/>
            <a:ln w="76200" cmpd="tri">
              <a:solidFill>
                <a:srgbClr val="FF9900"/>
              </a:solidFill>
              <a:round/>
              <a:headEnd/>
              <a:tailEnd type="triangle" w="med" len="med"/>
            </a:ln>
          </p:spPr>
          <p:txBody>
            <a:bodyPr/>
            <a:lstStyle/>
            <a:p>
              <a:endParaRPr lang="en-US"/>
            </a:p>
          </p:txBody>
        </p:sp>
      </p:grpSp>
      <p:sp>
        <p:nvSpPr>
          <p:cNvPr id="47126" name="Line 57"/>
          <p:cNvSpPr>
            <a:spLocks noChangeShapeType="1"/>
          </p:cNvSpPr>
          <p:nvPr/>
        </p:nvSpPr>
        <p:spPr bwMode="auto">
          <a:xfrm flipV="1">
            <a:off x="5486400" y="381000"/>
            <a:ext cx="3048000" cy="152400"/>
          </a:xfrm>
          <a:prstGeom prst="line">
            <a:avLst/>
          </a:prstGeom>
          <a:noFill/>
          <a:ln w="76200" cmpd="tri">
            <a:solidFill>
              <a:srgbClr val="FF9900"/>
            </a:solidFill>
            <a:round/>
            <a:headEnd/>
            <a:tailEnd type="triangle" w="med" len="med"/>
          </a:ln>
        </p:spPr>
        <p:txBody>
          <a:bodyPr/>
          <a:lstStyle/>
          <a:p>
            <a:endParaRPr lang="en-US"/>
          </a:p>
        </p:txBody>
      </p:sp>
      <p:sp>
        <p:nvSpPr>
          <p:cNvPr id="47127" name="Text Box 63"/>
          <p:cNvSpPr txBox="1">
            <a:spLocks noChangeArrowheads="1"/>
          </p:cNvSpPr>
          <p:nvPr/>
        </p:nvSpPr>
        <p:spPr bwMode="auto">
          <a:xfrm>
            <a:off x="869950" y="5486400"/>
            <a:ext cx="2747963" cy="457200"/>
          </a:xfrm>
          <a:prstGeom prst="rect">
            <a:avLst/>
          </a:prstGeom>
          <a:solidFill>
            <a:srgbClr val="FFFF00"/>
          </a:solidFill>
          <a:ln w="9525">
            <a:noFill/>
            <a:miter lim="800000"/>
            <a:headEnd/>
            <a:tailEnd/>
          </a:ln>
        </p:spPr>
        <p:txBody>
          <a:bodyPr wrap="none">
            <a:spAutoFit/>
          </a:bodyPr>
          <a:lstStyle/>
          <a:p>
            <a:r>
              <a:rPr lang="en-US" sz="1200" b="0"/>
              <a:t>70 degrees beam orientation</a:t>
            </a:r>
          </a:p>
          <a:p>
            <a:r>
              <a:rPr lang="en-US" sz="1200" b="0"/>
              <a:t>Optimum for East Coast and midwest </a:t>
            </a:r>
          </a:p>
        </p:txBody>
      </p:sp>
      <p:sp>
        <p:nvSpPr>
          <p:cNvPr id="47128" name="Text Box 64"/>
          <p:cNvSpPr txBox="1">
            <a:spLocks noChangeArrowheads="1"/>
          </p:cNvSpPr>
          <p:nvPr/>
        </p:nvSpPr>
        <p:spPr bwMode="auto">
          <a:xfrm>
            <a:off x="869950" y="5959475"/>
            <a:ext cx="2711450" cy="822325"/>
          </a:xfrm>
          <a:prstGeom prst="rect">
            <a:avLst/>
          </a:prstGeom>
          <a:solidFill>
            <a:srgbClr val="FFFF00"/>
          </a:solidFill>
          <a:ln w="9525" algn="ctr">
            <a:noFill/>
            <a:miter lim="800000"/>
            <a:headEnd/>
            <a:tailEnd/>
          </a:ln>
        </p:spPr>
        <p:txBody>
          <a:bodyPr wrap="none">
            <a:spAutoFit/>
          </a:bodyPr>
          <a:lstStyle/>
          <a:p>
            <a:r>
              <a:rPr lang="en-US" sz="1200" b="0"/>
              <a:t>Northern states &amp; midwest 30 deg</a:t>
            </a:r>
          </a:p>
          <a:p>
            <a:r>
              <a:rPr lang="en-US" sz="1200" b="0"/>
              <a:t>East coast late afternoon 15M 50 deg</a:t>
            </a:r>
          </a:p>
          <a:p>
            <a:r>
              <a:rPr lang="en-US" sz="1200" b="0"/>
              <a:t>Hawaii 260 deg</a:t>
            </a:r>
          </a:p>
          <a:p>
            <a:r>
              <a:rPr lang="en-US" sz="1200" b="0"/>
              <a:t>Alaska 330 deg</a:t>
            </a:r>
          </a:p>
        </p:txBody>
      </p:sp>
      <p:sp>
        <p:nvSpPr>
          <p:cNvPr id="47129" name="Text Box 65"/>
          <p:cNvSpPr txBox="1">
            <a:spLocks noChangeArrowheads="1"/>
          </p:cNvSpPr>
          <p:nvPr/>
        </p:nvSpPr>
        <p:spPr bwMode="auto">
          <a:xfrm>
            <a:off x="685800" y="0"/>
            <a:ext cx="3181350" cy="915988"/>
          </a:xfrm>
          <a:prstGeom prst="rect">
            <a:avLst/>
          </a:prstGeom>
          <a:solidFill>
            <a:srgbClr val="FFFF99"/>
          </a:solidFill>
          <a:ln w="9525">
            <a:noFill/>
            <a:miter lim="800000"/>
            <a:headEnd/>
            <a:tailEnd/>
          </a:ln>
        </p:spPr>
        <p:txBody>
          <a:bodyPr wrap="none">
            <a:spAutoFit/>
          </a:bodyPr>
          <a:lstStyle/>
          <a:p>
            <a:r>
              <a:rPr lang="en-US" sz="1800">
                <a:solidFill>
                  <a:srgbClr val="FF0000"/>
                </a:solidFill>
              </a:rPr>
              <a:t>Antenna Placement </a:t>
            </a:r>
          </a:p>
          <a:p>
            <a:r>
              <a:rPr lang="en-US" sz="1800">
                <a:solidFill>
                  <a:srgbClr val="FF0000"/>
                </a:solidFill>
              </a:rPr>
              <a:t>Magnetic Headings</a:t>
            </a:r>
          </a:p>
          <a:p>
            <a:r>
              <a:rPr lang="en-US" sz="1800">
                <a:solidFill>
                  <a:srgbClr val="FF0000"/>
                </a:solidFill>
              </a:rPr>
              <a:t>Distances between stations</a:t>
            </a:r>
          </a:p>
        </p:txBody>
      </p:sp>
      <p:sp>
        <p:nvSpPr>
          <p:cNvPr id="47130" name="Text Box 209"/>
          <p:cNvSpPr txBox="1">
            <a:spLocks noChangeArrowheads="1"/>
          </p:cNvSpPr>
          <p:nvPr/>
        </p:nvSpPr>
        <p:spPr bwMode="auto">
          <a:xfrm>
            <a:off x="3429000" y="1524000"/>
            <a:ext cx="528638" cy="304800"/>
          </a:xfrm>
          <a:prstGeom prst="rect">
            <a:avLst/>
          </a:prstGeom>
          <a:noFill/>
          <a:ln w="9525">
            <a:noFill/>
            <a:miter lim="800000"/>
            <a:headEnd/>
            <a:tailEnd/>
          </a:ln>
        </p:spPr>
        <p:txBody>
          <a:bodyPr wrap="none">
            <a:spAutoFit/>
          </a:bodyPr>
          <a:lstStyle/>
          <a:p>
            <a:r>
              <a:rPr lang="en-US">
                <a:solidFill>
                  <a:srgbClr val="FF0000"/>
                </a:solidFill>
              </a:rPr>
              <a:t>20M</a:t>
            </a:r>
          </a:p>
        </p:txBody>
      </p:sp>
      <p:sp>
        <p:nvSpPr>
          <p:cNvPr id="47131" name="Text Box 210"/>
          <p:cNvSpPr txBox="1">
            <a:spLocks noChangeArrowheads="1"/>
          </p:cNvSpPr>
          <p:nvPr/>
        </p:nvSpPr>
        <p:spPr bwMode="auto">
          <a:xfrm>
            <a:off x="4876800" y="152400"/>
            <a:ext cx="528638" cy="304800"/>
          </a:xfrm>
          <a:prstGeom prst="rect">
            <a:avLst/>
          </a:prstGeom>
          <a:noFill/>
          <a:ln w="9525">
            <a:noFill/>
            <a:miter lim="800000"/>
            <a:headEnd/>
            <a:tailEnd/>
          </a:ln>
        </p:spPr>
        <p:txBody>
          <a:bodyPr wrap="none">
            <a:spAutoFit/>
          </a:bodyPr>
          <a:lstStyle/>
          <a:p>
            <a:r>
              <a:rPr lang="en-US">
                <a:solidFill>
                  <a:srgbClr val="FF0000"/>
                </a:solidFill>
              </a:rPr>
              <a:t>40M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20833 0.02917 L -0.075 0.19583 " pathEditMode="relative" rAng="0" ptsTypes="AA">
                                      <p:cBhvr>
                                        <p:cTn id="6" dur="2000" fill="hold"/>
                                        <p:tgtEl>
                                          <p:spTgt spid="114739"/>
                                        </p:tgtEl>
                                        <p:attrNameLst>
                                          <p:attrName>ppt_x</p:attrName>
                                          <p:attrName>ppt_y</p:attrName>
                                        </p:attrNameLst>
                                      </p:cBhvr>
                                      <p:rCtr x="67" y="83"/>
                                    </p:animMotion>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114740"/>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114740"/>
                                        </p:tgtEl>
                                      </p:cBhvr>
                                    </p:animEffect>
                                    <p:set>
                                      <p:cBhvr>
                                        <p:cTn id="15" dur="1" fill="hold">
                                          <p:stCondLst>
                                            <p:cond delay="499"/>
                                          </p:stCondLst>
                                        </p:cTn>
                                        <p:tgtEl>
                                          <p:spTgt spid="1147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p:txBody>
          <a:bodyPr/>
          <a:lstStyle/>
          <a:p>
            <a:r>
              <a:rPr lang="en-US" sz="2400" smtClean="0"/>
              <a:t>Test Specs for Radios We Have Used in Past FD’s</a:t>
            </a:r>
            <a:br>
              <a:rPr lang="en-US" sz="2400" smtClean="0"/>
            </a:br>
            <a:r>
              <a:rPr lang="en-US" sz="1600" smtClean="0"/>
              <a:t>Green numbers are preferred for FD per Sherwood Engineering</a:t>
            </a:r>
          </a:p>
        </p:txBody>
      </p:sp>
      <p:pic>
        <p:nvPicPr>
          <p:cNvPr id="48130" name="Picture 998"/>
          <p:cNvPicPr>
            <a:picLocks noChangeAspect="1" noChangeArrowheads="1"/>
          </p:cNvPicPr>
          <p:nvPr>
            <p:ph type="body" idx="4294967295"/>
          </p:nvPr>
        </p:nvPicPr>
        <p:blipFill>
          <a:blip r:embed="rId2"/>
          <a:srcRect/>
          <a:stretch>
            <a:fillRect/>
          </a:stretch>
        </p:blipFill>
        <p:spPr>
          <a:xfrm>
            <a:off x="1136650" y="838200"/>
            <a:ext cx="6946900" cy="5791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p:txBody>
          <a:bodyPr/>
          <a:lstStyle/>
          <a:p>
            <a:r>
              <a:rPr lang="en-US" sz="2400" smtClean="0"/>
              <a:t>Definitions from </a:t>
            </a:r>
            <a:r>
              <a:rPr lang="en-US" sz="2400" smtClean="0">
                <a:hlinkClick r:id="rId2"/>
              </a:rPr>
              <a:t>http://www.sherweng.com/table.html</a:t>
            </a:r>
            <a:r>
              <a:rPr lang="en-US" sz="2400" smtClean="0"/>
              <a:t/>
            </a:r>
            <a:br>
              <a:rPr lang="en-US" sz="2400" smtClean="0"/>
            </a:br>
            <a:r>
              <a:rPr lang="en-US" sz="1600" smtClean="0"/>
              <a:t>Receiver evaluations</a:t>
            </a:r>
          </a:p>
        </p:txBody>
      </p:sp>
      <p:sp>
        <p:nvSpPr>
          <p:cNvPr id="49154" name="Rectangle 3"/>
          <p:cNvSpPr>
            <a:spLocks noGrp="1" noChangeArrowheads="1"/>
          </p:cNvSpPr>
          <p:nvPr>
            <p:ph type="body" idx="4294967295"/>
          </p:nvPr>
        </p:nvSpPr>
        <p:spPr/>
        <p:txBody>
          <a:bodyPr/>
          <a:lstStyle/>
          <a:p>
            <a:r>
              <a:rPr lang="en-US" sz="1800" smtClean="0"/>
              <a:t>Phase noise is a significant problem in some cases: You have a neighboring ham close by, during Field Day when there are multiple transmitters at the same site, and certainly in a multi-multi contest station. You would like the number to be better that 130 dBc / Hz at 10 kHz. </a:t>
            </a:r>
          </a:p>
          <a:p>
            <a:r>
              <a:rPr lang="en-US" sz="1800" smtClean="0"/>
              <a:t>Dynamic range is defined as the level in dB when two strong test signals make distortion in the radio equal to the noise floor. The radio thus can handle that range of signals before the strong signals just start to overload the radio. </a:t>
            </a:r>
          </a:p>
          <a:p>
            <a:r>
              <a:rPr lang="en-US" sz="1800" smtClean="0"/>
              <a:t>What do you need in the way of close-in dynamic range? You want a number of at least 70 dB for SSB, and at least 80 dB for CW. A 10 dB safety factor would be nice, so that means you would prefer 80 dB for SSB and 90 dB for CW. Now there are several radios in the top ten that meet that specification. </a:t>
            </a:r>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5712</TotalTime>
  <Words>851</Words>
  <Application>Microsoft Office PowerPoint</Application>
  <PresentationFormat>On-screen Show (4:3)</PresentationFormat>
  <Paragraphs>120</Paragraphs>
  <Slides>12</Slides>
  <Notes>0</Notes>
  <HiddenSlides>0</HiddenSlides>
  <MMClips>0</MMClips>
  <ScaleCrop>false</ScaleCrop>
  <HeadingPairs>
    <vt:vector size="6" baseType="variant">
      <vt:variant>
        <vt:lpstr>Fonts Used</vt:lpstr>
      </vt:variant>
      <vt:variant>
        <vt:i4>4</vt:i4>
      </vt:variant>
      <vt:variant>
        <vt:lpstr>Design Template</vt:lpstr>
      </vt:variant>
      <vt:variant>
        <vt:i4>4</vt:i4>
      </vt:variant>
      <vt:variant>
        <vt:lpstr>Slide Titles</vt:lpstr>
      </vt:variant>
      <vt:variant>
        <vt:i4>12</vt:i4>
      </vt:variant>
    </vt:vector>
  </HeadingPairs>
  <TitlesOfParts>
    <vt:vector size="20" baseType="lpstr">
      <vt:lpstr>Arial</vt:lpstr>
      <vt:lpstr>OCR B MT</vt:lpstr>
      <vt:lpstr>Courier New</vt:lpstr>
      <vt:lpstr>Comic Sans MS</vt:lpstr>
      <vt:lpstr>Custom Design</vt:lpstr>
      <vt:lpstr>1_Custom Design</vt:lpstr>
      <vt:lpstr>2_Custom Design</vt:lpstr>
      <vt:lpstr>Custom Design</vt:lpstr>
      <vt:lpstr>Multi Mode Same Band Contesting and Prep for Field Day Use</vt:lpstr>
      <vt:lpstr>Why This Briefing?</vt:lpstr>
      <vt:lpstr>How to Avoid Self Interference local QRM</vt:lpstr>
      <vt:lpstr>Field Day Multi Mode Multi Band</vt:lpstr>
      <vt:lpstr>Our Suggested Approach</vt:lpstr>
      <vt:lpstr>Proper Spacing and Orientation two 3 Element Yagi</vt:lpstr>
      <vt:lpstr>Slide 7</vt:lpstr>
      <vt:lpstr>Test Specs for Radios We Have Used in Past FD’s Green numbers are preferred for FD per Sherwood Engineering</vt:lpstr>
      <vt:lpstr>Definitions from http://www.sherweng.com/table.html Receiver evaluations</vt:lpstr>
      <vt:lpstr>Summary</vt:lpstr>
      <vt:lpstr>Results Summary</vt:lpstr>
      <vt:lpstr>Update After Field Day</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Vahey</dc:creator>
  <cp:lastModifiedBy>Vahey</cp:lastModifiedBy>
  <cp:revision>289</cp:revision>
  <dcterms:created xsi:type="dcterms:W3CDTF">2013-06-14T17:53:35Z</dcterms:created>
  <dcterms:modified xsi:type="dcterms:W3CDTF">2018-07-05T13:08:28Z</dcterms:modified>
</cp:coreProperties>
</file>