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2" r:id="rId2"/>
    <p:sldMasterId id="2147483654" r:id="rId3"/>
  </p:sldMasterIdLst>
  <p:notesMasterIdLst>
    <p:notesMasterId r:id="rId23"/>
  </p:notesMasterIdLst>
  <p:sldIdLst>
    <p:sldId id="627" r:id="rId4"/>
    <p:sldId id="672" r:id="rId5"/>
    <p:sldId id="673" r:id="rId6"/>
    <p:sldId id="669" r:id="rId7"/>
    <p:sldId id="676" r:id="rId8"/>
    <p:sldId id="667" r:id="rId9"/>
    <p:sldId id="682" r:id="rId10"/>
    <p:sldId id="675" r:id="rId11"/>
    <p:sldId id="677" r:id="rId12"/>
    <p:sldId id="668" r:id="rId13"/>
    <p:sldId id="683" r:id="rId14"/>
    <p:sldId id="670" r:id="rId15"/>
    <p:sldId id="671" r:id="rId16"/>
    <p:sldId id="674" r:id="rId17"/>
    <p:sldId id="679" r:id="rId18"/>
    <p:sldId id="680" r:id="rId19"/>
    <p:sldId id="681" r:id="rId20"/>
    <p:sldId id="678" r:id="rId21"/>
    <p:sldId id="666" r:id="rId2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400" b="1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EA2AEF"/>
    <a:srgbClr val="FF0000"/>
    <a:srgbClr val="0000FF"/>
    <a:srgbClr val="CEDEFE"/>
    <a:srgbClr val="BBE7FD"/>
    <a:srgbClr val="CCECFF"/>
    <a:srgbClr val="DDDDDD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30" autoAdjust="0"/>
    <p:restoredTop sz="97751" autoAdjust="0"/>
  </p:normalViewPr>
  <p:slideViewPr>
    <p:cSldViewPr>
      <p:cViewPr varScale="1">
        <p:scale>
          <a:sx n="80" d="100"/>
          <a:sy n="80" d="100"/>
        </p:scale>
        <p:origin x="-90" y="-12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37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37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327FAB-A105-4405-BBD5-B309A14AD5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ambackground"/>
          <p:cNvPicPr>
            <a:picLocks noChangeAspect="1" noChangeArrowheads="1"/>
          </p:cNvPicPr>
          <p:nvPr userDrawn="1"/>
        </p:nvPicPr>
        <p:blipFill>
          <a:blip r:embed="rId2">
            <a:lum bright="64000" contrast="-80000"/>
          </a:blip>
          <a:srcRect r="11597"/>
          <a:stretch>
            <a:fillRect/>
          </a:stretch>
        </p:blipFill>
        <p:spPr bwMode="auto">
          <a:xfrm>
            <a:off x="0" y="0"/>
            <a:ext cx="9229725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WordArt 7"/>
          <p:cNvSpPr>
            <a:spLocks noChangeArrowheads="1" noChangeShapeType="1" noTextEdit="1"/>
          </p:cNvSpPr>
          <p:nvPr userDrawn="1"/>
        </p:nvSpPr>
        <p:spPr bwMode="auto">
          <a:xfrm>
            <a:off x="152400" y="152400"/>
            <a:ext cx="685800" cy="4572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75694"/>
              </a:avLst>
            </a:prstTxWarp>
            <a:scene3d>
              <a:camera prst="legacyPerspectiveTopLeft">
                <a:rot lat="0" lon="20519958" rev="0"/>
              </a:camera>
              <a:lightRig rig="legacyHarsh3" dir="r"/>
            </a:scene3d>
            <a:sp3d extrusionH="430200" prstMaterial="legacyMatte">
              <a:extrusionClr>
                <a:srgbClr val="00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solidFill>
                  <a:srgbClr val="00FFFF">
                    <a:alpha val="45097"/>
                  </a:srgbClr>
                </a:solidFill>
                <a:latin typeface="Arial Black"/>
              </a:rPr>
              <a:t>W6HA</a:t>
            </a:r>
          </a:p>
        </p:txBody>
      </p:sp>
      <p:sp>
        <p:nvSpPr>
          <p:cNvPr id="1566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1295400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566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051175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A9CF8F-AAF5-4791-9E40-8B14167E8C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76200"/>
            <a:ext cx="2209800" cy="6553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76200"/>
            <a:ext cx="6477000" cy="6553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F74F6B-F718-4306-84E4-951BA74C43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D5DB20-148C-4256-A325-E0EE812C96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6200"/>
            <a:ext cx="8229600" cy="609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228600" y="838200"/>
            <a:ext cx="8763000" cy="57912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199483-9EC6-4C2B-AE0D-83A7B68C40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963D7-607A-42DF-8734-58AEA2D236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4A7751-5834-4CA8-BF97-0385235793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A98CDC-78E7-4D9D-BF71-80DAD1BDE4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838200"/>
            <a:ext cx="4305300" cy="579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838200"/>
            <a:ext cx="4305300" cy="579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96D6E-8E10-4CCC-81EB-88BDC536F2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5FC2A5-B350-4C2D-BD79-06CE8C74E6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2D0292-BD5B-4605-A611-84E5769CBE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C5C5B9-3BDB-48BA-9E25-0C8697AD6E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5855F-8E7E-40E9-8544-B5D9280187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253E0F-4FB4-415B-AFB3-79AA89FD93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15C3EA-ECA6-437A-9088-F529FFC1B6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10B796-929D-4910-83F4-B4101BC416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76200"/>
            <a:ext cx="2209800" cy="6553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76200"/>
            <a:ext cx="6477000" cy="6553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4BBDC4-AAA5-4248-8E41-F3DB5CE63D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CFB5F7-364C-4F66-BE1B-9AC63DC08D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73173-59C2-4A89-AF81-462CDF9B5D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0CCF83-8441-4034-864D-8A909E5318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838200"/>
            <a:ext cx="4305300" cy="579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838200"/>
            <a:ext cx="4305300" cy="579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E30D5-4FC7-4C18-A862-15C30BC6CC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B79DA-DF21-4894-96CE-D0CBE7AFF7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2D3B62-5039-4373-8314-1E1CD45449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120F2F-5DE4-4C75-96C9-826BB8F102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FB425B-CFFF-4005-85B9-922ACDF8D8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665ED6-4EC6-4BE9-A3D9-3B71C63618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8F9DD-6918-4E3B-A4F0-AA50E9B9EF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51A3A3-B5B7-4DAE-A50A-5BC42B9DC9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76200"/>
            <a:ext cx="2209800" cy="6553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76200"/>
            <a:ext cx="6477000" cy="6553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DBC7A6-47D0-4296-BD69-55CBFACABF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838200"/>
            <a:ext cx="4305300" cy="579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838200"/>
            <a:ext cx="4305300" cy="579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8947E1-A01E-4924-ACD1-B8765DC0DD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B305C-04A6-4E23-A321-67238D2F77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DE570C-E2C0-4B75-B15A-FCCF29E403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0B293E-C6C3-4280-89B7-69C3F8543C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4041E-F720-4120-BEAA-7A65173A88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F4E8C1-341E-4C02-9CFE-76519ACA894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hambackground"/>
          <p:cNvPicPr>
            <a:picLocks noChangeAspect="1" noChangeArrowheads="1"/>
          </p:cNvPicPr>
          <p:nvPr userDrawn="1"/>
        </p:nvPicPr>
        <p:blipFill>
          <a:blip r:embed="rId15">
            <a:lum bright="64000" contrast="-80000"/>
          </a:blip>
          <a:srcRect r="11597"/>
          <a:stretch>
            <a:fillRect/>
          </a:stretch>
        </p:blipFill>
        <p:spPr bwMode="auto">
          <a:xfrm>
            <a:off x="0" y="0"/>
            <a:ext cx="9229725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76200"/>
            <a:ext cx="822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838200"/>
            <a:ext cx="8763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5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89725"/>
            <a:ext cx="2133600" cy="1682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 b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1485551E-F453-4A6D-B6D5-788B7A5DDF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5176" name="Rectangle 8"/>
          <p:cNvSpPr>
            <a:spLocks noChangeArrowheads="1"/>
          </p:cNvSpPr>
          <p:nvPr userDrawn="1"/>
        </p:nvSpPr>
        <p:spPr bwMode="auto">
          <a:xfrm>
            <a:off x="0" y="714375"/>
            <a:ext cx="9144000" cy="47625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accent2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 sz="18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1" name="WordArt 9"/>
          <p:cNvSpPr>
            <a:spLocks noChangeArrowheads="1" noChangeShapeType="1" noTextEdit="1"/>
          </p:cNvSpPr>
          <p:nvPr userDrawn="1"/>
        </p:nvSpPr>
        <p:spPr bwMode="auto">
          <a:xfrm>
            <a:off x="152400" y="152400"/>
            <a:ext cx="685800" cy="4572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75694"/>
              </a:avLst>
            </a:prstTxWarp>
            <a:scene3d>
              <a:camera prst="legacyPerspectiveTopLeft">
                <a:rot lat="0" lon="20519958" rev="0"/>
              </a:camera>
              <a:lightRig rig="legacyHarsh3" dir="r"/>
            </a:scene3d>
            <a:sp3d extrusionH="430200" prstMaterial="legacyMatte">
              <a:extrusionClr>
                <a:srgbClr val="00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solidFill>
                  <a:srgbClr val="00FFFF">
                    <a:alpha val="45097"/>
                  </a:srgbClr>
                </a:solidFill>
                <a:latin typeface="Arial Black"/>
              </a:rPr>
              <a:t>W6HA</a:t>
            </a:r>
          </a:p>
        </p:txBody>
      </p:sp>
      <p:sp>
        <p:nvSpPr>
          <p:cNvPr id="135178" name="Text Box 10"/>
          <p:cNvSpPr txBox="1">
            <a:spLocks noChangeArrowheads="1"/>
          </p:cNvSpPr>
          <p:nvPr userDrawn="1"/>
        </p:nvSpPr>
        <p:spPr bwMode="auto">
          <a:xfrm>
            <a:off x="60325" y="6688138"/>
            <a:ext cx="339725" cy="2444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fld id="{167D400A-F965-4E97-8D62-B03F83A8A4B4}" type="slidenum">
              <a:rPr lang="en-US" sz="1000" b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en-US" sz="1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7" descr="hambackground"/>
          <p:cNvPicPr>
            <a:picLocks noChangeAspect="1" noChangeArrowheads="1"/>
          </p:cNvPicPr>
          <p:nvPr userDrawn="1"/>
        </p:nvPicPr>
        <p:blipFill>
          <a:blip r:embed="rId13">
            <a:lum bright="64000" contrast="-80000"/>
          </a:blip>
          <a:srcRect r="11597"/>
          <a:stretch>
            <a:fillRect/>
          </a:stretch>
        </p:blipFill>
        <p:spPr bwMode="auto">
          <a:xfrm>
            <a:off x="0" y="0"/>
            <a:ext cx="9229725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76200"/>
            <a:ext cx="822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838200"/>
            <a:ext cx="8763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5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89725"/>
            <a:ext cx="2133600" cy="1682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41DF3845-CFB3-4B35-B2AB-52048F5FA1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5176" name="Rectangle 8"/>
          <p:cNvSpPr>
            <a:spLocks noChangeArrowheads="1"/>
          </p:cNvSpPr>
          <p:nvPr userDrawn="1"/>
        </p:nvSpPr>
        <p:spPr bwMode="auto">
          <a:xfrm>
            <a:off x="0" y="714375"/>
            <a:ext cx="9144000" cy="47625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accent2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 sz="18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7" name="WordArt 9"/>
          <p:cNvSpPr>
            <a:spLocks noChangeArrowheads="1" noChangeShapeType="1" noTextEdit="1"/>
          </p:cNvSpPr>
          <p:nvPr userDrawn="1"/>
        </p:nvSpPr>
        <p:spPr bwMode="auto">
          <a:xfrm>
            <a:off x="152400" y="152400"/>
            <a:ext cx="685800" cy="4572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75694"/>
              </a:avLst>
            </a:prstTxWarp>
            <a:scene3d>
              <a:camera prst="legacyPerspectiveTopLeft">
                <a:rot lat="0" lon="20519962" rev="0"/>
              </a:camera>
              <a:lightRig rig="legacyHarsh3" dir="r"/>
            </a:scene3d>
            <a:sp3d extrusionH="430200" prstMaterial="legacyMatte">
              <a:extrusionClr>
                <a:srgbClr val="00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solidFill>
                  <a:srgbClr val="00FFFF">
                    <a:alpha val="45097"/>
                  </a:srgbClr>
                </a:solidFill>
                <a:latin typeface="Arial Black"/>
              </a:rPr>
              <a:t>W6HA</a:t>
            </a:r>
          </a:p>
        </p:txBody>
      </p:sp>
      <p:sp>
        <p:nvSpPr>
          <p:cNvPr id="135178" name="Text Box 10"/>
          <p:cNvSpPr txBox="1">
            <a:spLocks noChangeArrowheads="1"/>
          </p:cNvSpPr>
          <p:nvPr userDrawn="1"/>
        </p:nvSpPr>
        <p:spPr bwMode="auto">
          <a:xfrm>
            <a:off x="60325" y="6688138"/>
            <a:ext cx="339725" cy="2444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fld id="{581C6770-68C9-4FFC-99A9-E1DC4E7775E1}" type="slidenum">
              <a:rPr lang="en-US" sz="1000" b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en-US" sz="1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7" descr="hambackground"/>
          <p:cNvPicPr>
            <a:picLocks noChangeAspect="1" noChangeArrowheads="1"/>
          </p:cNvPicPr>
          <p:nvPr userDrawn="1"/>
        </p:nvPicPr>
        <p:blipFill>
          <a:blip r:embed="rId13">
            <a:lum bright="64000" contrast="-80000"/>
          </a:blip>
          <a:srcRect r="11597"/>
          <a:stretch>
            <a:fillRect/>
          </a:stretch>
        </p:blipFill>
        <p:spPr bwMode="auto">
          <a:xfrm>
            <a:off x="0" y="0"/>
            <a:ext cx="9229725" cy="6884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76200"/>
            <a:ext cx="8229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838200"/>
            <a:ext cx="8763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5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689725"/>
            <a:ext cx="2133600" cy="1682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 b="0">
                <a:latin typeface="+mn-lt"/>
                <a:cs typeface="+mn-cs"/>
              </a:defRPr>
            </a:lvl1pPr>
          </a:lstStyle>
          <a:p>
            <a:pPr>
              <a:defRPr/>
            </a:pPr>
            <a:fld id="{D7215575-C264-4B28-9EE4-AED28D8E34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35176" name="Rectangle 8"/>
          <p:cNvSpPr>
            <a:spLocks noChangeArrowheads="1"/>
          </p:cNvSpPr>
          <p:nvPr userDrawn="1"/>
        </p:nvSpPr>
        <p:spPr bwMode="auto">
          <a:xfrm>
            <a:off x="0" y="714375"/>
            <a:ext cx="9144000" cy="47625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accent2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none" anchor="ctr"/>
          <a:lstStyle/>
          <a:p>
            <a:pPr>
              <a:defRPr/>
            </a:pPr>
            <a:endParaRPr lang="en-US" sz="18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5" name="WordArt 9"/>
          <p:cNvSpPr>
            <a:spLocks noChangeArrowheads="1" noChangeShapeType="1" noTextEdit="1"/>
          </p:cNvSpPr>
          <p:nvPr userDrawn="1"/>
        </p:nvSpPr>
        <p:spPr bwMode="auto">
          <a:xfrm>
            <a:off x="152400" y="152400"/>
            <a:ext cx="685800" cy="4572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75694"/>
              </a:avLst>
            </a:prstTxWarp>
            <a:scene3d>
              <a:camera prst="legacyPerspectiveTopLeft">
                <a:rot lat="0" lon="20519964" rev="0"/>
              </a:camera>
              <a:lightRig rig="legacyHarsh3" dir="r"/>
            </a:scene3d>
            <a:sp3d extrusionH="430200" prstMaterial="legacyMatte">
              <a:extrusionClr>
                <a:srgbClr val="006600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solidFill>
                  <a:srgbClr val="00FFFF">
                    <a:alpha val="45097"/>
                  </a:srgbClr>
                </a:solidFill>
                <a:latin typeface="Arial Black"/>
              </a:rPr>
              <a:t>W6HA</a:t>
            </a:r>
          </a:p>
        </p:txBody>
      </p:sp>
      <p:sp>
        <p:nvSpPr>
          <p:cNvPr id="135178" name="Text Box 10"/>
          <p:cNvSpPr txBox="1">
            <a:spLocks noChangeArrowheads="1"/>
          </p:cNvSpPr>
          <p:nvPr userDrawn="1"/>
        </p:nvSpPr>
        <p:spPr bwMode="auto">
          <a:xfrm>
            <a:off x="60325" y="6688138"/>
            <a:ext cx="339725" cy="2444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>
              <a:defRPr/>
            </a:pPr>
            <a:fld id="{75D7DE54-0D72-4D0F-A9A6-C1EF87ADA29D}" type="slidenum">
              <a:rPr lang="en-US" sz="1000" b="0">
                <a:latin typeface="Arial" panose="020B0604020202020204" pitchFamily="34" charset="0"/>
                <a:cs typeface="Arial" panose="020B0604020202020204" pitchFamily="34" charset="0"/>
              </a:rPr>
              <a:pPr>
                <a:defRPr/>
              </a:pPr>
              <a:t>‹#›</a:t>
            </a:fld>
            <a:endParaRPr lang="en-US" sz="1000" b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hfradio.org.uk/html/digital_modes.html" TargetMode="Externa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828800" y="2133600"/>
            <a:ext cx="7315200" cy="2133600"/>
          </a:xfrm>
        </p:spPr>
        <p:txBody>
          <a:bodyPr/>
          <a:lstStyle/>
          <a:p>
            <a:r>
              <a:rPr lang="en-US" b="1" smtClean="0">
                <a:latin typeface="OCR B MT" pitchFamily="49" charset="0"/>
              </a:rPr>
              <a:t>Amateur Radio Digital Modes</a:t>
            </a:r>
            <a:br>
              <a:rPr lang="en-US" b="1" smtClean="0">
                <a:latin typeface="OCR B MT" pitchFamily="49" charset="0"/>
              </a:rPr>
            </a:br>
            <a:r>
              <a:rPr lang="en-US" sz="1600" b="1" i="1" smtClean="0">
                <a:latin typeface="OCR B MT" pitchFamily="49" charset="0"/>
              </a:rPr>
              <a:t>Focus on Field Day Use</a:t>
            </a:r>
            <a:endParaRPr lang="en-US" sz="800" b="1" i="1" smtClean="0">
              <a:latin typeface="OCR B MT" pitchFamily="49" charset="0"/>
            </a:endParaRPr>
          </a:p>
        </p:txBody>
      </p:sp>
      <p:sp>
        <p:nvSpPr>
          <p:cNvPr id="40962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2362200" y="3505200"/>
            <a:ext cx="6400800" cy="9144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smtClean="0"/>
              <a:t>N6MDV         K6VHY</a:t>
            </a:r>
          </a:p>
          <a:p>
            <a:pPr marL="0" indent="0" algn="ctr">
              <a:buFontTx/>
              <a:buNone/>
            </a:pPr>
            <a:r>
              <a:rPr lang="en-US" sz="1800" smtClean="0"/>
              <a:t>November 14, 2017</a:t>
            </a:r>
          </a:p>
        </p:txBody>
      </p:sp>
      <p:sp>
        <p:nvSpPr>
          <p:cNvPr id="40963" name="Text Box 7"/>
          <p:cNvSpPr txBox="1">
            <a:spLocks noChangeArrowheads="1"/>
          </p:cNvSpPr>
          <p:nvPr/>
        </p:nvSpPr>
        <p:spPr bwMode="auto">
          <a:xfrm>
            <a:off x="381000" y="4727575"/>
            <a:ext cx="13462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solidFill>
                  <a:srgbClr val="0000FF"/>
                </a:solidFill>
                <a:latin typeface="Comic Sans MS" pitchFamily="66" charset="0"/>
                <a:ea typeface="DFKai-SB" pitchFamily="65" charset="-120"/>
              </a:rPr>
              <a:t>What mode? </a:t>
            </a:r>
          </a:p>
        </p:txBody>
      </p:sp>
      <p:sp>
        <p:nvSpPr>
          <p:cNvPr id="40964" name="Text Box 8"/>
          <p:cNvSpPr txBox="1">
            <a:spLocks noChangeArrowheads="1"/>
          </p:cNvSpPr>
          <p:nvPr/>
        </p:nvSpPr>
        <p:spPr bwMode="auto">
          <a:xfrm rot="-1956045">
            <a:off x="469900" y="350838"/>
            <a:ext cx="14605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solidFill>
                  <a:srgbClr val="0000FF"/>
                </a:solidFill>
                <a:latin typeface="Comic Sans MS" pitchFamily="66" charset="0"/>
                <a:ea typeface="DFKai-SB" pitchFamily="65" charset="-120"/>
              </a:rPr>
              <a:t>Which bands? </a:t>
            </a:r>
          </a:p>
        </p:txBody>
      </p:sp>
      <p:pic>
        <p:nvPicPr>
          <p:cNvPr id="40965" name="Picture 11" descr="FieldDay2016-4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14400"/>
            <a:ext cx="165735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6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2800" y="4716463"/>
            <a:ext cx="3048000" cy="214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7" name="Text Box 13"/>
          <p:cNvSpPr txBox="1">
            <a:spLocks noChangeArrowheads="1"/>
          </p:cNvSpPr>
          <p:nvPr/>
        </p:nvSpPr>
        <p:spPr bwMode="auto">
          <a:xfrm>
            <a:off x="3048000" y="4419600"/>
            <a:ext cx="17922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solidFill>
                  <a:srgbClr val="0000FF"/>
                </a:solidFill>
                <a:latin typeface="Comic Sans MS" pitchFamily="66" charset="0"/>
                <a:ea typeface="DFKai-SB" pitchFamily="65" charset="-120"/>
              </a:rPr>
              <a:t>How much power? </a:t>
            </a:r>
          </a:p>
        </p:txBody>
      </p:sp>
      <p:sp>
        <p:nvSpPr>
          <p:cNvPr id="40968" name="Text Box 14"/>
          <p:cNvSpPr txBox="1">
            <a:spLocks noChangeArrowheads="1"/>
          </p:cNvSpPr>
          <p:nvPr/>
        </p:nvSpPr>
        <p:spPr bwMode="auto">
          <a:xfrm>
            <a:off x="2514600" y="1905000"/>
            <a:ext cx="11350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i="1">
                <a:solidFill>
                  <a:srgbClr val="0000FF"/>
                </a:solidFill>
                <a:latin typeface="Comic Sans MS" pitchFamily="66" charset="0"/>
                <a:ea typeface="DFKai-SB" pitchFamily="65" charset="-120"/>
              </a:rPr>
              <a:t>Why now? </a:t>
            </a:r>
          </a:p>
        </p:txBody>
      </p:sp>
      <p:pic>
        <p:nvPicPr>
          <p:cNvPr id="40969" name="Picture 15" descr="FieldDay2016-4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38800" y="0"/>
            <a:ext cx="3656013" cy="274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70" name="Picture 16" descr="FieldDay2016-3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200400"/>
            <a:ext cx="18288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71" name="Picture 17" descr="FieldDay2016-6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81800" y="5029200"/>
            <a:ext cx="2438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72" name="Picture 18" descr="FieldDay2016-6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057400" y="0"/>
            <a:ext cx="2438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73" name="Picture 19" descr="FieldDay2016-3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5029200"/>
            <a:ext cx="24384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74" name="Text Box 9"/>
          <p:cNvSpPr txBox="1">
            <a:spLocks noChangeArrowheads="1"/>
          </p:cNvSpPr>
          <p:nvPr/>
        </p:nvSpPr>
        <p:spPr bwMode="auto">
          <a:xfrm rot="-259265">
            <a:off x="7488238" y="4495800"/>
            <a:ext cx="16557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i="1">
                <a:solidFill>
                  <a:srgbClr val="0000FF"/>
                </a:solidFill>
                <a:latin typeface="Comic Sans MS" pitchFamily="66" charset="0"/>
                <a:ea typeface="DFKai-SB" pitchFamily="65" charset="-120"/>
              </a:rPr>
              <a:t>When and who can I talk to …?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Common Digital Modes – Potential for FD Use</a:t>
            </a:r>
          </a:p>
        </p:txBody>
      </p:sp>
      <p:sp>
        <p:nvSpPr>
          <p:cNvPr id="11571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838200"/>
            <a:ext cx="8763000" cy="5791200"/>
          </a:xfrm>
        </p:spPr>
        <p:txBody>
          <a:bodyPr/>
          <a:lstStyle/>
          <a:p>
            <a:r>
              <a:rPr lang="en-US" smtClean="0"/>
              <a:t>RTTY Radio TeleTYpe</a:t>
            </a:r>
          </a:p>
          <a:p>
            <a:pPr lvl="1"/>
            <a:r>
              <a:rPr lang="en-US" smtClean="0"/>
              <a:t>Two tones: 2295/2125 Hz </a:t>
            </a:r>
          </a:p>
          <a:p>
            <a:pPr lvl="1"/>
            <a:r>
              <a:rPr lang="en-US" smtClean="0"/>
              <a:t>Transmission speed: 45 baud, 5 bit characters =&gt; 60 WPM</a:t>
            </a:r>
          </a:p>
          <a:p>
            <a:pPr lvl="1"/>
            <a:r>
              <a:rPr lang="en-US" smtClean="0"/>
              <a:t>Bandwidth: 250Hz</a:t>
            </a:r>
          </a:p>
          <a:p>
            <a:pPr lvl="1"/>
            <a:r>
              <a:rPr lang="en-US" smtClean="0"/>
              <a:t>Typically at xx.080 – xx.099 part of the band</a:t>
            </a:r>
          </a:p>
          <a:p>
            <a:r>
              <a:rPr lang="en-US" smtClean="0"/>
              <a:t>PSK31</a:t>
            </a:r>
          </a:p>
          <a:p>
            <a:pPr lvl="1"/>
            <a:r>
              <a:rPr lang="en-US" smtClean="0"/>
              <a:t>Phase shift</a:t>
            </a:r>
          </a:p>
          <a:p>
            <a:pPr lvl="1"/>
            <a:r>
              <a:rPr lang="en-US" smtClean="0"/>
              <a:t>Transmission speed 31 baud, varicode, =&gt; 50WPM</a:t>
            </a:r>
          </a:p>
          <a:p>
            <a:pPr lvl="2"/>
            <a:r>
              <a:rPr lang="en-US" smtClean="0"/>
              <a:t>Lower case characters are fewer bits</a:t>
            </a:r>
          </a:p>
          <a:p>
            <a:pPr lvl="1"/>
            <a:r>
              <a:rPr lang="en-US" smtClean="0"/>
              <a:t>Bandwidth: 60Hz</a:t>
            </a:r>
          </a:p>
          <a:p>
            <a:pPr lvl="1"/>
            <a:r>
              <a:rPr lang="en-US" smtClean="0"/>
              <a:t>Typically at xx.070 portion of band</a:t>
            </a:r>
          </a:p>
          <a:p>
            <a:r>
              <a:rPr lang="en-US" smtClean="0"/>
              <a:t>MFSK16</a:t>
            </a:r>
          </a:p>
          <a:p>
            <a:pPr lvl="1"/>
            <a:r>
              <a:rPr lang="en-US" smtClean="0"/>
              <a:t>16 frequencies with Forward Error Correction (FEC)</a:t>
            </a:r>
          </a:p>
          <a:p>
            <a:pPr lvl="1"/>
            <a:r>
              <a:rPr lang="en-US" smtClean="0"/>
              <a:t>Transmission:15.625 baud 16-FSK, 15.625Hz spaced tones </a:t>
            </a:r>
          </a:p>
          <a:p>
            <a:pPr lvl="1"/>
            <a:r>
              <a:rPr lang="en-US" smtClean="0"/>
              <a:t>Bandwidth: 384Hz =&gt; 30WPM with FEC</a:t>
            </a:r>
          </a:p>
        </p:txBody>
      </p:sp>
      <p:pic>
        <p:nvPicPr>
          <p:cNvPr id="115715" name="Picture 7" descr="psk31-4_102x13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48600" y="3124200"/>
            <a:ext cx="971550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716" name="Picture 9" descr="rtty_120x7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43800" y="609600"/>
            <a:ext cx="1714500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717" name="Picture 11" descr="mfsk2_106x10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66050" y="4876800"/>
            <a:ext cx="145415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5718" name="Text Box 12"/>
          <p:cNvSpPr txBox="1">
            <a:spLocks noChangeArrowheads="1"/>
          </p:cNvSpPr>
          <p:nvPr/>
        </p:nvSpPr>
        <p:spPr bwMode="auto">
          <a:xfrm>
            <a:off x="60325" y="6629400"/>
            <a:ext cx="49911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900" b="0"/>
              <a:t>Photos courtesy of </a:t>
            </a:r>
            <a:r>
              <a:rPr lang="en-US" sz="900" b="0">
                <a:hlinkClick r:id="rId5"/>
              </a:rPr>
              <a:t>http://hfradio.org.uk/html/digital_modes.html</a:t>
            </a:r>
            <a:r>
              <a:rPr lang="en-US" sz="900" b="0"/>
              <a:t>  See that page for sounds also.</a:t>
            </a:r>
          </a:p>
        </p:txBody>
      </p:sp>
      <p:sp>
        <p:nvSpPr>
          <p:cNvPr id="115719" name="Text Box 13"/>
          <p:cNvSpPr txBox="1">
            <a:spLocks noChangeArrowheads="1"/>
          </p:cNvSpPr>
          <p:nvPr/>
        </p:nvSpPr>
        <p:spPr bwMode="auto">
          <a:xfrm>
            <a:off x="1752600" y="2841625"/>
            <a:ext cx="294957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0000FF"/>
                </a:solidFill>
              </a:rPr>
              <a:t>Known for long rag chew – brag tapes</a:t>
            </a:r>
          </a:p>
        </p:txBody>
      </p:sp>
      <p:sp>
        <p:nvSpPr>
          <p:cNvPr id="115720" name="Text Box 14"/>
          <p:cNvSpPr txBox="1">
            <a:spLocks noChangeArrowheads="1"/>
          </p:cNvSpPr>
          <p:nvPr/>
        </p:nvSpPr>
        <p:spPr bwMode="auto">
          <a:xfrm>
            <a:off x="3962400" y="914400"/>
            <a:ext cx="25241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rgbClr val="0000FF"/>
                </a:solidFill>
              </a:rPr>
              <a:t>Known for contesting and faster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Another Option FT8 – New Mode July 2017</a:t>
            </a:r>
          </a:p>
        </p:txBody>
      </p:sp>
      <p:sp>
        <p:nvSpPr>
          <p:cNvPr id="116738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sz="2000" smtClean="0"/>
              <a:t>FT8 similar to JT65 but 4 times faster </a:t>
            </a:r>
          </a:p>
          <a:p>
            <a:pPr lvl="1">
              <a:lnSpc>
                <a:spcPct val="80000"/>
              </a:lnSpc>
            </a:pPr>
            <a:r>
              <a:rPr lang="en-US" sz="1800" smtClean="0"/>
              <a:t>15 second transmit and receive intervals</a:t>
            </a:r>
          </a:p>
          <a:p>
            <a:pPr lvl="1">
              <a:lnSpc>
                <a:spcPct val="80000"/>
              </a:lnSpc>
            </a:pPr>
            <a:r>
              <a:rPr lang="en-US" sz="1800" smtClean="0"/>
              <a:t>Entire QSO in 1 minute</a:t>
            </a:r>
          </a:p>
          <a:p>
            <a:pPr lvl="1">
              <a:lnSpc>
                <a:spcPct val="80000"/>
              </a:lnSpc>
            </a:pPr>
            <a:r>
              <a:rPr lang="en-US" sz="1800" smtClean="0"/>
              <a:t>Limited payload: call signs, signal report, minimal exchange </a:t>
            </a:r>
          </a:p>
          <a:p>
            <a:pPr lvl="2">
              <a:lnSpc>
                <a:spcPct val="80000"/>
              </a:lnSpc>
            </a:pPr>
            <a:r>
              <a:rPr lang="en-US" sz="1600" smtClean="0"/>
              <a:t>E.g. grid squares, 73</a:t>
            </a:r>
          </a:p>
          <a:p>
            <a:pPr lvl="1">
              <a:lnSpc>
                <a:spcPct val="80000"/>
              </a:lnSpc>
            </a:pPr>
            <a:r>
              <a:rPr lang="en-US" sz="1800" smtClean="0"/>
              <a:t>Includes Forward Error Correction (FEC)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May be in use this field day, as it is new and hams like new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Reportedly even lower SNR needed than CW</a:t>
            </a:r>
          </a:p>
          <a:p>
            <a:pPr lvl="1">
              <a:lnSpc>
                <a:spcPct val="80000"/>
              </a:lnSpc>
            </a:pPr>
            <a:r>
              <a:rPr lang="en-US" sz="1800" smtClean="0"/>
              <a:t>“SNRs from my receiver below –10 dB (measured in a 2,500-Hz bandwidth). Some of the 22 QSOs may have been difficult to complete on CW.” 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The new mode is named after its developers, Steven Franke, K9AN, and Joe Taylor, K1JT. </a:t>
            </a:r>
          </a:p>
          <a:p>
            <a:pPr>
              <a:lnSpc>
                <a:spcPct val="80000"/>
              </a:lnSpc>
            </a:pPr>
            <a:r>
              <a:rPr lang="en-US" sz="2000" smtClean="0"/>
              <a:t>The numeral designates the mode’s 8-frequency shift keying format. </a:t>
            </a:r>
          </a:p>
          <a:p>
            <a:pPr lvl="1">
              <a:lnSpc>
                <a:spcPct val="80000"/>
              </a:lnSpc>
            </a:pPr>
            <a:r>
              <a:rPr lang="en-US" sz="1800" smtClean="0"/>
              <a:t>Tones are spaced at 6.25 Hz,</a:t>
            </a:r>
          </a:p>
          <a:p>
            <a:pPr lvl="1">
              <a:lnSpc>
                <a:spcPct val="80000"/>
              </a:lnSpc>
            </a:pPr>
            <a:r>
              <a:rPr lang="en-US" sz="1800" smtClean="0"/>
              <a:t>FT8 signal occupies just 50 Hz.</a:t>
            </a:r>
          </a:p>
          <a:p>
            <a:pPr lvl="1">
              <a:lnSpc>
                <a:spcPct val="80000"/>
              </a:lnSpc>
            </a:pPr>
            <a:r>
              <a:rPr lang="en-US" sz="1800" smtClean="0"/>
              <a:t>FT8 requires accurate time synchronization. </a:t>
            </a:r>
          </a:p>
          <a:p>
            <a:pPr lvl="2">
              <a:lnSpc>
                <a:spcPct val="80000"/>
              </a:lnSpc>
            </a:pPr>
            <a:r>
              <a:rPr lang="en-US" sz="1600" smtClean="0"/>
              <a:t>An auto-sequencing feature offers the option to respond automatically to the first decoded reply to your CQ.</a:t>
            </a:r>
          </a:p>
          <a:p>
            <a:pPr lvl="2">
              <a:lnSpc>
                <a:spcPct val="80000"/>
              </a:lnSpc>
            </a:pPr>
            <a:endParaRPr lang="en-US" sz="1600" smtClean="0"/>
          </a:p>
          <a:p>
            <a:pPr>
              <a:lnSpc>
                <a:spcPct val="80000"/>
              </a:lnSpc>
            </a:pPr>
            <a:r>
              <a:rPr lang="en-US" sz="2000" smtClean="0"/>
              <a:t>Google ft8 for the software </a:t>
            </a:r>
          </a:p>
        </p:txBody>
      </p:sp>
      <p:pic>
        <p:nvPicPr>
          <p:cNvPr id="11673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72400" y="685800"/>
            <a:ext cx="1257300" cy="231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How is Digital Done</a:t>
            </a:r>
          </a:p>
        </p:txBody>
      </p:sp>
      <p:sp>
        <p:nvSpPr>
          <p:cNvPr id="11776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2000"/>
            <a:ext cx="8763000" cy="5791200"/>
          </a:xfrm>
        </p:spPr>
        <p:txBody>
          <a:bodyPr/>
          <a:lstStyle/>
          <a:p>
            <a:r>
              <a:rPr lang="en-US" sz="2000" smtClean="0"/>
              <a:t>Computer connected to radio via TNC</a:t>
            </a:r>
          </a:p>
          <a:p>
            <a:pPr lvl="1"/>
            <a:r>
              <a:rPr lang="en-US" sz="1800" smtClean="0"/>
              <a:t>Computer connection to sound card</a:t>
            </a:r>
          </a:p>
          <a:p>
            <a:pPr lvl="1"/>
            <a:r>
              <a:rPr lang="en-US" sz="1800" smtClean="0"/>
              <a:t>Software on computer decodes sounds displays waterfall</a:t>
            </a:r>
          </a:p>
          <a:p>
            <a:pPr lvl="1"/>
            <a:r>
              <a:rPr lang="en-US" sz="1800" smtClean="0"/>
              <a:t>Operator clicks on open frequency space to call CQ or on a call</a:t>
            </a:r>
          </a:p>
          <a:p>
            <a:pPr lvl="1"/>
            <a:r>
              <a:rPr lang="en-US" sz="1800" smtClean="0"/>
              <a:t>Software auto loads other person’s call sign into macros</a:t>
            </a:r>
          </a:p>
          <a:p>
            <a:pPr lvl="1"/>
            <a:r>
              <a:rPr lang="en-US" sz="1800" smtClean="0"/>
              <a:t>Press appropriate Function key to transmit macro</a:t>
            </a:r>
          </a:p>
          <a:p>
            <a:r>
              <a:rPr lang="en-US" sz="2000" smtClean="0"/>
              <a:t>Four macros when running</a:t>
            </a:r>
          </a:p>
          <a:p>
            <a:pPr lvl="1"/>
            <a:r>
              <a:rPr lang="en-US" sz="1800" smtClean="0"/>
              <a:t>cq fd de w6ha k</a:t>
            </a:r>
          </a:p>
          <a:p>
            <a:pPr lvl="1"/>
            <a:r>
              <a:rPr lang="en-US" sz="1800" smtClean="0"/>
              <a:t>&lt;call&gt; 3A LAX 3A LAX de w6ha k</a:t>
            </a:r>
          </a:p>
          <a:p>
            <a:pPr lvl="1"/>
            <a:r>
              <a:rPr lang="en-US" sz="1800" smtClean="0"/>
              <a:t>&lt;call&gt; tu</a:t>
            </a:r>
          </a:p>
          <a:p>
            <a:pPr lvl="1"/>
            <a:r>
              <a:rPr lang="en-US" sz="1800" smtClean="0"/>
              <a:t>&lt;call&gt; agn?  Agn? de w6ha k</a:t>
            </a:r>
          </a:p>
          <a:p>
            <a:r>
              <a:rPr lang="en-US" sz="2000" smtClean="0"/>
              <a:t>Three macros when search and pounce</a:t>
            </a:r>
          </a:p>
          <a:p>
            <a:pPr lvl="1"/>
            <a:r>
              <a:rPr lang="en-US" sz="1800" smtClean="0"/>
              <a:t>&lt;call&gt; de w6ha w6ha k</a:t>
            </a:r>
          </a:p>
          <a:p>
            <a:pPr lvl="1"/>
            <a:r>
              <a:rPr lang="en-US" sz="1800" smtClean="0"/>
              <a:t>&lt;call&gt; tu 3A LAX 3A LAX de w6ha</a:t>
            </a:r>
          </a:p>
          <a:p>
            <a:pPr lvl="1"/>
            <a:r>
              <a:rPr lang="en-US" sz="1800" smtClean="0"/>
              <a:t>&lt;call&gt; agn?  Agn? de w6ha k</a:t>
            </a:r>
          </a:p>
        </p:txBody>
      </p:sp>
      <p:pic>
        <p:nvPicPr>
          <p:cNvPr id="117763" name="Picture 4" descr="ARRL0038-200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590800"/>
            <a:ext cx="4572000" cy="237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64" name="Picture 16" descr="FieldDay2016-33"/>
          <p:cNvPicPr>
            <a:picLocks noChangeAspect="1" noChangeArrowheads="1"/>
          </p:cNvPicPr>
          <p:nvPr/>
        </p:nvPicPr>
        <p:blipFill>
          <a:blip r:embed="rId3"/>
          <a:srcRect t="10577" r="30516" b="10577"/>
          <a:stretch>
            <a:fillRect/>
          </a:stretch>
        </p:blipFill>
        <p:spPr bwMode="auto">
          <a:xfrm>
            <a:off x="7010400" y="4978400"/>
            <a:ext cx="2209800" cy="187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65" name="Picture 16" descr="FieldDay2016-33"/>
          <p:cNvPicPr>
            <a:picLocks noChangeAspect="1" noChangeArrowheads="1"/>
          </p:cNvPicPr>
          <p:nvPr/>
        </p:nvPicPr>
        <p:blipFill>
          <a:blip r:embed="rId3"/>
          <a:srcRect t="10577" r="30516" b="10577"/>
          <a:stretch>
            <a:fillRect/>
          </a:stretch>
        </p:blipFill>
        <p:spPr bwMode="auto">
          <a:xfrm>
            <a:off x="8077200" y="2895600"/>
            <a:ext cx="9144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7766" name="Text Box 7"/>
          <p:cNvSpPr txBox="1">
            <a:spLocks noChangeArrowheads="1"/>
          </p:cNvSpPr>
          <p:nvPr/>
        </p:nvSpPr>
        <p:spPr bwMode="auto">
          <a:xfrm>
            <a:off x="4648200" y="5699125"/>
            <a:ext cx="2111375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/>
              <a:t>TNC = Terminal Node Controller</a:t>
            </a:r>
          </a:p>
          <a:p>
            <a:r>
              <a:rPr lang="en-US" sz="1000"/>
              <a:t>MPC = Multi Protocol Controller</a:t>
            </a:r>
          </a:p>
          <a:p>
            <a:r>
              <a:rPr lang="en-US" sz="1000"/>
              <a:t>De = “this is”</a:t>
            </a:r>
          </a:p>
          <a:p>
            <a:r>
              <a:rPr lang="en-US" sz="1000"/>
              <a:t>K = “over, go ahead”</a:t>
            </a:r>
          </a:p>
          <a:p>
            <a:r>
              <a:rPr lang="en-US" sz="1000"/>
              <a:t>Agn = again abbreviation</a:t>
            </a:r>
          </a:p>
          <a:p>
            <a:r>
              <a:rPr lang="en-US" sz="1000"/>
              <a:t>fd = field day</a:t>
            </a:r>
          </a:p>
          <a:p>
            <a:r>
              <a:rPr lang="en-US" sz="1000"/>
              <a:t>tu = thank you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Example Hook Up for PSK31</a:t>
            </a:r>
          </a:p>
        </p:txBody>
      </p:sp>
      <p:sp>
        <p:nvSpPr>
          <p:cNvPr id="118786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8100" y="838200"/>
            <a:ext cx="4305300" cy="838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1600" smtClean="0"/>
              <a:t>ICOM 7000 Radio RIGblaster TNC</a:t>
            </a:r>
          </a:p>
          <a:p>
            <a:pPr lvl="1">
              <a:lnSpc>
                <a:spcPct val="90000"/>
              </a:lnSpc>
            </a:pPr>
            <a:r>
              <a:rPr lang="en-US" sz="1400" smtClean="0"/>
              <a:t>Computer sound card &amp; USB connection</a:t>
            </a:r>
          </a:p>
          <a:p>
            <a:pPr lvl="1">
              <a:lnSpc>
                <a:spcPct val="90000"/>
              </a:lnSpc>
            </a:pPr>
            <a:r>
              <a:rPr lang="en-US" sz="1400" smtClean="0"/>
              <a:t>CI-V and accessory connection on radio</a:t>
            </a:r>
          </a:p>
        </p:txBody>
      </p:sp>
      <p:sp>
        <p:nvSpPr>
          <p:cNvPr id="118787" name="Rectangle 7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096000" y="990600"/>
            <a:ext cx="3124200" cy="1524000"/>
          </a:xfrm>
        </p:spPr>
        <p:txBody>
          <a:bodyPr/>
          <a:lstStyle/>
          <a:p>
            <a:pPr marL="115888" indent="-115888">
              <a:lnSpc>
                <a:spcPct val="90000"/>
              </a:lnSpc>
            </a:pPr>
            <a:r>
              <a:rPr lang="en-US" sz="1600" smtClean="0"/>
              <a:t>Strong PSK31 signal</a:t>
            </a:r>
          </a:p>
          <a:p>
            <a:pPr marL="115888" indent="-115888">
              <a:lnSpc>
                <a:spcPct val="90000"/>
              </a:lnSpc>
            </a:pPr>
            <a:r>
              <a:rPr lang="en-US" sz="1600" smtClean="0"/>
              <a:t>Decoding via Digipan software</a:t>
            </a:r>
          </a:p>
          <a:p>
            <a:pPr marL="115888" indent="-115888">
              <a:lnSpc>
                <a:spcPct val="90000"/>
              </a:lnSpc>
            </a:pPr>
            <a:r>
              <a:rPr lang="en-US" sz="1600" smtClean="0"/>
              <a:t>Macro buttons across the top</a:t>
            </a:r>
          </a:p>
          <a:p>
            <a:pPr marL="115888" indent="-115888">
              <a:lnSpc>
                <a:spcPct val="90000"/>
              </a:lnSpc>
            </a:pPr>
            <a:r>
              <a:rPr lang="en-US" sz="1600" smtClean="0"/>
              <a:t>Multiple signal decode on right</a:t>
            </a:r>
          </a:p>
          <a:p>
            <a:pPr marL="115888" indent="-115888">
              <a:lnSpc>
                <a:spcPct val="90000"/>
              </a:lnSpc>
            </a:pPr>
            <a:r>
              <a:rPr lang="en-US" sz="1600" smtClean="0"/>
              <a:t>Waterfall below</a:t>
            </a:r>
          </a:p>
        </p:txBody>
      </p:sp>
      <p:pic>
        <p:nvPicPr>
          <p:cNvPr id="118788" name="Picture 6" descr="rigblaster tn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14800" y="3733800"/>
            <a:ext cx="20574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8789" name="Picture 9" descr="rigblast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812925"/>
            <a:ext cx="6134100" cy="504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8790" name="Picture 8" descr="digitalconnectio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57400" y="1600200"/>
            <a:ext cx="3414713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791" name="Text Box 10"/>
          <p:cNvSpPr txBox="1">
            <a:spLocks noChangeArrowheads="1"/>
          </p:cNvSpPr>
          <p:nvPr/>
        </p:nvSpPr>
        <p:spPr bwMode="auto">
          <a:xfrm>
            <a:off x="76200" y="3429000"/>
            <a:ext cx="1789113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Computer Sound 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Card Connection &amp;</a:t>
            </a:r>
          </a:p>
          <a:p>
            <a:pPr algn="ctr"/>
            <a:r>
              <a:rPr lang="en-US">
                <a:solidFill>
                  <a:schemeClr val="bg1"/>
                </a:solidFill>
              </a:rPr>
              <a:t>USB Control </a:t>
            </a:r>
            <a:br>
              <a:rPr lang="en-US">
                <a:solidFill>
                  <a:schemeClr val="bg1"/>
                </a:solidFill>
              </a:rPr>
            </a:br>
            <a:r>
              <a:rPr lang="en-US">
                <a:solidFill>
                  <a:schemeClr val="bg1"/>
                </a:solidFill>
              </a:rPr>
              <a:t>Connection</a:t>
            </a:r>
          </a:p>
        </p:txBody>
      </p:sp>
      <p:sp>
        <p:nvSpPr>
          <p:cNvPr id="118792" name="Text Box 11"/>
          <p:cNvSpPr txBox="1">
            <a:spLocks noChangeArrowheads="1"/>
          </p:cNvSpPr>
          <p:nvPr/>
        </p:nvSpPr>
        <p:spPr bwMode="auto">
          <a:xfrm>
            <a:off x="1524000" y="6127750"/>
            <a:ext cx="2241550" cy="730250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RIGblaster TNC</a:t>
            </a:r>
          </a:p>
          <a:p>
            <a:r>
              <a:rPr lang="en-US"/>
              <a:t>Sound, control, CI-V link</a:t>
            </a:r>
          </a:p>
          <a:p>
            <a:r>
              <a:rPr lang="en-US"/>
              <a:t>CW and digital modes</a:t>
            </a:r>
          </a:p>
        </p:txBody>
      </p:sp>
      <p:sp>
        <p:nvSpPr>
          <p:cNvPr id="118793" name="Line 12"/>
          <p:cNvSpPr>
            <a:spLocks noChangeShapeType="1"/>
          </p:cNvSpPr>
          <p:nvPr/>
        </p:nvSpPr>
        <p:spPr bwMode="auto">
          <a:xfrm flipV="1">
            <a:off x="3048000" y="6172200"/>
            <a:ext cx="914400" cy="762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18794" name="Picture 5" descr="psk3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65775" y="2566988"/>
            <a:ext cx="3730625" cy="429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795" name="Text Box 13"/>
          <p:cNvSpPr txBox="1">
            <a:spLocks noChangeArrowheads="1"/>
          </p:cNvSpPr>
          <p:nvPr/>
        </p:nvSpPr>
        <p:spPr bwMode="auto">
          <a:xfrm>
            <a:off x="3200400" y="2286000"/>
            <a:ext cx="16764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chemeClr val="bg1"/>
                </a:solidFill>
              </a:rPr>
              <a:t>ICOM 7000 multimode radio</a:t>
            </a:r>
          </a:p>
        </p:txBody>
      </p:sp>
      <p:sp>
        <p:nvSpPr>
          <p:cNvPr id="118796" name="Text Box 14"/>
          <p:cNvSpPr txBox="1">
            <a:spLocks noChangeArrowheads="1"/>
          </p:cNvSpPr>
          <p:nvPr/>
        </p:nvSpPr>
        <p:spPr bwMode="auto">
          <a:xfrm>
            <a:off x="4419600" y="2971800"/>
            <a:ext cx="4889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CI-V</a:t>
            </a:r>
          </a:p>
        </p:txBody>
      </p:sp>
      <p:sp>
        <p:nvSpPr>
          <p:cNvPr id="118797" name="Text Box 15"/>
          <p:cNvSpPr txBox="1">
            <a:spLocks noChangeArrowheads="1"/>
          </p:cNvSpPr>
          <p:nvPr/>
        </p:nvSpPr>
        <p:spPr bwMode="auto">
          <a:xfrm>
            <a:off x="3505200" y="3124200"/>
            <a:ext cx="5556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solidFill>
                  <a:schemeClr val="bg1"/>
                </a:solidFill>
              </a:rPr>
              <a:t>ACC </a:t>
            </a:r>
          </a:p>
        </p:txBody>
      </p:sp>
      <p:sp>
        <p:nvSpPr>
          <p:cNvPr id="118798" name="Line 16"/>
          <p:cNvSpPr>
            <a:spLocks noChangeShapeType="1"/>
          </p:cNvSpPr>
          <p:nvPr/>
        </p:nvSpPr>
        <p:spPr bwMode="auto">
          <a:xfrm flipH="1">
            <a:off x="4419600" y="3276600"/>
            <a:ext cx="228600" cy="4572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118799" name="Line 17"/>
          <p:cNvSpPr>
            <a:spLocks noChangeShapeType="1"/>
          </p:cNvSpPr>
          <p:nvPr/>
        </p:nvSpPr>
        <p:spPr bwMode="auto">
          <a:xfrm>
            <a:off x="3733800" y="3352800"/>
            <a:ext cx="381000" cy="381000"/>
          </a:xfrm>
          <a:prstGeom prst="line">
            <a:avLst/>
          </a:prstGeom>
          <a:noFill/>
          <a:ln w="5715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0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2400" smtClean="0"/>
              <a:t>FLDIGI Another Popular SW Tool</a:t>
            </a:r>
            <a:br>
              <a:rPr lang="en-US" sz="2400" smtClean="0"/>
            </a:br>
            <a:r>
              <a:rPr lang="en-US" sz="1800" smtClean="0"/>
              <a:t>Decodes many modes: PSK, RTTY, MFSK, …</a:t>
            </a:r>
          </a:p>
        </p:txBody>
      </p:sp>
      <p:sp>
        <p:nvSpPr>
          <p:cNvPr id="119810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119811" name="Picture 5" descr="fldig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42950"/>
            <a:ext cx="9296400" cy="588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9812" name="Text Box 6"/>
          <p:cNvSpPr txBox="1">
            <a:spLocks noChangeArrowheads="1"/>
          </p:cNvSpPr>
          <p:nvPr/>
        </p:nvSpPr>
        <p:spPr bwMode="auto">
          <a:xfrm>
            <a:off x="990600" y="3962400"/>
            <a:ext cx="72707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</a:rPr>
              <a:t>Many modes supported, but only one message decoded at a time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Concerns, Issues, Possible Solutions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8900" y="838200"/>
            <a:ext cx="8991600" cy="5791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mtClean="0"/>
              <a:t>Inter-station interference with two transmitters on same band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Band pass filters do a fine job keeping different bands separate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But not for two stations on the same band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Other groups make it work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Radios with good internal filters / selectivity / low noise (e.g., KX-3 and K3)</a:t>
            </a:r>
          </a:p>
          <a:p>
            <a:pPr lvl="2">
              <a:lnSpc>
                <a:spcPct val="90000"/>
              </a:lnSpc>
            </a:pPr>
            <a:r>
              <a:rPr lang="en-US" smtClean="0"/>
              <a:t>Careful placement of antennas</a:t>
            </a:r>
          </a:p>
          <a:p>
            <a:pPr lvl="3">
              <a:lnSpc>
                <a:spcPct val="90000"/>
              </a:lnSpc>
            </a:pPr>
            <a:r>
              <a:rPr lang="en-US" smtClean="0"/>
              <a:t>Keep them far apart and oriented so nulls point toward each other</a:t>
            </a:r>
          </a:p>
          <a:p>
            <a:pPr>
              <a:lnSpc>
                <a:spcPct val="90000"/>
              </a:lnSpc>
            </a:pPr>
            <a:endParaRPr lang="en-US" smtClean="0"/>
          </a:p>
          <a:p>
            <a:pPr>
              <a:lnSpc>
                <a:spcPct val="90000"/>
              </a:lnSpc>
            </a:pPr>
            <a:r>
              <a:rPr lang="en-US" smtClean="0"/>
              <a:t>Run rates will be slower than phone </a:t>
            </a:r>
            <a:r>
              <a:rPr lang="en-US" i="1" smtClean="0">
                <a:solidFill>
                  <a:srgbClr val="0000FF"/>
                </a:solidFill>
              </a:rPr>
              <a:t>– likely true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Data from 2015 shows the following results at non-optimal time of day, i.e, few stations on the air midnight or with poor antenna propagation on </a:t>
            </a:r>
            <a:r>
              <a:rPr lang="en-US" sz="1800" smtClean="0"/>
              <a:t>Sunday morning</a:t>
            </a:r>
          </a:p>
          <a:p>
            <a:pPr lvl="2">
              <a:lnSpc>
                <a:spcPct val="90000"/>
              </a:lnSpc>
            </a:pPr>
            <a:r>
              <a:rPr lang="en-US" sz="1600" smtClean="0"/>
              <a:t>Digital log data</a:t>
            </a:r>
          </a:p>
          <a:p>
            <a:pPr lvl="3">
              <a:lnSpc>
                <a:spcPct val="90000"/>
              </a:lnSpc>
            </a:pPr>
            <a:r>
              <a:rPr lang="en-US" sz="1400" smtClean="0"/>
              <a:t>Av time between QSO 2.6 minutes</a:t>
            </a:r>
          </a:p>
          <a:p>
            <a:pPr lvl="3">
              <a:lnSpc>
                <a:spcPct val="90000"/>
              </a:lnSpc>
            </a:pPr>
            <a:r>
              <a:rPr lang="en-US" sz="1400" smtClean="0"/>
              <a:t>Min time between QSO 0 minutes – we might get our average time better</a:t>
            </a:r>
          </a:p>
          <a:p>
            <a:pPr lvl="2">
              <a:lnSpc>
                <a:spcPct val="90000"/>
              </a:lnSpc>
            </a:pPr>
            <a:r>
              <a:rPr lang="en-US" sz="1600" smtClean="0"/>
              <a:t>Phone log data</a:t>
            </a:r>
          </a:p>
          <a:p>
            <a:pPr lvl="3">
              <a:lnSpc>
                <a:spcPct val="90000"/>
              </a:lnSpc>
            </a:pPr>
            <a:r>
              <a:rPr lang="en-US" sz="1400" smtClean="0"/>
              <a:t>Av time 1.6 minutes per QSO (Sunday at 10 AM)</a:t>
            </a:r>
          </a:p>
          <a:p>
            <a:pPr lvl="3">
              <a:lnSpc>
                <a:spcPct val="90000"/>
              </a:lnSpc>
            </a:pPr>
            <a:r>
              <a:rPr lang="en-US" sz="1400" smtClean="0"/>
              <a:t>Av time 1.06 minutes per QSO (Saturday 9 PM)</a:t>
            </a:r>
          </a:p>
        </p:txBody>
      </p:sp>
      <p:sp>
        <p:nvSpPr>
          <p:cNvPr id="119812" name="Text Box 4"/>
          <p:cNvSpPr txBox="1">
            <a:spLocks noChangeArrowheads="1"/>
          </p:cNvSpPr>
          <p:nvPr/>
        </p:nvSpPr>
        <p:spPr bwMode="auto">
          <a:xfrm>
            <a:off x="1447800" y="6477000"/>
            <a:ext cx="6365875" cy="304800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Expect digital may be 2X slower than phone – with practice may do better</a:t>
            </a:r>
          </a:p>
        </p:txBody>
      </p:sp>
      <p:sp>
        <p:nvSpPr>
          <p:cNvPr id="120836" name="Text Box 5"/>
          <p:cNvSpPr txBox="1">
            <a:spLocks noChangeArrowheads="1"/>
          </p:cNvSpPr>
          <p:nvPr/>
        </p:nvSpPr>
        <p:spPr bwMode="auto">
          <a:xfrm>
            <a:off x="762000" y="6248400"/>
            <a:ext cx="558323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b="0"/>
              <a:t>AB6UI rate on FT8 was a QSO 4 minutes on average – new to mode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7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FD 2015 Details: Digital Contacts PSK31</a:t>
            </a:r>
          </a:p>
        </p:txBody>
      </p:sp>
      <p:sp>
        <p:nvSpPr>
          <p:cNvPr id="121858" name="Content Placeholder 2"/>
          <p:cNvSpPr>
            <a:spLocks noGrp="1"/>
          </p:cNvSpPr>
          <p:nvPr>
            <p:ph sz="half" idx="4294967295"/>
          </p:nvPr>
        </p:nvSpPr>
        <p:spPr>
          <a:xfrm>
            <a:off x="228600" y="838200"/>
            <a:ext cx="4305300" cy="5791200"/>
          </a:xfrm>
        </p:spPr>
        <p:txBody>
          <a:bodyPr/>
          <a:lstStyle/>
          <a:p>
            <a:pPr marL="169863" indent="-169863"/>
            <a:r>
              <a:rPr lang="en-US" sz="1800" smtClean="0"/>
              <a:t>ICOM 7000 nominally 20-30 Watts</a:t>
            </a:r>
          </a:p>
          <a:p>
            <a:pPr marL="169863" indent="-169863"/>
            <a:r>
              <a:rPr lang="en-US" sz="1800" smtClean="0"/>
              <a:t>Rigblaster plug and play</a:t>
            </a:r>
          </a:p>
          <a:p>
            <a:pPr marL="169863" indent="-169863"/>
            <a:r>
              <a:rPr lang="en-US" sz="1800" smtClean="0"/>
              <a:t>Lap top Windows 8.1 running digipan</a:t>
            </a:r>
          </a:p>
          <a:p>
            <a:pPr marL="169863" indent="-169863"/>
            <a:r>
              <a:rPr lang="en-US" sz="1800" smtClean="0"/>
              <a:t>Total QSO: 45</a:t>
            </a:r>
          </a:p>
          <a:p>
            <a:pPr marL="403225" lvl="1" indent="-231775"/>
            <a:r>
              <a:rPr lang="en-US" sz="1600" smtClean="0"/>
              <a:t>10 at midnight Saturday, just to get some</a:t>
            </a:r>
          </a:p>
          <a:p>
            <a:pPr marL="574675" lvl="2" indent="-169863"/>
            <a:r>
              <a:rPr lang="en-US" sz="1400" smtClean="0"/>
              <a:t>Great national antenna coverage, just few operators</a:t>
            </a:r>
          </a:p>
          <a:p>
            <a:pPr marL="403225" lvl="1" indent="-231775"/>
            <a:r>
              <a:rPr lang="en-US" sz="1600" smtClean="0"/>
              <a:t>35 Sunday AM starting at 7:30 AM </a:t>
            </a:r>
          </a:p>
          <a:p>
            <a:pPr marL="574675" lvl="2" indent="-169863"/>
            <a:r>
              <a:rPr lang="en-US" sz="1400" smtClean="0"/>
              <a:t>Limited antenna coverage at that time of day</a:t>
            </a:r>
          </a:p>
        </p:txBody>
      </p:sp>
      <p:sp>
        <p:nvSpPr>
          <p:cNvPr id="121859" name="Content Placeholder 6"/>
          <p:cNvSpPr>
            <a:spLocks noGrp="1"/>
          </p:cNvSpPr>
          <p:nvPr>
            <p:ph sz="half" idx="4294967295"/>
          </p:nvPr>
        </p:nvSpPr>
        <p:spPr>
          <a:xfrm>
            <a:off x="4686300" y="838200"/>
            <a:ext cx="4305300" cy="5791200"/>
          </a:xfrm>
        </p:spPr>
        <p:txBody>
          <a:bodyPr/>
          <a:lstStyle/>
          <a:p>
            <a:r>
              <a:rPr lang="en-US" sz="1800" b="1" smtClean="0">
                <a:solidFill>
                  <a:srgbClr val="0000FF"/>
                </a:solidFill>
              </a:rPr>
              <a:t>Stats on QSO rate</a:t>
            </a:r>
          </a:p>
          <a:p>
            <a:pPr lvl="1"/>
            <a:r>
              <a:rPr lang="en-US" sz="1600" b="1" smtClean="0">
                <a:solidFill>
                  <a:srgbClr val="0000FF"/>
                </a:solidFill>
              </a:rPr>
              <a:t>Saturday night</a:t>
            </a:r>
          </a:p>
          <a:p>
            <a:pPr lvl="2"/>
            <a:r>
              <a:rPr lang="en-US" sz="1400" b="1" smtClean="0">
                <a:solidFill>
                  <a:srgbClr val="0000FF"/>
                </a:solidFill>
              </a:rPr>
              <a:t>Av minutes between QSO 4.5 minutes</a:t>
            </a:r>
          </a:p>
          <a:p>
            <a:pPr lvl="2"/>
            <a:r>
              <a:rPr lang="en-US" sz="1400" b="1" smtClean="0">
                <a:solidFill>
                  <a:srgbClr val="0000FF"/>
                </a:solidFill>
              </a:rPr>
              <a:t>Max time 9 minutes  Min time 2 minutes</a:t>
            </a:r>
          </a:p>
          <a:p>
            <a:pPr lvl="1"/>
            <a:r>
              <a:rPr lang="en-US" sz="1600" b="1" smtClean="0">
                <a:solidFill>
                  <a:srgbClr val="0000FF"/>
                </a:solidFill>
              </a:rPr>
              <a:t>Sunday morning</a:t>
            </a:r>
          </a:p>
          <a:p>
            <a:pPr lvl="2"/>
            <a:r>
              <a:rPr lang="en-US" sz="1400" b="1" smtClean="0">
                <a:solidFill>
                  <a:srgbClr val="0000FF"/>
                </a:solidFill>
              </a:rPr>
              <a:t>Av minutes between QSO 3.5 minutes</a:t>
            </a:r>
          </a:p>
          <a:p>
            <a:pPr lvl="2"/>
            <a:r>
              <a:rPr lang="en-US" sz="1400" b="1" smtClean="0">
                <a:solidFill>
                  <a:srgbClr val="0000FF"/>
                </a:solidFill>
              </a:rPr>
              <a:t>Max time 10 minutes Min time 0 minutes</a:t>
            </a:r>
          </a:p>
          <a:p>
            <a:pPr lvl="1"/>
            <a:r>
              <a:rPr lang="en-US" sz="1600" b="1" smtClean="0">
                <a:solidFill>
                  <a:srgbClr val="0000FF"/>
                </a:solidFill>
              </a:rPr>
              <a:t>If throw out the long times on Sunday AM, presuming equipment or people distractions</a:t>
            </a:r>
          </a:p>
          <a:p>
            <a:pPr lvl="2"/>
            <a:r>
              <a:rPr lang="en-US" sz="1400" b="1" smtClean="0">
                <a:solidFill>
                  <a:srgbClr val="0000FF"/>
                </a:solidFill>
              </a:rPr>
              <a:t>Av time between QSO 2.6 minutes</a:t>
            </a:r>
          </a:p>
          <a:p>
            <a:r>
              <a:rPr lang="en-US" sz="1800" b="1" smtClean="0">
                <a:solidFill>
                  <a:srgbClr val="0000FF"/>
                </a:solidFill>
              </a:rPr>
              <a:t>Compared to phone run rate</a:t>
            </a:r>
          </a:p>
          <a:p>
            <a:pPr lvl="1"/>
            <a:r>
              <a:rPr lang="en-US" sz="1600" b="1" smtClean="0">
                <a:solidFill>
                  <a:srgbClr val="0000FF"/>
                </a:solidFill>
              </a:rPr>
              <a:t>10 AM Sunday 1.6 minutes per QSO</a:t>
            </a:r>
          </a:p>
          <a:p>
            <a:pPr lvl="1"/>
            <a:r>
              <a:rPr lang="en-US" sz="1600" b="1" smtClean="0">
                <a:solidFill>
                  <a:srgbClr val="0000FF"/>
                </a:solidFill>
              </a:rPr>
              <a:t>9 PM Saturday 1.06 minutes per QSO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2900" y="5867400"/>
            <a:ext cx="8458200" cy="7080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000" b="0" dirty="0"/>
              <a:t>With double points  for digital, the points per minute are close with digital when number of stations has dwindled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1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FD 2015 Details: Run Rate Thoughts</a:t>
            </a:r>
          </a:p>
        </p:txBody>
      </p:sp>
      <p:sp>
        <p:nvSpPr>
          <p:cNvPr id="122882" name="Content Placeholder 2"/>
          <p:cNvSpPr>
            <a:spLocks noGrp="1"/>
          </p:cNvSpPr>
          <p:nvPr>
            <p:ph sz="half" idx="4294967295"/>
          </p:nvPr>
        </p:nvSpPr>
        <p:spPr>
          <a:xfrm>
            <a:off x="228600" y="838200"/>
            <a:ext cx="4305300" cy="5791200"/>
          </a:xfrm>
        </p:spPr>
        <p:txBody>
          <a:bodyPr/>
          <a:lstStyle/>
          <a:p>
            <a:r>
              <a:rPr lang="en-US" smtClean="0"/>
              <a:t>20M station first 3 hours Saturday</a:t>
            </a:r>
          </a:p>
          <a:p>
            <a:pPr lvl="1"/>
            <a:r>
              <a:rPr lang="en-US" smtClean="0"/>
              <a:t>1 minute each -- FAST</a:t>
            </a:r>
          </a:p>
          <a:p>
            <a:r>
              <a:rPr lang="en-US" smtClean="0"/>
              <a:t>20M station 10AM Sunday</a:t>
            </a:r>
          </a:p>
          <a:p>
            <a:pPr lvl="1"/>
            <a:r>
              <a:rPr lang="en-US" smtClean="0"/>
              <a:t>2.14 minutes each– Slowing</a:t>
            </a:r>
          </a:p>
          <a:p>
            <a:r>
              <a:rPr lang="en-US" smtClean="0"/>
              <a:t>40M station first 3 hours Saturday</a:t>
            </a:r>
          </a:p>
          <a:p>
            <a:pPr lvl="1"/>
            <a:r>
              <a:rPr lang="en-US" smtClean="0"/>
              <a:t>1 minute each -- FAST</a:t>
            </a:r>
          </a:p>
          <a:p>
            <a:r>
              <a:rPr lang="en-US" smtClean="0"/>
              <a:t>40M station Saturday 9PM</a:t>
            </a:r>
          </a:p>
          <a:p>
            <a:pPr lvl="1"/>
            <a:r>
              <a:rPr lang="en-US" smtClean="0"/>
              <a:t>1.06 minutes each -- FAST</a:t>
            </a:r>
          </a:p>
          <a:p>
            <a:r>
              <a:rPr lang="en-US" smtClean="0"/>
              <a:t>40M station 10 AM Sunday</a:t>
            </a:r>
          </a:p>
          <a:p>
            <a:pPr lvl="1"/>
            <a:r>
              <a:rPr lang="en-US" smtClean="0"/>
              <a:t>1.36 minutes each Slowing</a:t>
            </a:r>
          </a:p>
          <a:p>
            <a:r>
              <a:rPr lang="en-US" smtClean="0"/>
              <a:t>Digital station better case</a:t>
            </a:r>
          </a:p>
          <a:p>
            <a:pPr lvl="1"/>
            <a:r>
              <a:rPr lang="en-US" smtClean="0"/>
              <a:t>2.6 minutes per QSO</a:t>
            </a:r>
          </a:p>
          <a:p>
            <a:endParaRPr lang="en-US" smtClean="0"/>
          </a:p>
        </p:txBody>
      </p:sp>
      <p:sp>
        <p:nvSpPr>
          <p:cNvPr id="122883" name="Content Placeholder 3"/>
          <p:cNvSpPr>
            <a:spLocks noGrp="1"/>
          </p:cNvSpPr>
          <p:nvPr>
            <p:ph sz="half" idx="4294967295"/>
          </p:nvPr>
        </p:nvSpPr>
        <p:spPr>
          <a:xfrm>
            <a:off x="4495800" y="838200"/>
            <a:ext cx="4648200" cy="5791200"/>
          </a:xfrm>
        </p:spPr>
        <p:txBody>
          <a:bodyPr/>
          <a:lstStyle/>
          <a:p>
            <a:r>
              <a:rPr lang="en-US" smtClean="0"/>
              <a:t>Observations</a:t>
            </a:r>
          </a:p>
          <a:p>
            <a:pPr lvl="1"/>
            <a:r>
              <a:rPr lang="en-US" smtClean="0"/>
              <a:t>When there are plenty of stations </a:t>
            </a:r>
          </a:p>
          <a:p>
            <a:pPr lvl="1"/>
            <a:r>
              <a:rPr lang="en-US" smtClean="0"/>
              <a:t>And with good </a:t>
            </a:r>
          </a:p>
          <a:p>
            <a:pPr lvl="2"/>
            <a:r>
              <a:rPr lang="en-US" smtClean="0"/>
              <a:t>antenna</a:t>
            </a:r>
          </a:p>
          <a:p>
            <a:pPr lvl="2"/>
            <a:r>
              <a:rPr lang="en-US" smtClean="0"/>
              <a:t>Band</a:t>
            </a:r>
          </a:p>
          <a:p>
            <a:pPr lvl="2"/>
            <a:r>
              <a:rPr lang="en-US" smtClean="0"/>
              <a:t>Transceiver</a:t>
            </a:r>
          </a:p>
          <a:p>
            <a:pPr lvl="2"/>
            <a:r>
              <a:rPr lang="en-US" smtClean="0"/>
              <a:t>Operators</a:t>
            </a:r>
          </a:p>
          <a:p>
            <a:pPr lvl="1"/>
            <a:r>
              <a:rPr lang="en-US" smtClean="0"/>
              <a:t>A run rate on phone can be 1 QSO per minute for extended periods of time</a:t>
            </a:r>
          </a:p>
          <a:p>
            <a:pPr lvl="1"/>
            <a:r>
              <a:rPr lang="en-US" smtClean="0"/>
              <a:t>With digital PSK31, run rates appear to be close to the slower run rate on phone</a:t>
            </a:r>
          </a:p>
          <a:p>
            <a:pPr lvl="1"/>
            <a:r>
              <a:rPr lang="en-US" smtClean="0"/>
              <a:t>Possibly could be faster with more stations???</a:t>
            </a:r>
          </a:p>
          <a:p>
            <a:pPr lvl="1"/>
            <a:r>
              <a:rPr lang="en-US" smtClean="0"/>
              <a:t>Or possibly just use to collect additional contacts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Next Steps for W6HA Field Day 2018</a:t>
            </a:r>
          </a:p>
        </p:txBody>
      </p:sp>
      <p:sp>
        <p:nvSpPr>
          <p:cNvPr id="12390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838200"/>
            <a:ext cx="8915400" cy="5791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000" smtClean="0"/>
              <a:t>Decide if we want to do more digital</a:t>
            </a:r>
          </a:p>
          <a:p>
            <a:pPr>
              <a:lnSpc>
                <a:spcPct val="90000"/>
              </a:lnSpc>
            </a:pPr>
            <a:r>
              <a:rPr lang="en-US" sz="2000" smtClean="0"/>
              <a:t>Get interfaces and software for the rigs that will be used</a:t>
            </a:r>
          </a:p>
          <a:p>
            <a:pPr>
              <a:lnSpc>
                <a:spcPct val="90000"/>
              </a:lnSpc>
            </a:pPr>
            <a:r>
              <a:rPr lang="en-US" sz="2000" smtClean="0"/>
              <a:t>Train / practice using digital modes</a:t>
            </a:r>
          </a:p>
          <a:p>
            <a:pPr>
              <a:lnSpc>
                <a:spcPct val="90000"/>
              </a:lnSpc>
            </a:pPr>
            <a:endParaRPr lang="en-US" sz="2000" smtClean="0"/>
          </a:p>
          <a:p>
            <a:pPr>
              <a:lnSpc>
                <a:spcPct val="90000"/>
              </a:lnSpc>
            </a:pPr>
            <a:r>
              <a:rPr lang="en-US" sz="2000" smtClean="0"/>
              <a:t>Decide how it will be used on field day</a:t>
            </a:r>
          </a:p>
          <a:p>
            <a:pPr lvl="1">
              <a:lnSpc>
                <a:spcPct val="90000"/>
              </a:lnSpc>
            </a:pPr>
            <a:r>
              <a:rPr lang="en-US" sz="1800" smtClean="0"/>
              <a:t>As a separate CW / Digital station enabled for every band</a:t>
            </a:r>
          </a:p>
          <a:p>
            <a:pPr lvl="1">
              <a:lnSpc>
                <a:spcPct val="90000"/>
              </a:lnSpc>
            </a:pPr>
            <a:r>
              <a:rPr lang="en-US" sz="1800" smtClean="0"/>
              <a:t>As an occasional mode on the different band stations e.g., 15, 20, 40</a:t>
            </a:r>
          </a:p>
          <a:p>
            <a:pPr lvl="1">
              <a:lnSpc>
                <a:spcPct val="90000"/>
              </a:lnSpc>
            </a:pPr>
            <a:r>
              <a:rPr lang="en-US" sz="1800" smtClean="0"/>
              <a:t>When should it be used?</a:t>
            </a:r>
          </a:p>
          <a:p>
            <a:pPr lvl="2">
              <a:lnSpc>
                <a:spcPct val="90000"/>
              </a:lnSpc>
            </a:pPr>
            <a:r>
              <a:rPr lang="en-US" sz="1600" smtClean="0"/>
              <a:t>When phone run rate drops below a certain level?</a:t>
            </a:r>
          </a:p>
          <a:p>
            <a:pPr lvl="1">
              <a:lnSpc>
                <a:spcPct val="90000"/>
              </a:lnSpc>
            </a:pPr>
            <a:r>
              <a:rPr lang="en-US" sz="1800" smtClean="0"/>
              <a:t>Which mode(s)</a:t>
            </a:r>
          </a:p>
          <a:p>
            <a:pPr lvl="1">
              <a:lnSpc>
                <a:spcPct val="90000"/>
              </a:lnSpc>
            </a:pPr>
            <a:endParaRPr lang="en-US" sz="1800" smtClean="0"/>
          </a:p>
          <a:p>
            <a:pPr>
              <a:lnSpc>
                <a:spcPct val="90000"/>
              </a:lnSpc>
            </a:pPr>
            <a:r>
              <a:rPr lang="en-US" sz="2000" smtClean="0"/>
              <a:t>Consider pushing ARRL publications to encourage:</a:t>
            </a:r>
          </a:p>
          <a:p>
            <a:pPr lvl="1">
              <a:lnSpc>
                <a:spcPct val="90000"/>
              </a:lnSpc>
            </a:pPr>
            <a:r>
              <a:rPr lang="en-US" sz="1800" smtClean="0"/>
              <a:t>Digital use given low sunspots</a:t>
            </a:r>
          </a:p>
          <a:p>
            <a:pPr lvl="1">
              <a:lnSpc>
                <a:spcPct val="90000"/>
              </a:lnSpc>
            </a:pPr>
            <a:r>
              <a:rPr lang="en-US" sz="1800" smtClean="0"/>
              <a:t>Mode based on portion of hour, i.e., psk on the hour, RTTY on the half – FT8</a:t>
            </a:r>
          </a:p>
          <a:p>
            <a:pPr lvl="1">
              <a:lnSpc>
                <a:spcPct val="90000"/>
              </a:lnSpc>
            </a:pPr>
            <a:endParaRPr lang="en-US" sz="1800" smtClean="0"/>
          </a:p>
          <a:p>
            <a:pPr>
              <a:lnSpc>
                <a:spcPct val="90000"/>
              </a:lnSpc>
            </a:pPr>
            <a:r>
              <a:rPr lang="en-US" sz="2000" smtClean="0"/>
              <a:t>As a club set up a digital / SSB experiment day in the park</a:t>
            </a:r>
          </a:p>
          <a:p>
            <a:pPr lvl="1">
              <a:lnSpc>
                <a:spcPct val="90000"/>
              </a:lnSpc>
            </a:pPr>
            <a:r>
              <a:rPr lang="en-US" sz="1800" smtClean="0"/>
              <a:t>Confirm that the mutual interference will be small</a:t>
            </a:r>
          </a:p>
          <a:p>
            <a:pPr lvl="1">
              <a:lnSpc>
                <a:spcPct val="90000"/>
              </a:lnSpc>
            </a:pPr>
            <a:r>
              <a:rPr lang="en-US" sz="1800" smtClean="0"/>
              <a:t>Hands on practice and testing of the rigs / SW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z="4000" b="1" smtClean="0">
                <a:latin typeface="Comic Sans MS" pitchFamily="66" charset="0"/>
              </a:rPr>
              <a:t>Questions?</a:t>
            </a:r>
          </a:p>
        </p:txBody>
      </p:sp>
      <p:sp>
        <p:nvSpPr>
          <p:cNvPr id="124930" name="Rectangle 5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en-US" sz="4000" b="1" smtClean="0">
                <a:solidFill>
                  <a:schemeClr val="tx2"/>
                </a:solidFill>
                <a:latin typeface="Comic Sans MS" pitchFamily="66" charset="0"/>
              </a:rPr>
              <a:t>Thoughts?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2400" smtClean="0"/>
              <a:t>Field Day 2018 Digital Modes</a:t>
            </a:r>
            <a:br>
              <a:rPr lang="en-US" sz="2400" smtClean="0"/>
            </a:br>
            <a:r>
              <a:rPr lang="en-US" sz="2000" i="1" smtClean="0">
                <a:solidFill>
                  <a:srgbClr val="0000FF"/>
                </a:solidFill>
              </a:rPr>
              <a:t>It has been suggested we do more digital modes in 2018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838200"/>
            <a:ext cx="8991600" cy="5791200"/>
          </a:xfrm>
        </p:spPr>
        <p:txBody>
          <a:bodyPr/>
          <a:lstStyle/>
          <a:p>
            <a:r>
              <a:rPr lang="en-US" smtClean="0"/>
              <a:t>Why?</a:t>
            </a:r>
          </a:p>
          <a:p>
            <a:pPr lvl="1"/>
            <a:r>
              <a:rPr lang="en-US" smtClean="0"/>
              <a:t>Enables contacts on higher bands despite poor sunspot propagation</a:t>
            </a:r>
          </a:p>
          <a:p>
            <a:pPr lvl="2"/>
            <a:r>
              <a:rPr lang="en-US" smtClean="0"/>
              <a:t>Lower SNR required than phone contacts</a:t>
            </a:r>
          </a:p>
          <a:p>
            <a:pPr lvl="1"/>
            <a:r>
              <a:rPr lang="en-US" smtClean="0"/>
              <a:t>Develop additional skills for weak signal emergency communication</a:t>
            </a:r>
          </a:p>
          <a:p>
            <a:pPr lvl="1"/>
            <a:r>
              <a:rPr lang="en-US" smtClean="0"/>
              <a:t>Easier to learn than CW for weak signal use</a:t>
            </a:r>
          </a:p>
          <a:p>
            <a:pPr lvl="1"/>
            <a:r>
              <a:rPr lang="en-US" smtClean="0"/>
              <a:t>May be fun to learn and try new things</a:t>
            </a:r>
          </a:p>
          <a:p>
            <a:pPr lvl="1"/>
            <a:r>
              <a:rPr lang="en-US" smtClean="0"/>
              <a:t>Possibly attract additional operators who don’t do CW or Phone</a:t>
            </a:r>
          </a:p>
          <a:p>
            <a:r>
              <a:rPr lang="en-US" smtClean="0"/>
              <a:t>Why not?</a:t>
            </a:r>
          </a:p>
          <a:p>
            <a:pPr lvl="1"/>
            <a:r>
              <a:rPr lang="en-US" smtClean="0"/>
              <a:t>Takes effort to prepare for new radio connections, software, …</a:t>
            </a:r>
          </a:p>
          <a:p>
            <a:pPr lvl="1"/>
            <a:r>
              <a:rPr lang="en-US" smtClean="0"/>
              <a:t>Good use of operator time?  </a:t>
            </a:r>
          </a:p>
          <a:p>
            <a:pPr lvl="2"/>
            <a:r>
              <a:rPr lang="en-US" smtClean="0"/>
              <a:t>Contact rate is slower than with a good CW or Phone operator</a:t>
            </a:r>
          </a:p>
          <a:p>
            <a:pPr lvl="1"/>
            <a:r>
              <a:rPr lang="en-US" smtClean="0"/>
              <a:t>Additional equipment needs: decoding computer, TNC</a:t>
            </a:r>
          </a:p>
          <a:p>
            <a:pPr lvl="1"/>
            <a:r>
              <a:rPr lang="en-US" smtClean="0"/>
              <a:t>Operators need to learn new skills</a:t>
            </a:r>
          </a:p>
          <a:p>
            <a:pPr lvl="1"/>
            <a:r>
              <a:rPr lang="en-US" smtClean="0"/>
              <a:t>Interference with other W6HA radio stations in FD ops</a:t>
            </a:r>
          </a:p>
          <a:p>
            <a:pPr lvl="2"/>
            <a:r>
              <a:rPr lang="en-US" smtClean="0"/>
              <a:t>RFI or scheduling of equipment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52" name="Rectangle 8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2400" smtClean="0"/>
              <a:t>Sunspot Values Continue to Decline</a:t>
            </a:r>
            <a:br>
              <a:rPr lang="en-US" sz="2400" smtClean="0"/>
            </a:br>
            <a:r>
              <a:rPr lang="en-US" sz="2400" smtClean="0"/>
              <a:t>Reduce propagation at 20M and above </a:t>
            </a:r>
          </a:p>
        </p:txBody>
      </p:sp>
      <p:sp>
        <p:nvSpPr>
          <p:cNvPr id="108554" name="Rectangle 10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219200"/>
            <a:ext cx="4305300" cy="5105400"/>
          </a:xfrm>
        </p:spPr>
        <p:txBody>
          <a:bodyPr/>
          <a:lstStyle/>
          <a:p>
            <a:pPr marL="112713" indent="-112713">
              <a:lnSpc>
                <a:spcPct val="80000"/>
              </a:lnSpc>
            </a:pPr>
            <a:r>
              <a:rPr lang="en-US" sz="1800" smtClean="0"/>
              <a:t>Sunspots affection ionization  </a:t>
            </a:r>
          </a:p>
          <a:p>
            <a:pPr marL="112713" indent="-112713">
              <a:lnSpc>
                <a:spcPct val="80000"/>
              </a:lnSpc>
            </a:pPr>
            <a:endParaRPr lang="en-US" sz="1800" smtClean="0"/>
          </a:p>
          <a:p>
            <a:pPr marL="112713" indent="-112713">
              <a:lnSpc>
                <a:spcPct val="80000"/>
              </a:lnSpc>
            </a:pPr>
            <a:r>
              <a:rPr lang="en-US" sz="1800" smtClean="0"/>
              <a:t>Ionosphere refract radio waves </a:t>
            </a:r>
          </a:p>
          <a:p>
            <a:pPr marL="401638" lvl="1" indent="-174625">
              <a:lnSpc>
                <a:spcPct val="80000"/>
              </a:lnSpc>
            </a:pPr>
            <a:r>
              <a:rPr lang="en-US" sz="1600" smtClean="0"/>
              <a:t>Bends waves back to earth</a:t>
            </a:r>
          </a:p>
          <a:p>
            <a:pPr marL="401638" lvl="1" indent="-174625">
              <a:lnSpc>
                <a:spcPct val="80000"/>
              </a:lnSpc>
            </a:pPr>
            <a:r>
              <a:rPr lang="en-US" sz="1600" smtClean="0"/>
              <a:t>Responsible for long range propagation</a:t>
            </a:r>
          </a:p>
          <a:p>
            <a:pPr marL="401638" lvl="1" indent="-174625">
              <a:lnSpc>
                <a:spcPct val="80000"/>
              </a:lnSpc>
            </a:pPr>
            <a:endParaRPr lang="en-US" sz="1600" smtClean="0"/>
          </a:p>
          <a:p>
            <a:pPr marL="112713" indent="-112713">
              <a:lnSpc>
                <a:spcPct val="80000"/>
              </a:lnSpc>
            </a:pPr>
            <a:r>
              <a:rPr lang="en-US" sz="1800" smtClean="0"/>
              <a:t>Declining propagation has reduced our contacts on higher frequencies</a:t>
            </a:r>
          </a:p>
          <a:p>
            <a:pPr marL="112713" indent="-112713">
              <a:lnSpc>
                <a:spcPct val="80000"/>
              </a:lnSpc>
            </a:pPr>
            <a:endParaRPr lang="en-US" sz="1800" smtClean="0"/>
          </a:p>
          <a:p>
            <a:pPr marL="112713" indent="-112713">
              <a:lnSpc>
                <a:spcPct val="80000"/>
              </a:lnSpc>
            </a:pPr>
            <a:r>
              <a:rPr lang="en-US" sz="1800" smtClean="0"/>
              <a:t>CW and digital modes need less SNR than phone</a:t>
            </a:r>
          </a:p>
          <a:p>
            <a:pPr marL="112713" indent="-112713">
              <a:lnSpc>
                <a:spcPct val="80000"/>
              </a:lnSpc>
            </a:pPr>
            <a:endParaRPr lang="en-US" sz="1800" smtClean="0"/>
          </a:p>
          <a:p>
            <a:pPr marL="112713" indent="-112713">
              <a:lnSpc>
                <a:spcPct val="80000"/>
              </a:lnSpc>
            </a:pPr>
            <a:r>
              <a:rPr lang="en-US" sz="1800" b="1" smtClean="0">
                <a:solidFill>
                  <a:srgbClr val="0000FF"/>
                </a:solidFill>
              </a:rPr>
              <a:t>To maintain higher contacts need to</a:t>
            </a:r>
          </a:p>
          <a:p>
            <a:pPr marL="401638" lvl="1" indent="-174625">
              <a:lnSpc>
                <a:spcPct val="80000"/>
              </a:lnSpc>
            </a:pPr>
            <a:r>
              <a:rPr lang="en-US" sz="1600" b="1" smtClean="0">
                <a:solidFill>
                  <a:srgbClr val="0000FF"/>
                </a:solidFill>
              </a:rPr>
              <a:t>Use modes that need less SNR</a:t>
            </a:r>
          </a:p>
          <a:p>
            <a:pPr lvl="2">
              <a:lnSpc>
                <a:spcPct val="80000"/>
              </a:lnSpc>
            </a:pPr>
            <a:r>
              <a:rPr lang="en-US" sz="1400" b="1" smtClean="0">
                <a:solidFill>
                  <a:srgbClr val="0000FF"/>
                </a:solidFill>
              </a:rPr>
              <a:t>CW would be best</a:t>
            </a:r>
          </a:p>
          <a:p>
            <a:pPr marL="401638" lvl="1" indent="-174625">
              <a:lnSpc>
                <a:spcPct val="80000"/>
              </a:lnSpc>
            </a:pPr>
            <a:r>
              <a:rPr lang="en-US" sz="1600" b="1" smtClean="0">
                <a:solidFill>
                  <a:srgbClr val="0000FF"/>
                </a:solidFill>
              </a:rPr>
              <a:t>Use lower frequency bands</a:t>
            </a:r>
          </a:p>
          <a:p>
            <a:pPr lvl="2">
              <a:lnSpc>
                <a:spcPct val="80000"/>
              </a:lnSpc>
            </a:pPr>
            <a:r>
              <a:rPr lang="en-US" sz="1400" b="1" smtClean="0">
                <a:solidFill>
                  <a:srgbClr val="0000FF"/>
                </a:solidFill>
              </a:rPr>
              <a:t>80 and 40 meters</a:t>
            </a:r>
          </a:p>
        </p:txBody>
      </p:sp>
      <p:sp>
        <p:nvSpPr>
          <p:cNvPr id="2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267200" y="1219200"/>
            <a:ext cx="4876800" cy="3581400"/>
          </a:xfrm>
        </p:spPr>
        <p:txBody>
          <a:bodyPr/>
          <a:lstStyle/>
          <a:p>
            <a:pPr marL="112713" indent="-112713" algn="ctr">
              <a:lnSpc>
                <a:spcPct val="80000"/>
              </a:lnSpc>
              <a:buFontTx/>
              <a:buNone/>
            </a:pPr>
            <a:r>
              <a:rPr lang="en-US" sz="1400" b="1" smtClean="0"/>
              <a:t>Smoothed Sunspot Numbers – Predict Propagation</a:t>
            </a:r>
          </a:p>
          <a:p>
            <a:pPr marL="112713" indent="-112713">
              <a:lnSpc>
                <a:spcPct val="80000"/>
              </a:lnSpc>
              <a:buFontTx/>
              <a:buNone/>
            </a:pPr>
            <a:r>
              <a:rPr lang="en-US" sz="800" smtClean="0">
                <a:latin typeface="Courier New" pitchFamily="49" charset="0"/>
              </a:rPr>
              <a:t>2008  4.2   3.5   3.3   3.3   3.5   3.2   2.8   2.7   2.3   1.9   1.8   1.7</a:t>
            </a:r>
          </a:p>
          <a:p>
            <a:pPr marL="112713" indent="-112713">
              <a:lnSpc>
                <a:spcPct val="80000"/>
              </a:lnSpc>
              <a:buFontTx/>
              <a:buNone/>
            </a:pPr>
            <a:r>
              <a:rPr lang="en-US" sz="800" smtClean="0">
                <a:latin typeface="Courier New" pitchFamily="49" charset="0"/>
              </a:rPr>
              <a:t>2009  1.8   1.9   2.0   2.2   2.3   2.7   3.6   4.8   6.1   7.1   7.6   8.3</a:t>
            </a:r>
          </a:p>
          <a:p>
            <a:pPr marL="112713" indent="-112713">
              <a:lnSpc>
                <a:spcPct val="80000"/>
              </a:lnSpc>
              <a:buFontTx/>
              <a:buNone/>
            </a:pPr>
            <a:r>
              <a:rPr lang="en-US" sz="800" smtClean="0">
                <a:latin typeface="Courier New" pitchFamily="49" charset="0"/>
              </a:rPr>
              <a:t>2010  9.3  10.6  12.3  14.0  15.5  16.4  16.8  17.4  19.6  23.2  26.5  28.8</a:t>
            </a:r>
          </a:p>
          <a:p>
            <a:pPr marL="112713" indent="-112713">
              <a:lnSpc>
                <a:spcPct val="80000"/>
              </a:lnSpc>
              <a:buFontTx/>
              <a:buNone/>
            </a:pPr>
            <a:r>
              <a:rPr lang="en-US" sz="800" smtClean="0">
                <a:latin typeface="Courier New" pitchFamily="49" charset="0"/>
              </a:rPr>
              <a:t>2011 30.9  33.4  36.9  41.8  47.6  53.2  57.2  59.0  59.5  59.9  61.1  63.4</a:t>
            </a:r>
          </a:p>
          <a:p>
            <a:pPr marL="112713" indent="-112713">
              <a:lnSpc>
                <a:spcPct val="80000"/>
              </a:lnSpc>
              <a:buFontTx/>
              <a:buNone/>
            </a:pPr>
            <a:r>
              <a:rPr lang="en-US" sz="800" smtClean="0">
                <a:latin typeface="Courier New" pitchFamily="49" charset="0"/>
              </a:rPr>
              <a:t>2012 65.5  66.9  66.8  64.6  61.7  58.9  57.8  58.2  58.1  58.6  59.7  59.6</a:t>
            </a:r>
          </a:p>
          <a:p>
            <a:pPr marL="112713" indent="-112713">
              <a:lnSpc>
                <a:spcPct val="80000"/>
              </a:lnSpc>
              <a:buFontTx/>
              <a:buNone/>
            </a:pPr>
            <a:r>
              <a:rPr lang="en-US" sz="800" smtClean="0">
                <a:latin typeface="Courier New" pitchFamily="49" charset="0"/>
              </a:rPr>
              <a:t>2013 58.7  58.4  57.6  57.9  59.9  62.6  65.5  68.9  73.0  74.9  75.3  75.9</a:t>
            </a:r>
          </a:p>
          <a:p>
            <a:pPr marL="112713" indent="-112713">
              <a:lnSpc>
                <a:spcPct val="80000"/>
              </a:lnSpc>
              <a:buFontTx/>
              <a:buNone/>
            </a:pPr>
            <a:r>
              <a:rPr lang="en-US" sz="800" smtClean="0">
                <a:latin typeface="Courier New" pitchFamily="49" charset="0"/>
              </a:rPr>
              <a:t>2014 77.3  78.4  80.8  81.9  80.5  79.7  78.6  75.6  70.8  67.3  65.4  63.7</a:t>
            </a:r>
          </a:p>
          <a:p>
            <a:pPr marL="112713" indent="-112713">
              <a:lnSpc>
                <a:spcPct val="80000"/>
              </a:lnSpc>
              <a:buFontTx/>
              <a:buNone/>
            </a:pPr>
            <a:r>
              <a:rPr lang="en-US" sz="800" smtClean="0">
                <a:latin typeface="Courier New" pitchFamily="49" charset="0"/>
              </a:rPr>
              <a:t>2015 61.9  60.5  59.7  59.1  57.8  55.5  53.1  51.2  49.7  48.6  47.4  46.1</a:t>
            </a:r>
          </a:p>
          <a:p>
            <a:pPr marL="112713" indent="-112713">
              <a:lnSpc>
                <a:spcPct val="80000"/>
              </a:lnSpc>
              <a:buFontTx/>
              <a:buNone/>
            </a:pPr>
            <a:r>
              <a:rPr lang="en-US" sz="800" smtClean="0">
                <a:latin typeface="Courier New" pitchFamily="49" charset="0"/>
              </a:rPr>
              <a:t>2016 44.8  43.2  41.4  39.4  37.5  36.6  35.9  35.4  34.7  33.5  31.8  30.1</a:t>
            </a:r>
          </a:p>
          <a:p>
            <a:pPr marL="112713" indent="-112713">
              <a:lnSpc>
                <a:spcPct val="80000"/>
              </a:lnSpc>
              <a:buFontTx/>
              <a:buNone/>
            </a:pPr>
            <a:r>
              <a:rPr lang="en-US" sz="800" smtClean="0">
                <a:latin typeface="Courier New" pitchFamily="49" charset="0"/>
              </a:rPr>
              <a:t>2017 29.2  28.6  27.9  27.3  26.7  </a:t>
            </a:r>
            <a:r>
              <a:rPr lang="en-US" sz="1400" b="1" smtClean="0">
                <a:solidFill>
                  <a:srgbClr val="0000FF"/>
                </a:solidFill>
                <a:latin typeface="Courier New" pitchFamily="49" charset="0"/>
              </a:rPr>
              <a:t>25.8</a:t>
            </a:r>
            <a:r>
              <a:rPr lang="en-US" sz="800" b="1" smtClean="0">
                <a:solidFill>
                  <a:srgbClr val="0000FF"/>
                </a:solidFill>
                <a:latin typeface="Courier New" pitchFamily="49" charset="0"/>
              </a:rPr>
              <a:t> </a:t>
            </a:r>
            <a:r>
              <a:rPr lang="en-US" sz="800" smtClean="0">
                <a:latin typeface="Courier New" pitchFamily="49" charset="0"/>
              </a:rPr>
              <a:t> 24.5  23.0  21.8  20.9  20.2  19.6</a:t>
            </a:r>
          </a:p>
          <a:p>
            <a:pPr marL="112713" indent="-112713">
              <a:lnSpc>
                <a:spcPct val="80000"/>
              </a:lnSpc>
              <a:buFontTx/>
              <a:buNone/>
            </a:pPr>
            <a:r>
              <a:rPr lang="en-US" sz="800" smtClean="0">
                <a:latin typeface="Courier New" pitchFamily="49" charset="0"/>
              </a:rPr>
              <a:t>2018 18.8  17.7  16.7  15.5  14.5  </a:t>
            </a:r>
            <a:r>
              <a:rPr lang="en-US" sz="1400" b="1" smtClean="0">
                <a:solidFill>
                  <a:srgbClr val="FF0000"/>
                </a:solidFill>
                <a:latin typeface="Courier New" pitchFamily="49" charset="0"/>
              </a:rPr>
              <a:t>13.7</a:t>
            </a:r>
            <a:r>
              <a:rPr lang="en-US" sz="800" smtClean="0">
                <a:latin typeface="Courier New" pitchFamily="49" charset="0"/>
              </a:rPr>
              <a:t>  13.4  13.1  12.5  11.8  11.1  10.7  </a:t>
            </a:r>
          </a:p>
          <a:p>
            <a:pPr marL="112713" indent="-112713">
              <a:lnSpc>
                <a:spcPct val="80000"/>
              </a:lnSpc>
              <a:buFontTx/>
              <a:buNone/>
            </a:pPr>
            <a:r>
              <a:rPr lang="en-US" sz="800" smtClean="0">
                <a:latin typeface="Courier New" pitchFamily="49" charset="0"/>
              </a:rPr>
              <a:t>2019 10.1   9.6   9.3   9.0   8.9   </a:t>
            </a:r>
            <a:r>
              <a:rPr lang="en-US" sz="1400" b="1" smtClean="0">
                <a:solidFill>
                  <a:srgbClr val="FF0000"/>
                </a:solidFill>
                <a:latin typeface="Courier New" pitchFamily="49" charset="0"/>
              </a:rPr>
              <a:t>8.9 </a:t>
            </a:r>
            <a:r>
              <a:rPr lang="en-US" sz="800" smtClean="0">
                <a:latin typeface="Courier New" pitchFamily="49" charset="0"/>
              </a:rPr>
              <a:t>  8.9   8.9   9.2   9.5   9.8  10.2</a:t>
            </a:r>
          </a:p>
          <a:p>
            <a:pPr marL="112713" indent="-112713">
              <a:lnSpc>
                <a:spcPct val="80000"/>
              </a:lnSpc>
              <a:buFontTx/>
              <a:buNone/>
            </a:pPr>
            <a:r>
              <a:rPr lang="en-US" sz="800" smtClean="0">
                <a:latin typeface="Courier New" pitchFamily="49" charset="0"/>
              </a:rPr>
              <a:t>2020 10.5  10.8  11.3  11.7  12.3  13.2  13.9  14.5  15.2  16.2  17.6  19.0</a:t>
            </a:r>
          </a:p>
        </p:txBody>
      </p:sp>
      <p:graphicFrame>
        <p:nvGraphicFramePr>
          <p:cNvPr id="108551" name="Object 7"/>
          <p:cNvGraphicFramePr>
            <a:graphicFrameLocks noChangeAspect="1"/>
          </p:cNvGraphicFramePr>
          <p:nvPr>
            <p:ph sz="half" idx="4294967295"/>
          </p:nvPr>
        </p:nvGraphicFramePr>
        <p:xfrm>
          <a:off x="4267200" y="4038600"/>
          <a:ext cx="4876800" cy="2541588"/>
        </p:xfrm>
        <a:graphic>
          <a:graphicData uri="http://schemas.openxmlformats.org/presentationml/2006/ole">
            <p:oleObj spid="_x0000_s108551" name="Chart" r:id="rId3" imgW="8848745" imgH="4610100" progId="Excel.Chart.8">
              <p:embed/>
            </p:oleObj>
          </a:graphicData>
        </a:graphic>
      </p:graphicFrame>
      <p:sp>
        <p:nvSpPr>
          <p:cNvPr id="108555" name="Text Box 11"/>
          <p:cNvSpPr txBox="1">
            <a:spLocks noChangeArrowheads="1"/>
          </p:cNvSpPr>
          <p:nvPr/>
        </p:nvSpPr>
        <p:spPr bwMode="auto">
          <a:xfrm>
            <a:off x="4343400" y="3778250"/>
            <a:ext cx="4756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0000FF"/>
                </a:solidFill>
              </a:rPr>
              <a:t>Next few years will be lower than last few years</a:t>
            </a:r>
          </a:p>
        </p:txBody>
      </p:sp>
      <p:sp>
        <p:nvSpPr>
          <p:cNvPr id="108556" name="Oval 12"/>
          <p:cNvSpPr>
            <a:spLocks noChangeArrowheads="1"/>
          </p:cNvSpPr>
          <p:nvPr/>
        </p:nvSpPr>
        <p:spPr bwMode="auto">
          <a:xfrm>
            <a:off x="7443788" y="5486400"/>
            <a:ext cx="304800" cy="3048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8557" name="Text Box 13"/>
          <p:cNvSpPr txBox="1">
            <a:spLocks noChangeArrowheads="1"/>
          </p:cNvSpPr>
          <p:nvPr/>
        </p:nvSpPr>
        <p:spPr bwMode="auto">
          <a:xfrm>
            <a:off x="7696200" y="5230813"/>
            <a:ext cx="6350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>
                <a:solidFill>
                  <a:srgbClr val="FF0000"/>
                </a:solidFill>
              </a:rPr>
              <a:t>2017</a:t>
            </a:r>
          </a:p>
        </p:txBody>
      </p:sp>
      <p:sp>
        <p:nvSpPr>
          <p:cNvPr id="108558" name="Line 14"/>
          <p:cNvSpPr>
            <a:spLocks noChangeShapeType="1"/>
          </p:cNvSpPr>
          <p:nvPr/>
        </p:nvSpPr>
        <p:spPr bwMode="auto">
          <a:xfrm>
            <a:off x="7543800" y="5791200"/>
            <a:ext cx="304800" cy="228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4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2400" smtClean="0"/>
              <a:t>Digital is a Small Part of FD Traffic</a:t>
            </a:r>
            <a:br>
              <a:rPr lang="en-US" sz="2400" smtClean="0"/>
            </a:br>
            <a:r>
              <a:rPr lang="en-US" sz="2400" smtClean="0"/>
              <a:t>But still an opportunity for many contacts</a:t>
            </a:r>
          </a:p>
        </p:txBody>
      </p:sp>
      <p:graphicFrame>
        <p:nvGraphicFramePr>
          <p:cNvPr id="102403" name="Object 3"/>
          <p:cNvGraphicFramePr>
            <a:graphicFrameLocks noChangeAspect="1"/>
          </p:cNvGraphicFramePr>
          <p:nvPr>
            <p:ph idx="4294967295"/>
          </p:nvPr>
        </p:nvGraphicFramePr>
        <p:xfrm>
          <a:off x="685800" y="685800"/>
          <a:ext cx="7842250" cy="5791200"/>
        </p:xfrm>
        <a:graphic>
          <a:graphicData uri="http://schemas.openxmlformats.org/presentationml/2006/ole">
            <p:oleObj spid="_x0000_s102403" name="Chart" r:id="rId3" imgW="8410589" imgH="6210300" progId="Excel.Chart.8">
              <p:embed/>
            </p:oleObj>
          </a:graphicData>
        </a:graphic>
      </p:graphicFrame>
      <p:sp>
        <p:nvSpPr>
          <p:cNvPr id="102405" name="Text Box 6"/>
          <p:cNvSpPr txBox="1">
            <a:spLocks noChangeArrowheads="1"/>
          </p:cNvSpPr>
          <p:nvPr/>
        </p:nvSpPr>
        <p:spPr bwMode="auto">
          <a:xfrm>
            <a:off x="381000" y="6477000"/>
            <a:ext cx="85217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We have about 1200 contacts.  If we add same ratio we will have another 100 contacts -&gt; 400 points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110594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  <a:tabLst>
                <a:tab pos="2797175" algn="dec"/>
                <a:tab pos="4119563" algn="dec"/>
                <a:tab pos="6170613" algn="dec"/>
                <a:tab pos="6516688" algn="dec"/>
              </a:tabLst>
            </a:pPr>
            <a:r>
              <a:rPr lang="en-US" sz="1400" b="1" smtClean="0">
                <a:latin typeface="Courier New" pitchFamily="49" charset="0"/>
              </a:rPr>
              <a:t>Mode 	  SNR	         Net data speed      Needed Eb/N0</a:t>
            </a:r>
          </a:p>
          <a:p>
            <a:pPr>
              <a:lnSpc>
                <a:spcPct val="90000"/>
              </a:lnSpc>
              <a:buFontTx/>
              <a:buNone/>
              <a:tabLst>
                <a:tab pos="2797175" algn="dec"/>
                <a:tab pos="4119563" algn="dec"/>
                <a:tab pos="6170613" algn="dec"/>
                <a:tab pos="6516688" algn="dec"/>
              </a:tabLst>
            </a:pPr>
            <a:r>
              <a:rPr lang="en-US" sz="1400" b="1" smtClean="0">
                <a:latin typeface="Courier New" pitchFamily="49" charset="0"/>
              </a:rPr>
              <a:t>		 in 2500 Hz	        in bits/s  </a:t>
            </a:r>
          </a:p>
          <a:p>
            <a:pPr>
              <a:lnSpc>
                <a:spcPct val="90000"/>
              </a:lnSpc>
              <a:buFontTx/>
              <a:buNone/>
              <a:tabLst>
                <a:tab pos="2797175" algn="dec"/>
                <a:tab pos="4119563" algn="dec"/>
                <a:tab pos="6170613" algn="dec"/>
                <a:tab pos="6516688" algn="dec"/>
              </a:tabLst>
            </a:pPr>
            <a:r>
              <a:rPr lang="en-US" sz="1400" b="1" smtClean="0">
                <a:latin typeface="Courier New" pitchFamily="49" charset="0"/>
              </a:rPr>
              <a:t>SSB voice	 +10	20*	 +31 dB </a:t>
            </a:r>
          </a:p>
          <a:p>
            <a:pPr>
              <a:lnSpc>
                <a:spcPct val="90000"/>
              </a:lnSpc>
              <a:buFontTx/>
              <a:buNone/>
              <a:tabLst>
                <a:tab pos="2797175" algn="dec"/>
                <a:tab pos="4119563" algn="dec"/>
                <a:tab pos="6170613" algn="dec"/>
                <a:tab pos="6516688" algn="dec"/>
              </a:tabLst>
            </a:pPr>
            <a:r>
              <a:rPr lang="en-US" sz="1400" b="1" smtClean="0">
                <a:latin typeface="Courier New" pitchFamily="49" charset="0"/>
              </a:rPr>
              <a:t>CW (ZRO-test, by ear)	 -18	0.54	 +16 dB** </a:t>
            </a:r>
          </a:p>
          <a:p>
            <a:pPr>
              <a:lnSpc>
                <a:spcPct val="90000"/>
              </a:lnSpc>
              <a:buFontTx/>
              <a:buNone/>
              <a:tabLst>
                <a:tab pos="2797175" algn="dec"/>
                <a:tab pos="4119563" algn="dec"/>
                <a:tab pos="6170613" algn="dec"/>
                <a:tab pos="6516688" algn="dec"/>
              </a:tabLst>
            </a:pPr>
            <a:r>
              <a:rPr lang="en-US" sz="1400" b="1" smtClean="0">
                <a:latin typeface="Courier New" pitchFamily="49" charset="0"/>
              </a:rPr>
              <a:t>CW (QRSS-3, waterfall	) -26	0.13	 +14 dB** </a:t>
            </a:r>
          </a:p>
          <a:p>
            <a:pPr>
              <a:lnSpc>
                <a:spcPct val="90000"/>
              </a:lnSpc>
              <a:buFontTx/>
              <a:buNone/>
              <a:tabLst>
                <a:tab pos="2797175" algn="dec"/>
                <a:tab pos="4119563" algn="dec"/>
                <a:tab pos="6170613" algn="dec"/>
                <a:tab pos="6516688" algn="dec"/>
              </a:tabLst>
            </a:pPr>
            <a:r>
              <a:rPr lang="en-US" sz="1400" b="1" smtClean="0">
                <a:latin typeface="Courier New" pitchFamily="49" charset="0"/>
              </a:rPr>
              <a:t>CW (RSCW, 12 wpm	) -12	4	 +13 dB** </a:t>
            </a:r>
          </a:p>
          <a:p>
            <a:pPr>
              <a:lnSpc>
                <a:spcPct val="90000"/>
              </a:lnSpc>
              <a:buFontTx/>
              <a:buNone/>
              <a:tabLst>
                <a:tab pos="2797175" algn="dec"/>
                <a:tab pos="4119563" algn="dec"/>
                <a:tab pos="6170613" algn="dec"/>
                <a:tab pos="6516688" algn="dec"/>
              </a:tabLst>
            </a:pPr>
            <a:r>
              <a:rPr lang="en-US" sz="1400" b="1" smtClean="0">
                <a:latin typeface="Courier New" pitchFamily="49" charset="0"/>
              </a:rPr>
              <a:t>OPERA-2	 -23	0.23	 +14 dB*** </a:t>
            </a:r>
          </a:p>
          <a:p>
            <a:pPr>
              <a:lnSpc>
                <a:spcPct val="90000"/>
              </a:lnSpc>
              <a:buFontTx/>
              <a:buNone/>
              <a:tabLst>
                <a:tab pos="2797175" algn="dec"/>
                <a:tab pos="4119563" algn="dec"/>
                <a:tab pos="6170613" algn="dec"/>
                <a:tab pos="6516688" algn="dec"/>
              </a:tabLst>
            </a:pPr>
            <a:r>
              <a:rPr lang="en-US" sz="1400" b="1" smtClean="0">
                <a:latin typeface="Courier New" pitchFamily="49" charset="0"/>
              </a:rPr>
              <a:t>RTTY	 -5	32	 +14 dB </a:t>
            </a:r>
          </a:p>
          <a:p>
            <a:pPr>
              <a:lnSpc>
                <a:spcPct val="90000"/>
              </a:lnSpc>
              <a:buFontTx/>
              <a:buNone/>
              <a:tabLst>
                <a:tab pos="2797175" algn="dec"/>
                <a:tab pos="4119563" algn="dec"/>
                <a:tab pos="6170613" algn="dec"/>
                <a:tab pos="6516688" algn="dec"/>
              </a:tabLst>
            </a:pPr>
            <a:r>
              <a:rPr lang="en-US" sz="1400" b="1" smtClean="0">
                <a:latin typeface="Courier New" pitchFamily="49" charset="0"/>
              </a:rPr>
              <a:t>PSK31	 -10	31	 +9 dB </a:t>
            </a:r>
          </a:p>
          <a:p>
            <a:pPr>
              <a:lnSpc>
                <a:spcPct val="90000"/>
              </a:lnSpc>
              <a:buFontTx/>
              <a:buNone/>
              <a:tabLst>
                <a:tab pos="2797175" algn="dec"/>
                <a:tab pos="4119563" algn="dec"/>
                <a:tab pos="6170613" algn="dec"/>
                <a:tab pos="6516688" algn="dec"/>
              </a:tabLst>
            </a:pPr>
            <a:r>
              <a:rPr lang="en-US" sz="1400" b="1" smtClean="0">
                <a:latin typeface="Courier New" pitchFamily="49" charset="0"/>
              </a:rPr>
              <a:t>WSPR	 -29	0.45	 +5 dB**** </a:t>
            </a:r>
          </a:p>
          <a:p>
            <a:pPr>
              <a:lnSpc>
                <a:spcPct val="90000"/>
              </a:lnSpc>
              <a:buFontTx/>
              <a:buNone/>
              <a:tabLst>
                <a:tab pos="2797175" algn="dec"/>
                <a:tab pos="4119563" algn="dec"/>
                <a:tab pos="6170613" algn="dec"/>
                <a:tab pos="6516688" algn="dec"/>
              </a:tabLst>
            </a:pPr>
            <a:r>
              <a:rPr lang="en-US" sz="1400" b="1" smtClean="0">
                <a:latin typeface="Courier New" pitchFamily="49" charset="0"/>
              </a:rPr>
              <a:t>WSPR-15	 -38	0.056	 +5 dB**** </a:t>
            </a:r>
          </a:p>
          <a:p>
            <a:pPr>
              <a:lnSpc>
                <a:spcPct val="90000"/>
              </a:lnSpc>
              <a:buFontTx/>
              <a:buNone/>
              <a:tabLst>
                <a:tab pos="2797175" algn="dec"/>
                <a:tab pos="4119563" algn="dec"/>
                <a:tab pos="6170613" algn="dec"/>
                <a:tab pos="6516688" algn="dec"/>
              </a:tabLst>
            </a:pPr>
            <a:r>
              <a:rPr lang="en-US" sz="1400" b="1" smtClean="0">
                <a:latin typeface="Courier New" pitchFamily="49" charset="0"/>
              </a:rPr>
              <a:t>JT65 (for EME)	 -24	1.54	 +5 dB**** </a:t>
            </a:r>
          </a:p>
          <a:p>
            <a:pPr>
              <a:lnSpc>
                <a:spcPct val="90000"/>
              </a:lnSpc>
              <a:buFontTx/>
              <a:buNone/>
              <a:tabLst>
                <a:tab pos="2797175" algn="dec"/>
                <a:tab pos="4119563" algn="dec"/>
                <a:tab pos="6170613" algn="dec"/>
                <a:tab pos="6516688" algn="dec"/>
              </a:tabLst>
            </a:pPr>
            <a:r>
              <a:rPr lang="en-US" sz="1400" b="1" smtClean="0">
                <a:latin typeface="Courier New" pitchFamily="49" charset="0"/>
              </a:rPr>
              <a:t>Coherent BPSK on VLF	 -57	0.0058	 -1 dB Theoretical limit -1.59 dB </a:t>
            </a:r>
          </a:p>
          <a:p>
            <a:pPr>
              <a:lnSpc>
                <a:spcPct val="90000"/>
              </a:lnSpc>
              <a:buFontTx/>
              <a:buNone/>
              <a:tabLst>
                <a:tab pos="2797175" algn="dec"/>
                <a:tab pos="4119563" algn="dec"/>
                <a:tab pos="6170613" algn="dec"/>
                <a:tab pos="6516688" algn="dec"/>
              </a:tabLst>
            </a:pPr>
            <a:endParaRPr lang="en-US" sz="1400" b="1" smtClean="0">
              <a:latin typeface="Courier New" pitchFamily="49" charset="0"/>
            </a:endParaRPr>
          </a:p>
          <a:p>
            <a:pPr>
              <a:lnSpc>
                <a:spcPct val="90000"/>
              </a:lnSpc>
              <a:buFontTx/>
              <a:buNone/>
              <a:tabLst>
                <a:tab pos="2797175" algn="dec"/>
                <a:tab pos="4119563" algn="dec"/>
                <a:tab pos="6170613" algn="dec"/>
                <a:tab pos="6516688" algn="dec"/>
              </a:tabLst>
            </a:pPr>
            <a:endParaRPr lang="en-US" sz="1400" b="1" smtClean="0">
              <a:latin typeface="Courier New" pitchFamily="49" charset="0"/>
            </a:endParaRPr>
          </a:p>
          <a:p>
            <a:pPr>
              <a:lnSpc>
                <a:spcPct val="90000"/>
              </a:lnSpc>
              <a:buFontTx/>
              <a:buNone/>
              <a:tabLst>
                <a:tab pos="2797175" algn="dec"/>
                <a:tab pos="4119563" algn="dec"/>
                <a:tab pos="6170613" algn="dec"/>
                <a:tab pos="6516688" algn="dec"/>
              </a:tabLst>
            </a:pPr>
            <a:r>
              <a:rPr lang="en-US" sz="1400" b="1" smtClean="0">
                <a:latin typeface="Courier New" pitchFamily="49" charset="0"/>
              </a:rPr>
              <a:t>*very crude estimate </a:t>
            </a:r>
          </a:p>
          <a:p>
            <a:pPr>
              <a:lnSpc>
                <a:spcPct val="90000"/>
              </a:lnSpc>
              <a:buFontTx/>
              <a:buNone/>
              <a:tabLst>
                <a:tab pos="2797175" algn="dec"/>
                <a:tab pos="4119563" algn="dec"/>
                <a:tab pos="6170613" algn="dec"/>
                <a:tab pos="6516688" algn="dec"/>
              </a:tabLst>
            </a:pPr>
            <a:r>
              <a:rPr lang="en-US" sz="1400" b="1" smtClean="0">
                <a:latin typeface="Courier New" pitchFamily="49" charset="0"/>
              </a:rPr>
              <a:t>** based on peak average power; peak power 3 dB higher </a:t>
            </a:r>
          </a:p>
          <a:p>
            <a:pPr>
              <a:lnSpc>
                <a:spcPct val="90000"/>
              </a:lnSpc>
              <a:buFontTx/>
              <a:buNone/>
              <a:tabLst>
                <a:tab pos="2797175" algn="dec"/>
                <a:tab pos="4119563" algn="dec"/>
                <a:tab pos="6170613" algn="dec"/>
                <a:tab pos="6516688" algn="dec"/>
              </a:tabLst>
            </a:pPr>
            <a:r>
              <a:rPr lang="en-US" sz="1400" b="1" smtClean="0">
                <a:latin typeface="Courier New" pitchFamily="49" charset="0"/>
              </a:rPr>
              <a:t>*** peak power is 3 dB higher; 2 dB lower if counting CRC-bits as information </a:t>
            </a:r>
          </a:p>
          <a:p>
            <a:pPr>
              <a:lnSpc>
                <a:spcPct val="90000"/>
              </a:lnSpc>
              <a:buFontTx/>
              <a:buNone/>
              <a:tabLst>
                <a:tab pos="2797175" algn="dec"/>
                <a:tab pos="4119563" algn="dec"/>
                <a:tab pos="6170613" algn="dec"/>
                <a:tab pos="6516688" algn="dec"/>
              </a:tabLst>
            </a:pPr>
            <a:r>
              <a:rPr lang="en-US" sz="1400" b="1" smtClean="0">
                <a:latin typeface="Courier New" pitchFamily="49" charset="0"/>
              </a:rPr>
              <a:t>**** not counting energy in synchronization bits; otherwise 3 dB more </a:t>
            </a:r>
          </a:p>
        </p:txBody>
      </p:sp>
      <p:sp>
        <p:nvSpPr>
          <p:cNvPr id="110595" name="Text Box 4"/>
          <p:cNvSpPr txBox="1">
            <a:spLocks noChangeArrowheads="1"/>
          </p:cNvSpPr>
          <p:nvPr/>
        </p:nvSpPr>
        <p:spPr bwMode="auto">
          <a:xfrm>
            <a:off x="76200" y="5715000"/>
            <a:ext cx="8855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Chart Suggests that PSK31 needs 20 dB less SNR than SSB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mtClean="0"/>
              <a:t>SNR relative to noise in a 2.5 kHz SSB bandwidth</a:t>
            </a:r>
          </a:p>
        </p:txBody>
      </p:sp>
      <p:sp>
        <p:nvSpPr>
          <p:cNvPr id="111618" name="Rectangle 3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>
              <a:lnSpc>
                <a:spcPct val="90000"/>
              </a:lnSpc>
              <a:buFontTx/>
              <a:buNone/>
              <a:tabLst>
                <a:tab pos="1376363" algn="dec"/>
                <a:tab pos="2290763" algn="dec"/>
                <a:tab pos="3311525" algn="dec"/>
                <a:tab pos="4341813" algn="dec"/>
                <a:tab pos="5540375" algn="dec"/>
                <a:tab pos="6400800" algn="dec"/>
              </a:tabLst>
            </a:pPr>
            <a:r>
              <a:rPr lang="en-US" sz="1600" b="1" smtClean="0">
                <a:latin typeface="Courier New" pitchFamily="49" charset="0"/>
              </a:rPr>
              <a:t>MODE	   BW(Hz) 	THRUPUT 	SNR(ave) 	SNR(pk)   	SNR(ave)      </a:t>
            </a:r>
            <a:br>
              <a:rPr lang="en-US" sz="1600" b="1" smtClean="0">
                <a:latin typeface="Courier New" pitchFamily="49" charset="0"/>
              </a:rPr>
            </a:br>
            <a:r>
              <a:rPr lang="en-US" sz="1600" b="1" smtClean="0">
                <a:latin typeface="Courier New" pitchFamily="49" charset="0"/>
              </a:rPr>
              <a:t> 	     Hz     wpm	dB	dB	dB	 at 1 char/sec </a:t>
            </a:r>
          </a:p>
          <a:p>
            <a:pPr>
              <a:lnSpc>
                <a:spcPct val="90000"/>
              </a:lnSpc>
              <a:buFontTx/>
              <a:buNone/>
              <a:tabLst>
                <a:tab pos="1376363" algn="dec"/>
                <a:tab pos="2290763" algn="dec"/>
                <a:tab pos="3311525" algn="dec"/>
                <a:tab pos="4341813" algn="dec"/>
                <a:tab pos="5540375" algn="dec"/>
                <a:tab pos="6400800" algn="dec"/>
              </a:tabLst>
            </a:pPr>
            <a:r>
              <a:rPr lang="en-US" sz="1600" b="1" smtClean="0">
                <a:latin typeface="Courier New" pitchFamily="49" charset="0"/>
              </a:rPr>
              <a:t>SSB 	2500 	250  	+6 	+10 	</a:t>
            </a:r>
          </a:p>
          <a:p>
            <a:pPr>
              <a:lnSpc>
                <a:spcPct val="90000"/>
              </a:lnSpc>
              <a:buFontTx/>
              <a:buNone/>
              <a:tabLst>
                <a:tab pos="1376363" algn="dec"/>
                <a:tab pos="2290763" algn="dec"/>
                <a:tab pos="3311525" algn="dec"/>
                <a:tab pos="4341813" algn="dec"/>
                <a:tab pos="5540375" algn="dec"/>
                <a:tab pos="6400800" algn="dec"/>
              </a:tabLst>
            </a:pPr>
            <a:r>
              <a:rPr lang="en-US" sz="1600" b="1" smtClean="0">
                <a:latin typeface="Courier New" pitchFamily="49" charset="0"/>
              </a:rPr>
              <a:t>CCW 	10 	12 	-15 	-12 	-15(12 wpm = 1 c/s) </a:t>
            </a:r>
          </a:p>
          <a:p>
            <a:pPr>
              <a:lnSpc>
                <a:spcPct val="90000"/>
              </a:lnSpc>
              <a:buFontTx/>
              <a:buNone/>
              <a:tabLst>
                <a:tab pos="1376363" algn="dec"/>
                <a:tab pos="2290763" algn="dec"/>
                <a:tab pos="3311525" algn="dec"/>
                <a:tab pos="4341813" algn="dec"/>
                <a:tab pos="5540375" algn="dec"/>
                <a:tab pos="6400800" algn="dec"/>
              </a:tabLst>
            </a:pPr>
            <a:r>
              <a:rPr lang="en-US" sz="1600" b="1" smtClean="0">
                <a:latin typeface="Courier New" pitchFamily="49" charset="0"/>
              </a:rPr>
              <a:t>Hell 	250 	25 	-13 	-7 	-17 </a:t>
            </a:r>
          </a:p>
          <a:p>
            <a:pPr>
              <a:lnSpc>
                <a:spcPct val="90000"/>
              </a:lnSpc>
              <a:buFontTx/>
              <a:buNone/>
              <a:tabLst>
                <a:tab pos="1376363" algn="dec"/>
                <a:tab pos="2290763" algn="dec"/>
                <a:tab pos="3311525" algn="dec"/>
                <a:tab pos="4341813" algn="dec"/>
                <a:tab pos="5540375" algn="dec"/>
                <a:tab pos="6400800" algn="dec"/>
              </a:tabLst>
            </a:pPr>
            <a:r>
              <a:rPr lang="en-US" sz="1600" b="1" smtClean="0">
                <a:latin typeface="Courier New" pitchFamily="49" charset="0"/>
              </a:rPr>
              <a:t>WSJT 	5 	7 	-22 	-22 	-20</a:t>
            </a:r>
          </a:p>
          <a:p>
            <a:pPr>
              <a:lnSpc>
                <a:spcPct val="90000"/>
              </a:lnSpc>
              <a:buFontTx/>
              <a:buNone/>
              <a:tabLst>
                <a:tab pos="1376363" algn="dec"/>
                <a:tab pos="2290763" algn="dec"/>
                <a:tab pos="3311525" algn="dec"/>
                <a:tab pos="4341813" algn="dec"/>
                <a:tab pos="5540375" algn="dec"/>
                <a:tab pos="6400800" algn="dec"/>
              </a:tabLst>
            </a:pPr>
            <a:r>
              <a:rPr lang="en-US" sz="1600" b="1" smtClean="0">
                <a:latin typeface="Courier New" pitchFamily="49" charset="0"/>
              </a:rPr>
              <a:t>PSK31 	30	30 	-12	 -9	 -17 </a:t>
            </a:r>
          </a:p>
          <a:p>
            <a:pPr>
              <a:lnSpc>
                <a:spcPct val="90000"/>
              </a:lnSpc>
              <a:buFontTx/>
              <a:buNone/>
              <a:tabLst>
                <a:tab pos="1376363" algn="dec"/>
                <a:tab pos="2290763" algn="dec"/>
                <a:tab pos="3311525" algn="dec"/>
                <a:tab pos="4341813" algn="dec"/>
                <a:tab pos="5540375" algn="dec"/>
                <a:tab pos="6400800" algn="dec"/>
              </a:tabLst>
            </a:pPr>
            <a:r>
              <a:rPr lang="en-US" sz="1600" b="1" smtClean="0">
                <a:latin typeface="Courier New" pitchFamily="49" charset="0"/>
              </a:rPr>
              <a:t>RTTY 	50	60 	-9	 -9	 -17 </a:t>
            </a:r>
          </a:p>
        </p:txBody>
      </p:sp>
      <p:sp>
        <p:nvSpPr>
          <p:cNvPr id="111619" name="Text Box 5"/>
          <p:cNvSpPr txBox="1">
            <a:spLocks noChangeArrowheads="1"/>
          </p:cNvSpPr>
          <p:nvPr/>
        </p:nvSpPr>
        <p:spPr bwMode="auto">
          <a:xfrm>
            <a:off x="288925" y="4038600"/>
            <a:ext cx="88550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Chart Suggests that PSK31 needs 20 dB less SNR than SSB</a:t>
            </a: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2133600" y="4800600"/>
            <a:ext cx="5883275" cy="1439863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169863" indent="-169863"/>
            <a:r>
              <a:rPr lang="en-US" sz="1800"/>
              <a:t>However, other factors likely apply:</a:t>
            </a:r>
          </a:p>
          <a:p>
            <a:pPr marL="169863" indent="-169863">
              <a:buFontTx/>
              <a:buChar char="•"/>
            </a:pPr>
            <a:r>
              <a:rPr lang="en-US"/>
              <a:t>Lower transmit power</a:t>
            </a:r>
          </a:p>
          <a:p>
            <a:pPr marL="169863" indent="-169863">
              <a:buFontTx/>
              <a:buChar char="•"/>
            </a:pPr>
            <a:r>
              <a:rPr lang="en-US"/>
              <a:t>Congestion and overlap in the digital modes area of band</a:t>
            </a:r>
          </a:p>
          <a:p>
            <a:pPr marL="169863" indent="-169863">
              <a:buFontTx/>
              <a:buChar char="•"/>
            </a:pPr>
            <a:r>
              <a:rPr lang="en-US"/>
              <a:t>General noise floor increase on field day</a:t>
            </a:r>
          </a:p>
          <a:p>
            <a:pPr marL="169863" indent="-169863">
              <a:buFontTx/>
              <a:buChar char="•"/>
            </a:pPr>
            <a:endParaRPr lang="en-US"/>
          </a:p>
          <a:p>
            <a:pPr marL="169863" indent="-169863"/>
            <a:r>
              <a:rPr lang="en-US"/>
              <a:t>May just need to try it to see if modeling projections are correct.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1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2400" smtClean="0"/>
              <a:t>PSK31 Test Results</a:t>
            </a:r>
            <a:br>
              <a:rPr lang="en-US" sz="2400" smtClean="0"/>
            </a:br>
            <a:r>
              <a:rPr lang="en-US" sz="1800" smtClean="0"/>
              <a:t>Based on experiment of two HF rigs, noise generator, attenuator</a:t>
            </a:r>
          </a:p>
        </p:txBody>
      </p:sp>
      <p:sp>
        <p:nvSpPr>
          <p:cNvPr id="11264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2667000"/>
            <a:ext cx="8763000" cy="38100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1600" smtClean="0"/>
              <a:t>29.97 	Perfect copy of 12 lines of text.  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20.02 	Perfect copy of 9 lines of text.  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12.03 	Perfect copy of 16 lines of text. 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11.08 	Near perfect copy of 13 lines of text message. 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  9.90 	Much of the 11 lines of text are intelligible</a:t>
            </a:r>
          </a:p>
          <a:p>
            <a:pPr lvl="1">
              <a:lnSpc>
                <a:spcPct val="80000"/>
              </a:lnSpc>
            </a:pPr>
            <a:r>
              <a:rPr lang="en-US" sz="1400" smtClean="0"/>
              <a:t>However, there are missing characters and a few missing words,  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  8.96 	Much of the 12 lines of text are intelligible</a:t>
            </a:r>
          </a:p>
          <a:p>
            <a:pPr lvl="1">
              <a:lnSpc>
                <a:spcPct val="80000"/>
              </a:lnSpc>
            </a:pPr>
            <a:r>
              <a:rPr lang="en-US" sz="1400" smtClean="0"/>
              <a:t>However, there are missing characters and a few missing words,  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  7.70 Message text is readable but with considerable difficulty.  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  7.08 	Message text is barely readable, occasional words distinguishable. 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  6.38 	Message text is barely readable, occasional words distinguishable.</a:t>
            </a:r>
          </a:p>
          <a:p>
            <a:pPr lvl="1">
              <a:lnSpc>
                <a:spcPct val="80000"/>
              </a:lnSpc>
            </a:pPr>
            <a:r>
              <a:rPr lang="en-US" sz="1400" smtClean="0"/>
              <a:t> However, much of the time Digipan was not able to demodulate and decode the message. </a:t>
            </a:r>
          </a:p>
          <a:p>
            <a:pPr>
              <a:lnSpc>
                <a:spcPct val="80000"/>
              </a:lnSpc>
            </a:pPr>
            <a:r>
              <a:rPr lang="en-US" sz="1600" smtClean="0"/>
              <a:t>  5.1 	At this SNR the message text is not readable. </a:t>
            </a:r>
          </a:p>
          <a:p>
            <a:pPr lvl="1">
              <a:lnSpc>
                <a:spcPct val="80000"/>
              </a:lnSpc>
            </a:pPr>
            <a:r>
              <a:rPr lang="en-US" sz="1400" smtClean="0"/>
              <a:t>Digipan was not able to demodulate and decode any of the message. But, I could still here the PSK31 signal.  </a:t>
            </a:r>
          </a:p>
        </p:txBody>
      </p:sp>
      <p:sp>
        <p:nvSpPr>
          <p:cNvPr id="112643" name="Text Box 4"/>
          <p:cNvSpPr txBox="1">
            <a:spLocks noChangeArrowheads="1"/>
          </p:cNvSpPr>
          <p:nvPr/>
        </p:nvSpPr>
        <p:spPr bwMode="auto">
          <a:xfrm>
            <a:off x="288925" y="6259513"/>
            <a:ext cx="7445375" cy="3048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This experiment suggests that the previous charts are possibly 10dB too conservative</a:t>
            </a:r>
          </a:p>
        </p:txBody>
      </p:sp>
      <p:sp>
        <p:nvSpPr>
          <p:cNvPr id="112644" name="Text Box 5"/>
          <p:cNvSpPr txBox="1">
            <a:spLocks noChangeArrowheads="1"/>
          </p:cNvSpPr>
          <p:nvPr/>
        </p:nvSpPr>
        <p:spPr bwMode="auto">
          <a:xfrm>
            <a:off x="3810000" y="6575425"/>
            <a:ext cx="501015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000"/>
              <a:t>Source: James A. Frazier, Jr., KC5RUO https://bpsk31.com/articles/psk31-vs-cw/</a:t>
            </a:r>
          </a:p>
        </p:txBody>
      </p:sp>
      <p:sp>
        <p:nvSpPr>
          <p:cNvPr id="112645" name="AutoShape 7" descr="figure01-df5b7ef6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2646" name="AutoShape 9" descr="figure01-df5b7ef6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12647" name="Picture 10" descr="figure01-df5b7ef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71963" y="685800"/>
            <a:ext cx="4872037" cy="274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48" name="Text Box 11"/>
          <p:cNvSpPr txBox="1">
            <a:spLocks noChangeArrowheads="1"/>
          </p:cNvSpPr>
          <p:nvPr/>
        </p:nvSpPr>
        <p:spPr bwMode="auto">
          <a:xfrm>
            <a:off x="609600" y="1828800"/>
            <a:ext cx="5603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SNR</a:t>
            </a:r>
          </a:p>
        </p:txBody>
      </p:sp>
      <p:sp>
        <p:nvSpPr>
          <p:cNvPr id="112649" name="Line 12"/>
          <p:cNvSpPr>
            <a:spLocks noChangeShapeType="1"/>
          </p:cNvSpPr>
          <p:nvPr/>
        </p:nvSpPr>
        <p:spPr bwMode="auto">
          <a:xfrm>
            <a:off x="838200" y="2133600"/>
            <a:ext cx="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5" name="Picture 11"/>
          <p:cNvPicPr>
            <a:picLocks noChangeAspect="1" noChangeArrowheads="1"/>
          </p:cNvPicPr>
          <p:nvPr>
            <p:ph type="body" sz="half" idx="4294967295"/>
          </p:nvPr>
        </p:nvPicPr>
        <p:blipFill>
          <a:blip r:embed="rId2"/>
          <a:srcRect l="10414" t="27432" r="17355" b="18288"/>
          <a:stretch>
            <a:fillRect/>
          </a:stretch>
        </p:blipFill>
        <p:spPr>
          <a:xfrm>
            <a:off x="0" y="838200"/>
            <a:ext cx="4673600" cy="4724400"/>
          </a:xfrm>
        </p:spPr>
      </p:pic>
      <p:pic>
        <p:nvPicPr>
          <p:cNvPr id="113666" name="Picture 10"/>
          <p:cNvPicPr>
            <a:picLocks noChangeAspect="1" noChangeArrowheads="1"/>
          </p:cNvPicPr>
          <p:nvPr>
            <p:ph type="body" sz="half" idx="4294967295"/>
          </p:nvPr>
        </p:nvPicPr>
        <p:blipFill>
          <a:blip r:embed="rId3"/>
          <a:srcRect l="10414" t="27432" r="17355" b="18288"/>
          <a:stretch>
            <a:fillRect/>
          </a:stretch>
        </p:blipFill>
        <p:spPr>
          <a:xfrm>
            <a:off x="4471988" y="838200"/>
            <a:ext cx="4672012" cy="4724400"/>
          </a:xfrm>
        </p:spPr>
      </p:pic>
      <p:sp>
        <p:nvSpPr>
          <p:cNvPr id="113667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2400" smtClean="0"/>
              <a:t>FD Propagation 7PM</a:t>
            </a:r>
            <a:br>
              <a:rPr lang="en-US" sz="2400" smtClean="0"/>
            </a:br>
            <a:r>
              <a:rPr lang="en-US" sz="2000" smtClean="0"/>
              <a:t>Phone Blue, Yellow, Brown, Red.  Digital all colors</a:t>
            </a:r>
          </a:p>
        </p:txBody>
      </p:sp>
      <p:sp>
        <p:nvSpPr>
          <p:cNvPr id="113668" name="Text Box 8"/>
          <p:cNvSpPr txBox="1">
            <a:spLocks noChangeArrowheads="1"/>
          </p:cNvSpPr>
          <p:nvPr/>
        </p:nvSpPr>
        <p:spPr bwMode="auto">
          <a:xfrm>
            <a:off x="1279525" y="2895600"/>
            <a:ext cx="777875" cy="457200"/>
          </a:xfrm>
          <a:prstGeom prst="rect">
            <a:avLst/>
          </a:prstGeom>
          <a:solidFill>
            <a:schemeClr val="bg1"/>
          </a:solidFill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15M</a:t>
            </a:r>
          </a:p>
        </p:txBody>
      </p:sp>
      <p:sp>
        <p:nvSpPr>
          <p:cNvPr id="113669" name="Text Box 9"/>
          <p:cNvSpPr txBox="1">
            <a:spLocks noChangeArrowheads="1"/>
          </p:cNvSpPr>
          <p:nvPr/>
        </p:nvSpPr>
        <p:spPr bwMode="auto">
          <a:xfrm>
            <a:off x="5029200" y="3657600"/>
            <a:ext cx="777875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20M</a:t>
            </a:r>
          </a:p>
        </p:txBody>
      </p:sp>
      <p:sp>
        <p:nvSpPr>
          <p:cNvPr id="113670" name="Text Box 13"/>
          <p:cNvSpPr txBox="1">
            <a:spLocks noChangeArrowheads="1"/>
          </p:cNvSpPr>
          <p:nvPr/>
        </p:nvSpPr>
        <p:spPr bwMode="auto">
          <a:xfrm rot="5400000">
            <a:off x="6600032" y="3153568"/>
            <a:ext cx="882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</a:rPr>
              <a:t>Phone</a:t>
            </a:r>
          </a:p>
        </p:txBody>
      </p:sp>
      <p:sp>
        <p:nvSpPr>
          <p:cNvPr id="113671" name="Text Box 14"/>
          <p:cNvSpPr txBox="1">
            <a:spLocks noChangeArrowheads="1"/>
          </p:cNvSpPr>
          <p:nvPr/>
        </p:nvSpPr>
        <p:spPr bwMode="auto">
          <a:xfrm rot="5400000">
            <a:off x="5990432" y="1553368"/>
            <a:ext cx="882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</a:rPr>
              <a:t>Phone</a:t>
            </a:r>
          </a:p>
        </p:txBody>
      </p:sp>
      <p:sp>
        <p:nvSpPr>
          <p:cNvPr id="113672" name="Text Box 15"/>
          <p:cNvSpPr txBox="1">
            <a:spLocks noChangeArrowheads="1"/>
          </p:cNvSpPr>
          <p:nvPr/>
        </p:nvSpPr>
        <p:spPr bwMode="auto">
          <a:xfrm rot="5400000">
            <a:off x="6371432" y="4525168"/>
            <a:ext cx="882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</a:rPr>
              <a:t>Phone</a:t>
            </a:r>
          </a:p>
        </p:txBody>
      </p:sp>
      <p:sp>
        <p:nvSpPr>
          <p:cNvPr id="113673" name="Text Box 16"/>
          <p:cNvSpPr txBox="1">
            <a:spLocks noChangeArrowheads="1"/>
          </p:cNvSpPr>
          <p:nvPr/>
        </p:nvSpPr>
        <p:spPr bwMode="auto">
          <a:xfrm rot="5400000">
            <a:off x="8352632" y="4525168"/>
            <a:ext cx="882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</a:rPr>
              <a:t>Phone</a:t>
            </a:r>
          </a:p>
        </p:txBody>
      </p:sp>
      <p:sp>
        <p:nvSpPr>
          <p:cNvPr id="113674" name="Text Box 17"/>
          <p:cNvSpPr txBox="1">
            <a:spLocks noChangeArrowheads="1"/>
          </p:cNvSpPr>
          <p:nvPr/>
        </p:nvSpPr>
        <p:spPr bwMode="auto">
          <a:xfrm>
            <a:off x="365125" y="5726113"/>
            <a:ext cx="8004175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Blue is at SNR 45 dB – recommended value for SSB and consistent with previous experience</a:t>
            </a:r>
          </a:p>
          <a:p>
            <a:r>
              <a:rPr lang="en-US"/>
              <a:t>Gray is modeled at SNR 30 dB – likely area for PSK31.  CW would be better yet.</a:t>
            </a:r>
          </a:p>
          <a:p>
            <a:r>
              <a:rPr lang="en-US"/>
              <a:t>	Based on PSK 31 needing 20dB less SNR and</a:t>
            </a:r>
          </a:p>
          <a:p>
            <a:r>
              <a:rPr lang="en-US"/>
              <a:t>	Transmit power set at 25W vs 100W for SSB i.e., 6dB</a:t>
            </a:r>
          </a:p>
          <a:p>
            <a:r>
              <a:rPr lang="en-US"/>
              <a:t>	                  (45-20+6 ~ 30 dB)</a:t>
            </a:r>
          </a:p>
        </p:txBody>
      </p:sp>
      <p:sp>
        <p:nvSpPr>
          <p:cNvPr id="113675" name="Text Box 18"/>
          <p:cNvSpPr txBox="1">
            <a:spLocks noChangeArrowheads="1"/>
          </p:cNvSpPr>
          <p:nvPr/>
        </p:nvSpPr>
        <p:spPr bwMode="auto">
          <a:xfrm>
            <a:off x="7239000" y="6477000"/>
            <a:ext cx="19113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VOAAREA modeling</a:t>
            </a:r>
          </a:p>
        </p:txBody>
      </p:sp>
      <p:sp>
        <p:nvSpPr>
          <p:cNvPr id="113676" name="Line 19"/>
          <p:cNvSpPr>
            <a:spLocks noChangeShapeType="1"/>
          </p:cNvSpPr>
          <p:nvPr/>
        </p:nvSpPr>
        <p:spPr bwMode="auto">
          <a:xfrm>
            <a:off x="4483100" y="838200"/>
            <a:ext cx="0" cy="472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689" name="Picture 9"/>
          <p:cNvPicPr>
            <a:picLocks noChangeAspect="1" noChangeArrowheads="1"/>
          </p:cNvPicPr>
          <p:nvPr>
            <p:ph type="body" sz="half" idx="4294967295"/>
          </p:nvPr>
        </p:nvPicPr>
        <p:blipFill>
          <a:blip r:embed="rId2"/>
          <a:srcRect l="10414" t="27432" r="17355" b="18288"/>
          <a:stretch>
            <a:fillRect/>
          </a:stretch>
        </p:blipFill>
        <p:spPr>
          <a:xfrm>
            <a:off x="-1588" y="762000"/>
            <a:ext cx="4748213" cy="4800600"/>
          </a:xfrm>
        </p:spPr>
      </p:pic>
      <p:pic>
        <p:nvPicPr>
          <p:cNvPr id="114690" name="Picture 10"/>
          <p:cNvPicPr>
            <a:picLocks noChangeAspect="1" noChangeArrowheads="1"/>
          </p:cNvPicPr>
          <p:nvPr>
            <p:ph type="body" sz="half" idx="4294967295"/>
          </p:nvPr>
        </p:nvPicPr>
        <p:blipFill>
          <a:blip r:embed="rId3"/>
          <a:srcRect l="10414" t="27432" r="17355" b="18288"/>
          <a:stretch>
            <a:fillRect/>
          </a:stretch>
        </p:blipFill>
        <p:spPr>
          <a:xfrm>
            <a:off x="4446588" y="762000"/>
            <a:ext cx="4748212" cy="4800600"/>
          </a:xfrm>
        </p:spPr>
      </p:pic>
      <p:sp>
        <p:nvSpPr>
          <p:cNvPr id="114691" name="Rectangle 4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sz="2400" smtClean="0"/>
              <a:t>20M Propagation FD 2018</a:t>
            </a:r>
            <a:br>
              <a:rPr lang="en-US" sz="2400" smtClean="0"/>
            </a:br>
            <a:r>
              <a:rPr lang="en-US" sz="2000" smtClean="0"/>
              <a:t>Phone Blue, Yellow, Brown, Red.  Digital all colors</a:t>
            </a:r>
          </a:p>
        </p:txBody>
      </p:sp>
      <p:sp>
        <p:nvSpPr>
          <p:cNvPr id="114692" name="Text Box 7"/>
          <p:cNvSpPr txBox="1">
            <a:spLocks noChangeArrowheads="1"/>
          </p:cNvSpPr>
          <p:nvPr/>
        </p:nvSpPr>
        <p:spPr bwMode="auto">
          <a:xfrm>
            <a:off x="5105400" y="3276600"/>
            <a:ext cx="811213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5PM</a:t>
            </a:r>
          </a:p>
        </p:txBody>
      </p:sp>
      <p:sp>
        <p:nvSpPr>
          <p:cNvPr id="114693" name="Text Box 8"/>
          <p:cNvSpPr txBox="1">
            <a:spLocks noChangeArrowheads="1"/>
          </p:cNvSpPr>
          <p:nvPr/>
        </p:nvSpPr>
        <p:spPr bwMode="auto">
          <a:xfrm>
            <a:off x="762000" y="3505200"/>
            <a:ext cx="828675" cy="457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/>
              <a:t>9AM</a:t>
            </a:r>
          </a:p>
        </p:txBody>
      </p:sp>
      <p:sp>
        <p:nvSpPr>
          <p:cNvPr id="114694" name="Text Box 11"/>
          <p:cNvSpPr txBox="1">
            <a:spLocks noChangeArrowheads="1"/>
          </p:cNvSpPr>
          <p:nvPr/>
        </p:nvSpPr>
        <p:spPr bwMode="auto">
          <a:xfrm rot="5400000">
            <a:off x="2332832" y="3991768"/>
            <a:ext cx="882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</a:rPr>
              <a:t>Phone</a:t>
            </a:r>
          </a:p>
        </p:txBody>
      </p:sp>
      <p:sp>
        <p:nvSpPr>
          <p:cNvPr id="114695" name="Text Box 12"/>
          <p:cNvSpPr txBox="1">
            <a:spLocks noChangeArrowheads="1"/>
          </p:cNvSpPr>
          <p:nvPr/>
        </p:nvSpPr>
        <p:spPr bwMode="auto">
          <a:xfrm rot="5400000">
            <a:off x="1581944" y="1324769"/>
            <a:ext cx="882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</a:rPr>
              <a:t>Phone</a:t>
            </a:r>
          </a:p>
        </p:txBody>
      </p:sp>
      <p:sp>
        <p:nvSpPr>
          <p:cNvPr id="114696" name="Text Box 13"/>
          <p:cNvSpPr txBox="1">
            <a:spLocks noChangeArrowheads="1"/>
          </p:cNvSpPr>
          <p:nvPr/>
        </p:nvSpPr>
        <p:spPr bwMode="auto">
          <a:xfrm rot="5400000">
            <a:off x="6371432" y="1858168"/>
            <a:ext cx="882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</a:rPr>
              <a:t>Phone</a:t>
            </a:r>
          </a:p>
        </p:txBody>
      </p:sp>
      <p:sp>
        <p:nvSpPr>
          <p:cNvPr id="114697" name="Text Box 14"/>
          <p:cNvSpPr txBox="1">
            <a:spLocks noChangeArrowheads="1"/>
          </p:cNvSpPr>
          <p:nvPr/>
        </p:nvSpPr>
        <p:spPr bwMode="auto">
          <a:xfrm rot="5400000">
            <a:off x="6600032" y="4448968"/>
            <a:ext cx="882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800">
                <a:solidFill>
                  <a:srgbClr val="FF0000"/>
                </a:solidFill>
              </a:rPr>
              <a:t>Phone</a:t>
            </a:r>
          </a:p>
        </p:txBody>
      </p:sp>
      <p:sp>
        <p:nvSpPr>
          <p:cNvPr id="114698" name="Text Box 15"/>
          <p:cNvSpPr txBox="1">
            <a:spLocks noChangeArrowheads="1"/>
          </p:cNvSpPr>
          <p:nvPr/>
        </p:nvSpPr>
        <p:spPr bwMode="auto">
          <a:xfrm>
            <a:off x="365125" y="5726113"/>
            <a:ext cx="8004175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Blue is at SNR 45 dB – recommended value for SSB and consistent with previous experience</a:t>
            </a:r>
          </a:p>
          <a:p>
            <a:r>
              <a:rPr lang="en-US"/>
              <a:t>Gray is modeled at SNR 30 dB – likely area for PSK31.  CW would be better yet.</a:t>
            </a:r>
          </a:p>
          <a:p>
            <a:r>
              <a:rPr lang="en-US"/>
              <a:t>	Based on PSK 31 needing 20dB less SNR and</a:t>
            </a:r>
          </a:p>
          <a:p>
            <a:r>
              <a:rPr lang="en-US"/>
              <a:t>	Transmit power set at 25W vs 100W for SSB i.e., 6dB</a:t>
            </a:r>
          </a:p>
          <a:p>
            <a:r>
              <a:rPr lang="en-US"/>
              <a:t>	                  (45-20+6 ~ 30 dB)</a:t>
            </a:r>
          </a:p>
        </p:txBody>
      </p:sp>
      <p:sp>
        <p:nvSpPr>
          <p:cNvPr id="114699" name="Text Box 16"/>
          <p:cNvSpPr txBox="1">
            <a:spLocks noChangeArrowheads="1"/>
          </p:cNvSpPr>
          <p:nvPr/>
        </p:nvSpPr>
        <p:spPr bwMode="auto">
          <a:xfrm>
            <a:off x="7239000" y="6477000"/>
            <a:ext cx="19113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VOAAREA modeling</a:t>
            </a:r>
          </a:p>
        </p:txBody>
      </p:sp>
      <p:sp>
        <p:nvSpPr>
          <p:cNvPr id="114700" name="Line 17"/>
          <p:cNvSpPr>
            <a:spLocks noChangeShapeType="1"/>
          </p:cNvSpPr>
          <p:nvPr/>
        </p:nvSpPr>
        <p:spPr bwMode="auto">
          <a:xfrm>
            <a:off x="4483100" y="838200"/>
            <a:ext cx="0" cy="4724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Custom Design">
  <a:themeElements>
    <a:clrScheme name="2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5292</TotalTime>
  <Words>2050</Words>
  <Application>Microsoft Office PowerPoint</Application>
  <PresentationFormat>On-screen Show (4:3)</PresentationFormat>
  <Paragraphs>302</Paragraphs>
  <Slides>19</Slides>
  <Notes>0</Notes>
  <HiddenSlides>1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OCR B MT</vt:lpstr>
      <vt:lpstr>Comic Sans MS</vt:lpstr>
      <vt:lpstr>DFKai-SB</vt:lpstr>
      <vt:lpstr>Courier New</vt:lpstr>
      <vt:lpstr>Custom Design</vt:lpstr>
      <vt:lpstr>1_Custom Design</vt:lpstr>
      <vt:lpstr>2_Custom Design</vt:lpstr>
      <vt:lpstr>Custom Design</vt:lpstr>
      <vt:lpstr>Chart</vt:lpstr>
      <vt:lpstr>Amateur Radio Digital Modes Focus on Field Day Use</vt:lpstr>
      <vt:lpstr>Field Day 2018 Digital Modes It has been suggested we do more digital modes in 2018</vt:lpstr>
      <vt:lpstr>Sunspot Values Continue to Decline Reduce propagation at 20M and above </vt:lpstr>
      <vt:lpstr>Digital is a Small Part of FD Traffic But still an opportunity for many contacts</vt:lpstr>
      <vt:lpstr>Slide 5</vt:lpstr>
      <vt:lpstr>SNR relative to noise in a 2.5 kHz SSB bandwidth</vt:lpstr>
      <vt:lpstr>PSK31 Test Results Based on experiment of two HF rigs, noise generator, attenuator</vt:lpstr>
      <vt:lpstr>FD Propagation 7PM Phone Blue, Yellow, Brown, Red.  Digital all colors</vt:lpstr>
      <vt:lpstr>20M Propagation FD 2018 Phone Blue, Yellow, Brown, Red.  Digital all colors</vt:lpstr>
      <vt:lpstr>Common Digital Modes – Potential for FD Use</vt:lpstr>
      <vt:lpstr>Another Option FT8 – New Mode July 2017</vt:lpstr>
      <vt:lpstr>How is Digital Done</vt:lpstr>
      <vt:lpstr>Example Hook Up for PSK31</vt:lpstr>
      <vt:lpstr>FLDIGI Another Popular SW Tool Decodes many modes: PSK, RTTY, MFSK, …</vt:lpstr>
      <vt:lpstr>Concerns, Issues, Possible Solutions</vt:lpstr>
      <vt:lpstr>FD 2015 Details: Digital Contacts PSK31</vt:lpstr>
      <vt:lpstr>FD 2015 Details: Run Rate Thoughts</vt:lpstr>
      <vt:lpstr>Next Steps for W6HA Field Day 2018</vt:lpstr>
      <vt:lpstr>Questions?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Vahey</dc:creator>
  <cp:lastModifiedBy>Vahey</cp:lastModifiedBy>
  <cp:revision>259</cp:revision>
  <dcterms:created xsi:type="dcterms:W3CDTF">2013-06-14T17:53:35Z</dcterms:created>
  <dcterms:modified xsi:type="dcterms:W3CDTF">2017-11-14T05:15:52Z</dcterms:modified>
</cp:coreProperties>
</file>