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</p:sldMasterIdLst>
  <p:notesMasterIdLst>
    <p:notesMasterId r:id="rId23"/>
  </p:notesMasterIdLst>
  <p:sldIdLst>
    <p:sldId id="627" r:id="rId4"/>
    <p:sldId id="672" r:id="rId5"/>
    <p:sldId id="673" r:id="rId6"/>
    <p:sldId id="669" r:id="rId7"/>
    <p:sldId id="676" r:id="rId8"/>
    <p:sldId id="667" r:id="rId9"/>
    <p:sldId id="682" r:id="rId10"/>
    <p:sldId id="675" r:id="rId11"/>
    <p:sldId id="677" r:id="rId12"/>
    <p:sldId id="668" r:id="rId13"/>
    <p:sldId id="683" r:id="rId14"/>
    <p:sldId id="670" r:id="rId15"/>
    <p:sldId id="671" r:id="rId16"/>
    <p:sldId id="674" r:id="rId17"/>
    <p:sldId id="679" r:id="rId18"/>
    <p:sldId id="680" r:id="rId19"/>
    <p:sldId id="681" r:id="rId20"/>
    <p:sldId id="678" r:id="rId21"/>
    <p:sldId id="6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2AEF"/>
    <a:srgbClr val="FF0000"/>
    <a:srgbClr val="0000FF"/>
    <a:srgbClr val="CEDEFE"/>
    <a:srgbClr val="BBE7FD"/>
    <a:srgbClr val="CCECFF"/>
    <a:srgbClr val="DDDDD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7751" autoAdjust="0"/>
  </p:normalViewPr>
  <p:slideViewPr>
    <p:cSldViewPr>
      <p:cViewPr varScale="1">
        <p:scale>
          <a:sx n="80" d="100"/>
          <a:sy n="80" d="100"/>
        </p:scale>
        <p:origin x="-90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27FAB-A105-4405-BBD5-B309A14AD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mbackground"/>
          <p:cNvPicPr>
            <a:picLocks noChangeAspect="1" noChangeArrowheads="1"/>
          </p:cNvPicPr>
          <p:nvPr userDrawn="1"/>
        </p:nvPicPr>
        <p:blipFill>
          <a:blip r:embed="rId2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CF8F-AAF5-4791-9E40-8B14167E8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4F6B-F718-4306-84E4-951BA74C4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DB20-148C-4256-A325-E0EE812C9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9483-9EC6-4C2B-AE0D-83A7B68C4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63D7-607A-42DF-8734-58AEA2D23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751-5834-4CA8-BF97-038523579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8CDC-78E7-4D9D-BF71-80DAD1BD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6D6E-8E10-4CCC-81EB-88BDC536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C2A5-B350-4C2D-BD79-06CE8C74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0292-BD5B-4605-A611-84E5769CB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C5B9-3BDB-48BA-9E25-0C8697AD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855F-8E7E-40E9-8544-B5D92801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3E0F-4FB4-415B-AFB3-79AA89FD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C3EA-ECA6-437A-9088-F529FFC1B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B796-929D-4910-83F4-B4101BC41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BDC4-AAA5-4248-8E41-F3DB5CE63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B5F7-364C-4F66-BE1B-9AC63DC0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3173-59C2-4A89-AF81-462CDF9B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CF83-8441-4034-864D-8A909E531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30D5-4FC7-4C18-A862-15C30BC6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79DA-DF21-4894-96CE-D0CBE7AF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3B62-5039-4373-8314-1E1CD454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0F2F-5DE4-4C75-96C9-826BB8F1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425B-CFFF-4005-85B9-922ACDF8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5ED6-4EC6-4BE9-A3D9-3B71C6361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F9DD-6918-4E3B-A4F0-AA50E9B9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A3A3-B5B7-4DAE-A50A-5BC42B9DC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C7A6-47D0-4296-BD69-55CBFACA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47E1-A01E-4924-ACD1-B8765DC0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305C-04A6-4E23-A321-67238D2F7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570C-E2C0-4B75-B15A-FCCF29E4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293E-C6C3-4280-89B7-69C3F8543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041E-F720-4120-BEAA-7A65173A8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E8C1-341E-4C02-9CFE-76519ACA8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ambackground"/>
          <p:cNvPicPr>
            <a:picLocks noChangeAspect="1" noChangeArrowheads="1"/>
          </p:cNvPicPr>
          <p:nvPr userDrawn="1"/>
        </p:nvPicPr>
        <p:blipFill>
          <a:blip r:embed="rId15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85551E-F453-4A6D-B6D5-788B7A5DD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167D400A-F965-4E97-8D62-B03F83A8A4B4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1DF3845-CFB3-4B35-B2AB-52048F5F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6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581C6770-68C9-4FFC-99A9-E1DC4E7775E1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7215575-C264-4B28-9EE4-AED28D8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6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75D7DE54-0D72-4D0F-A9A6-C1EF87ADA29D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fradio.org.uk/html/digital_modes.html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2133600"/>
            <a:ext cx="7315200" cy="2133600"/>
          </a:xfrm>
        </p:spPr>
        <p:txBody>
          <a:bodyPr/>
          <a:lstStyle/>
          <a:p>
            <a:r>
              <a:rPr lang="en-US" b="1" smtClean="0">
                <a:latin typeface="OCR B MT" pitchFamily="49" charset="0"/>
              </a:rPr>
              <a:t>Amateur Radio Digital Modes</a:t>
            </a:r>
            <a:br>
              <a:rPr lang="en-US" b="1" smtClean="0">
                <a:latin typeface="OCR B MT" pitchFamily="49" charset="0"/>
              </a:rPr>
            </a:br>
            <a:r>
              <a:rPr lang="en-US" sz="1600" b="1" i="1" smtClean="0">
                <a:latin typeface="OCR B MT" pitchFamily="49" charset="0"/>
              </a:rPr>
              <a:t>Focus on Field Day Use</a:t>
            </a:r>
            <a:endParaRPr lang="en-US" sz="800" b="1" i="1" smtClean="0">
              <a:latin typeface="OCR B MT" pitchFamily="49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3505200"/>
            <a:ext cx="6400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N6MDV         K6VHY</a:t>
            </a:r>
          </a:p>
          <a:p>
            <a:pPr marL="0" indent="0" algn="ctr">
              <a:buFontTx/>
              <a:buNone/>
            </a:pPr>
            <a:r>
              <a:rPr lang="en-US" sz="1800" smtClean="0"/>
              <a:t>November 14, 2017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381000" y="4727575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What mode? 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 rot="-1956045">
            <a:off x="469900" y="3508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Which bands? </a:t>
            </a:r>
          </a:p>
        </p:txBody>
      </p:sp>
      <p:pic>
        <p:nvPicPr>
          <p:cNvPr id="40965" name="Picture 11" descr="FieldDay2016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716463"/>
            <a:ext cx="3048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3048000" y="4419600"/>
            <a:ext cx="179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How much power? </a:t>
            </a:r>
          </a:p>
        </p:txBody>
      </p:sp>
      <p:sp>
        <p:nvSpPr>
          <p:cNvPr id="40968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113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Why now? </a:t>
            </a:r>
          </a:p>
        </p:txBody>
      </p:sp>
      <p:pic>
        <p:nvPicPr>
          <p:cNvPr id="40969" name="Picture 15" descr="FieldDay2016-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6" descr="FieldDay2016-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7" descr="FieldDay2016-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8" descr="FieldDay2016-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9" descr="FieldDay2016-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 Box 9"/>
          <p:cNvSpPr txBox="1">
            <a:spLocks noChangeArrowheads="1"/>
          </p:cNvSpPr>
          <p:nvPr/>
        </p:nvSpPr>
        <p:spPr bwMode="auto">
          <a:xfrm rot="-259265">
            <a:off x="7488238" y="4495800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When and who can I talk to 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Common Digital Modes – Potential for FD Use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838200"/>
            <a:ext cx="8763000" cy="5791200"/>
          </a:xfrm>
        </p:spPr>
        <p:txBody>
          <a:bodyPr/>
          <a:lstStyle/>
          <a:p>
            <a:r>
              <a:rPr lang="en-US" smtClean="0"/>
              <a:t>RTTY Radio TeleTYpe</a:t>
            </a:r>
          </a:p>
          <a:p>
            <a:pPr lvl="1"/>
            <a:r>
              <a:rPr lang="en-US" smtClean="0"/>
              <a:t>Two tones: 2295/2125 Hz </a:t>
            </a:r>
          </a:p>
          <a:p>
            <a:pPr lvl="1"/>
            <a:r>
              <a:rPr lang="en-US" smtClean="0"/>
              <a:t>Transmission speed: 45 baud, 5 bit characters =&gt; 60 WPM</a:t>
            </a:r>
          </a:p>
          <a:p>
            <a:pPr lvl="1"/>
            <a:r>
              <a:rPr lang="en-US" smtClean="0"/>
              <a:t>Bandwidth: 250Hz</a:t>
            </a:r>
          </a:p>
          <a:p>
            <a:pPr lvl="1"/>
            <a:r>
              <a:rPr lang="en-US" smtClean="0"/>
              <a:t>Typically at xx.080 – xx.099 part of the band</a:t>
            </a:r>
          </a:p>
          <a:p>
            <a:r>
              <a:rPr lang="en-US" smtClean="0"/>
              <a:t>PSK31</a:t>
            </a:r>
          </a:p>
          <a:p>
            <a:pPr lvl="1"/>
            <a:r>
              <a:rPr lang="en-US" smtClean="0"/>
              <a:t>Phase shift</a:t>
            </a:r>
          </a:p>
          <a:p>
            <a:pPr lvl="1"/>
            <a:r>
              <a:rPr lang="en-US" smtClean="0"/>
              <a:t>Transmission speed 31 baud, varicode, =&gt; 50WPM</a:t>
            </a:r>
          </a:p>
          <a:p>
            <a:pPr lvl="2"/>
            <a:r>
              <a:rPr lang="en-US" smtClean="0"/>
              <a:t>Lower case characters are fewer bits</a:t>
            </a:r>
          </a:p>
          <a:p>
            <a:pPr lvl="1"/>
            <a:r>
              <a:rPr lang="en-US" smtClean="0"/>
              <a:t>Bandwidth: 60Hz</a:t>
            </a:r>
          </a:p>
          <a:p>
            <a:pPr lvl="1"/>
            <a:r>
              <a:rPr lang="en-US" smtClean="0"/>
              <a:t>Typically at xx.070 portion of band</a:t>
            </a:r>
          </a:p>
          <a:p>
            <a:r>
              <a:rPr lang="en-US" smtClean="0"/>
              <a:t>MFSK16</a:t>
            </a:r>
          </a:p>
          <a:p>
            <a:pPr lvl="1"/>
            <a:r>
              <a:rPr lang="en-US" smtClean="0"/>
              <a:t>16 frequencies with Forward Error Correction (FEC)</a:t>
            </a:r>
          </a:p>
          <a:p>
            <a:pPr lvl="1"/>
            <a:r>
              <a:rPr lang="en-US" smtClean="0"/>
              <a:t>Transmission:15.625 baud 16-FSK, 15.625Hz spaced tones </a:t>
            </a:r>
          </a:p>
          <a:p>
            <a:pPr lvl="1"/>
            <a:r>
              <a:rPr lang="en-US" smtClean="0"/>
              <a:t>Bandwidth: 384Hz =&gt; 30WPM with FEC</a:t>
            </a:r>
          </a:p>
        </p:txBody>
      </p:sp>
      <p:pic>
        <p:nvPicPr>
          <p:cNvPr id="115715" name="Picture 7" descr="psk31-4_102x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124200"/>
            <a:ext cx="971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9" descr="rtty_120x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"/>
            <a:ext cx="171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11" descr="mfsk2_106x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6050" y="4876800"/>
            <a:ext cx="1454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ext Box 12"/>
          <p:cNvSpPr txBox="1">
            <a:spLocks noChangeArrowheads="1"/>
          </p:cNvSpPr>
          <p:nvPr/>
        </p:nvSpPr>
        <p:spPr bwMode="auto">
          <a:xfrm>
            <a:off x="60325" y="6629400"/>
            <a:ext cx="499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0"/>
              <a:t>Photos courtesy of </a:t>
            </a:r>
            <a:r>
              <a:rPr lang="en-US" sz="900" b="0">
                <a:hlinkClick r:id="rId5"/>
              </a:rPr>
              <a:t>http://hfradio.org.uk/html/digital_modes.html</a:t>
            </a:r>
            <a:r>
              <a:rPr lang="en-US" sz="900" b="0"/>
              <a:t>  See that page for sounds also.</a:t>
            </a:r>
          </a:p>
        </p:txBody>
      </p:sp>
      <p:sp>
        <p:nvSpPr>
          <p:cNvPr id="115719" name="Text Box 13"/>
          <p:cNvSpPr txBox="1">
            <a:spLocks noChangeArrowheads="1"/>
          </p:cNvSpPr>
          <p:nvPr/>
        </p:nvSpPr>
        <p:spPr bwMode="auto">
          <a:xfrm>
            <a:off x="1752600" y="2841625"/>
            <a:ext cx="294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for long rag chew – brag tapes</a:t>
            </a:r>
          </a:p>
        </p:txBody>
      </p:sp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3962400" y="914400"/>
            <a:ext cx="252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for contesting and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Another Option FT8 – New Mode July 2017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FT8 similar to JT65 but 4 times faster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15 second transmit and receive intervals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Entire QSO in 1 minute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Limited payload: call signs, signal report, minimal exchange 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E.g. grid squares, 73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Includes Forward Error Correction (FEC)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May be in use this field day, as it is new and hams like new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Reportedly even lower SNR needed than CW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“SNRs from my receiver below –10 dB (measured in a 2,500-Hz bandwidth). Some of the 22 QSOs may have been difficult to complete on CW.”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The new mode is named after its developers, Steven Franke, K9AN, and Joe Taylor, K1JT.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The numeral designates the mode’s 8-frequency shift keying format.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Tones are spaced at 6.25 Hz,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FT8 signal occupies just 50 Hz.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FT8 requires accurate time synchronization. 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An auto-sequencing feature offers the option to respond automatically to the first decoded reply to your CQ.</a:t>
            </a:r>
          </a:p>
          <a:p>
            <a:pPr lvl="2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000" smtClean="0"/>
              <a:t>Google ft8 for the software </a:t>
            </a: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85800"/>
            <a:ext cx="1257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is Digital Done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763000" cy="5791200"/>
          </a:xfrm>
        </p:spPr>
        <p:txBody>
          <a:bodyPr/>
          <a:lstStyle/>
          <a:p>
            <a:r>
              <a:rPr lang="en-US" sz="2000" smtClean="0"/>
              <a:t>Computer connected to radio via TNC</a:t>
            </a:r>
          </a:p>
          <a:p>
            <a:pPr lvl="1"/>
            <a:r>
              <a:rPr lang="en-US" sz="1800" smtClean="0"/>
              <a:t>Computer connection to sound card</a:t>
            </a:r>
          </a:p>
          <a:p>
            <a:pPr lvl="1"/>
            <a:r>
              <a:rPr lang="en-US" sz="1800" smtClean="0"/>
              <a:t>Software on computer decodes sounds displays waterfall</a:t>
            </a:r>
          </a:p>
          <a:p>
            <a:pPr lvl="1"/>
            <a:r>
              <a:rPr lang="en-US" sz="1800" smtClean="0"/>
              <a:t>Operator clicks on open frequency space to call CQ or on a call</a:t>
            </a:r>
          </a:p>
          <a:p>
            <a:pPr lvl="1"/>
            <a:r>
              <a:rPr lang="en-US" sz="1800" smtClean="0"/>
              <a:t>Software auto loads other person’s call sign into macros</a:t>
            </a:r>
          </a:p>
          <a:p>
            <a:pPr lvl="1"/>
            <a:r>
              <a:rPr lang="en-US" sz="1800" smtClean="0"/>
              <a:t>Press appropriate Function key to transmit macro</a:t>
            </a:r>
          </a:p>
          <a:p>
            <a:r>
              <a:rPr lang="en-US" sz="2000" smtClean="0"/>
              <a:t>Four macros when running</a:t>
            </a:r>
          </a:p>
          <a:p>
            <a:pPr lvl="1"/>
            <a:r>
              <a:rPr lang="en-US" sz="1800" smtClean="0"/>
              <a:t>cq fd de w6ha k</a:t>
            </a:r>
          </a:p>
          <a:p>
            <a:pPr lvl="1"/>
            <a:r>
              <a:rPr lang="en-US" sz="1800" smtClean="0"/>
              <a:t>&lt;call&gt; 3A LAX 3A LAX de w6ha k</a:t>
            </a:r>
          </a:p>
          <a:p>
            <a:pPr lvl="1"/>
            <a:r>
              <a:rPr lang="en-US" sz="1800" smtClean="0"/>
              <a:t>&lt;call&gt; tu</a:t>
            </a:r>
          </a:p>
          <a:p>
            <a:pPr lvl="1"/>
            <a:r>
              <a:rPr lang="en-US" sz="1800" smtClean="0"/>
              <a:t>&lt;call&gt; agn?  Agn? de w6ha k</a:t>
            </a:r>
          </a:p>
          <a:p>
            <a:r>
              <a:rPr lang="en-US" sz="2000" smtClean="0"/>
              <a:t>Three macros when search and pounce</a:t>
            </a:r>
          </a:p>
          <a:p>
            <a:pPr lvl="1"/>
            <a:r>
              <a:rPr lang="en-US" sz="1800" smtClean="0"/>
              <a:t>&lt;call&gt; de w6ha w6ha k</a:t>
            </a:r>
          </a:p>
          <a:p>
            <a:pPr lvl="1"/>
            <a:r>
              <a:rPr lang="en-US" sz="1800" smtClean="0"/>
              <a:t>&lt;call&gt; tu 3A LAX 3A LAX de w6ha</a:t>
            </a:r>
          </a:p>
          <a:p>
            <a:pPr lvl="1"/>
            <a:r>
              <a:rPr lang="en-US" sz="1800" smtClean="0"/>
              <a:t>&lt;call&gt; agn?  Agn? de w6ha k</a:t>
            </a:r>
          </a:p>
        </p:txBody>
      </p:sp>
      <p:pic>
        <p:nvPicPr>
          <p:cNvPr id="117763" name="Picture 4" descr="ARRL0038-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7010400" y="4978400"/>
            <a:ext cx="2209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8077200" y="28956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4648200" y="5699125"/>
            <a:ext cx="2111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TNC = Terminal Node Controller</a:t>
            </a:r>
          </a:p>
          <a:p>
            <a:r>
              <a:rPr lang="en-US" sz="1000"/>
              <a:t>MPC = Multi Protocol Controller</a:t>
            </a:r>
          </a:p>
          <a:p>
            <a:r>
              <a:rPr lang="en-US" sz="1000"/>
              <a:t>De = “this is”</a:t>
            </a:r>
          </a:p>
          <a:p>
            <a:r>
              <a:rPr lang="en-US" sz="1000"/>
              <a:t>K = “over, go ahead”</a:t>
            </a:r>
          </a:p>
          <a:p>
            <a:r>
              <a:rPr lang="en-US" sz="1000"/>
              <a:t>Agn = again abbreviation</a:t>
            </a:r>
          </a:p>
          <a:p>
            <a:r>
              <a:rPr lang="en-US" sz="1000"/>
              <a:t>fd = field day</a:t>
            </a:r>
          </a:p>
          <a:p>
            <a:r>
              <a:rPr lang="en-US" sz="1000"/>
              <a:t>tu =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Hook Up for PSK31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838200"/>
            <a:ext cx="43053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ICOM 7000 Radio RIGblaster TNC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Computer sound card &amp; USB connection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CI-V and accessory connection on radio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0" y="990600"/>
            <a:ext cx="3124200" cy="1524000"/>
          </a:xfrm>
        </p:spPr>
        <p:txBody>
          <a:bodyPr/>
          <a:lstStyle/>
          <a:p>
            <a:pPr marL="115888" indent="-115888">
              <a:lnSpc>
                <a:spcPct val="90000"/>
              </a:lnSpc>
            </a:pPr>
            <a:r>
              <a:rPr lang="en-US" sz="1600" smtClean="0"/>
              <a:t>Strong PSK31 signal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Decoding via Digipan software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Macro buttons across the top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Multiple signal decode on right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Waterfall below</a:t>
            </a:r>
          </a:p>
        </p:txBody>
      </p:sp>
      <p:pic>
        <p:nvPicPr>
          <p:cNvPr id="118788" name="Picture 6" descr="rigblaster t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733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9" descr="rigbl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2925"/>
            <a:ext cx="61341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8" descr="digitalconn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00200"/>
            <a:ext cx="3414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Text Box 10"/>
          <p:cNvSpPr txBox="1">
            <a:spLocks noChangeArrowheads="1"/>
          </p:cNvSpPr>
          <p:nvPr/>
        </p:nvSpPr>
        <p:spPr bwMode="auto">
          <a:xfrm>
            <a:off x="76200" y="3429000"/>
            <a:ext cx="17891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Computer Sound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Card Connection &amp;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USB Control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Connection</a:t>
            </a:r>
          </a:p>
        </p:txBody>
      </p:sp>
      <p:sp>
        <p:nvSpPr>
          <p:cNvPr id="118792" name="Text Box 11"/>
          <p:cNvSpPr txBox="1">
            <a:spLocks noChangeArrowheads="1"/>
          </p:cNvSpPr>
          <p:nvPr/>
        </p:nvSpPr>
        <p:spPr bwMode="auto">
          <a:xfrm>
            <a:off x="1524000" y="6127750"/>
            <a:ext cx="2241550" cy="7302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RIGblaster TNC</a:t>
            </a:r>
          </a:p>
          <a:p>
            <a:r>
              <a:rPr lang="en-US"/>
              <a:t>Sound, control, CI-V link</a:t>
            </a:r>
          </a:p>
          <a:p>
            <a:r>
              <a:rPr lang="en-US"/>
              <a:t>CW and digital modes</a:t>
            </a:r>
          </a:p>
        </p:txBody>
      </p:sp>
      <p:sp>
        <p:nvSpPr>
          <p:cNvPr id="118793" name="Line 12"/>
          <p:cNvSpPr>
            <a:spLocks noChangeShapeType="1"/>
          </p:cNvSpPr>
          <p:nvPr/>
        </p:nvSpPr>
        <p:spPr bwMode="auto">
          <a:xfrm flipV="1">
            <a:off x="3048000" y="6172200"/>
            <a:ext cx="914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8794" name="Picture 5" descr="psk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2566988"/>
            <a:ext cx="373062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Text Box 13"/>
          <p:cNvSpPr txBox="1">
            <a:spLocks noChangeArrowheads="1"/>
          </p:cNvSpPr>
          <p:nvPr/>
        </p:nvSpPr>
        <p:spPr bwMode="auto">
          <a:xfrm>
            <a:off x="3200400" y="22860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ICOM 7000 multimode radio</a:t>
            </a:r>
          </a:p>
        </p:txBody>
      </p:sp>
      <p:sp>
        <p:nvSpPr>
          <p:cNvPr id="118796" name="Text Box 14"/>
          <p:cNvSpPr txBox="1">
            <a:spLocks noChangeArrowheads="1"/>
          </p:cNvSpPr>
          <p:nvPr/>
        </p:nvSpPr>
        <p:spPr bwMode="auto">
          <a:xfrm>
            <a:off x="4419600" y="297180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CI-V</a:t>
            </a:r>
          </a:p>
        </p:txBody>
      </p:sp>
      <p:sp>
        <p:nvSpPr>
          <p:cNvPr id="118797" name="Text Box 15"/>
          <p:cNvSpPr txBox="1">
            <a:spLocks noChangeArrowheads="1"/>
          </p:cNvSpPr>
          <p:nvPr/>
        </p:nvSpPr>
        <p:spPr bwMode="auto">
          <a:xfrm>
            <a:off x="3505200" y="31242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ACC </a:t>
            </a:r>
          </a:p>
        </p:txBody>
      </p:sp>
      <p:sp>
        <p:nvSpPr>
          <p:cNvPr id="11879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228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9" name="Line 17"/>
          <p:cNvSpPr>
            <a:spLocks noChangeShapeType="1"/>
          </p:cNvSpPr>
          <p:nvPr/>
        </p:nvSpPr>
        <p:spPr bwMode="auto">
          <a:xfrm>
            <a:off x="3733800" y="3352800"/>
            <a:ext cx="3810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FLDIGI Another Popular SW Tool</a:t>
            </a:r>
            <a:br>
              <a:rPr lang="en-US" sz="2400" smtClean="0"/>
            </a:br>
            <a:r>
              <a:rPr lang="en-US" sz="1800" smtClean="0"/>
              <a:t>Decodes many modes: PSK, RTTY, MFSK, …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9811" name="Picture 5" descr="fldi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929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727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Many modes supported, but only one message decoded at a time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Concerns, Issues, Possible Solutions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838200"/>
            <a:ext cx="8991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Inter-station interference with two transmitters on same band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Band pass filters do a fine job keeping different bands separate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But not for two stations on the same band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Other groups make it work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Radios with good internal filters / selectivity / low noise (e.g., KX-3 and K3)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Careful placement of antennas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Keep them far apart and oriented so nulls point toward each other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Run rates will be slower than phone </a:t>
            </a:r>
            <a:r>
              <a:rPr lang="en-US" i="1" smtClean="0">
                <a:solidFill>
                  <a:srgbClr val="0000FF"/>
                </a:solidFill>
              </a:rPr>
              <a:t>– likely true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Data from 2015 shows the following results at non-optimal time of day, i.e, few stations on the air midnight or with poor antenna propagation on </a:t>
            </a:r>
            <a:r>
              <a:rPr lang="en-US" sz="1800" smtClean="0"/>
              <a:t>Sunday morning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Digital log data</a:t>
            </a:r>
          </a:p>
          <a:p>
            <a:pPr lvl="3">
              <a:lnSpc>
                <a:spcPct val="90000"/>
              </a:lnSpc>
            </a:pPr>
            <a:r>
              <a:rPr lang="en-US" sz="1400" smtClean="0"/>
              <a:t>Av time between QSO 2.6 minutes</a:t>
            </a:r>
          </a:p>
          <a:p>
            <a:pPr lvl="3">
              <a:lnSpc>
                <a:spcPct val="90000"/>
              </a:lnSpc>
            </a:pPr>
            <a:r>
              <a:rPr lang="en-US" sz="1400" smtClean="0"/>
              <a:t>Min time between QSO 0 minutes – we might get our average time better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Phone log data</a:t>
            </a:r>
          </a:p>
          <a:p>
            <a:pPr lvl="3">
              <a:lnSpc>
                <a:spcPct val="90000"/>
              </a:lnSpc>
            </a:pPr>
            <a:r>
              <a:rPr lang="en-US" sz="1400" smtClean="0"/>
              <a:t>Av time 1.6 minutes per QSO (Sunday at 10 AM)</a:t>
            </a:r>
          </a:p>
          <a:p>
            <a:pPr lvl="3">
              <a:lnSpc>
                <a:spcPct val="90000"/>
              </a:lnSpc>
            </a:pPr>
            <a:r>
              <a:rPr lang="en-US" sz="1400" smtClean="0"/>
              <a:t>Av time 1.06 minutes per QSO (Saturday 9 PM)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447800" y="6477000"/>
            <a:ext cx="6365875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Expect digital may be 2X slower than phone – with practice may do better</a:t>
            </a: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762000" y="6248400"/>
            <a:ext cx="558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AB6UI rate on FT8 was a QSO 4 minutes on average – new to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FD 2015 Details: Digital Contacts PSK31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pPr marL="169863" indent="-169863"/>
            <a:r>
              <a:rPr lang="en-US" sz="1800" smtClean="0"/>
              <a:t>ICOM 7000 nominally 20-30 Watts</a:t>
            </a:r>
          </a:p>
          <a:p>
            <a:pPr marL="169863" indent="-169863"/>
            <a:r>
              <a:rPr lang="en-US" sz="1800" smtClean="0"/>
              <a:t>Rigblaster plug and play</a:t>
            </a:r>
          </a:p>
          <a:p>
            <a:pPr marL="169863" indent="-169863"/>
            <a:r>
              <a:rPr lang="en-US" sz="1800" smtClean="0"/>
              <a:t>Lap top Windows 8.1 running digipan</a:t>
            </a:r>
          </a:p>
          <a:p>
            <a:pPr marL="169863" indent="-169863"/>
            <a:r>
              <a:rPr lang="en-US" sz="1800" smtClean="0"/>
              <a:t>Total QSO: 45</a:t>
            </a:r>
          </a:p>
          <a:p>
            <a:pPr marL="403225" lvl="1" indent="-231775"/>
            <a:r>
              <a:rPr lang="en-US" sz="1600" smtClean="0"/>
              <a:t>10 at midnight Saturday, just to get some</a:t>
            </a:r>
          </a:p>
          <a:p>
            <a:pPr marL="574675" lvl="2" indent="-169863"/>
            <a:r>
              <a:rPr lang="en-US" sz="1400" smtClean="0"/>
              <a:t>Great national antenna coverage, just few operators</a:t>
            </a:r>
          </a:p>
          <a:p>
            <a:pPr marL="403225" lvl="1" indent="-231775"/>
            <a:r>
              <a:rPr lang="en-US" sz="1600" smtClean="0"/>
              <a:t>35 Sunday AM starting at 7:30 AM </a:t>
            </a:r>
          </a:p>
          <a:p>
            <a:pPr marL="574675" lvl="2" indent="-169863"/>
            <a:r>
              <a:rPr lang="en-US" sz="1400" smtClean="0"/>
              <a:t>Limited antenna coverage at that time of day</a:t>
            </a:r>
          </a:p>
        </p:txBody>
      </p:sp>
      <p:sp>
        <p:nvSpPr>
          <p:cNvPr id="121859" name="Content Placeholder 6"/>
          <p:cNvSpPr>
            <a:spLocks noGrp="1"/>
          </p:cNvSpPr>
          <p:nvPr>
            <p:ph sz="half" idx="4294967295"/>
          </p:nvPr>
        </p:nvSpPr>
        <p:spPr>
          <a:xfrm>
            <a:off x="4686300" y="838200"/>
            <a:ext cx="4305300" cy="5791200"/>
          </a:xfrm>
        </p:spPr>
        <p:txBody>
          <a:bodyPr/>
          <a:lstStyle/>
          <a:p>
            <a:r>
              <a:rPr lang="en-US" sz="1800" b="1" smtClean="0">
                <a:solidFill>
                  <a:srgbClr val="0000FF"/>
                </a:solidFill>
              </a:rPr>
              <a:t>Stats on QSO rate</a:t>
            </a:r>
          </a:p>
          <a:p>
            <a:pPr lvl="1"/>
            <a:r>
              <a:rPr lang="en-US" sz="1600" b="1" smtClean="0">
                <a:solidFill>
                  <a:srgbClr val="0000FF"/>
                </a:solidFill>
              </a:rPr>
              <a:t>Saturday night</a:t>
            </a:r>
          </a:p>
          <a:p>
            <a:pPr lvl="2"/>
            <a:r>
              <a:rPr lang="en-US" sz="1400" b="1" smtClean="0">
                <a:solidFill>
                  <a:srgbClr val="0000FF"/>
                </a:solidFill>
              </a:rPr>
              <a:t>Av minutes between QSO 4.5 minutes</a:t>
            </a:r>
          </a:p>
          <a:p>
            <a:pPr lvl="2"/>
            <a:r>
              <a:rPr lang="en-US" sz="1400" b="1" smtClean="0">
                <a:solidFill>
                  <a:srgbClr val="0000FF"/>
                </a:solidFill>
              </a:rPr>
              <a:t>Max time 9 minutes  Min time 2 minutes</a:t>
            </a:r>
          </a:p>
          <a:p>
            <a:pPr lvl="1"/>
            <a:r>
              <a:rPr lang="en-US" sz="1600" b="1" smtClean="0">
                <a:solidFill>
                  <a:srgbClr val="0000FF"/>
                </a:solidFill>
              </a:rPr>
              <a:t>Sunday morning</a:t>
            </a:r>
          </a:p>
          <a:p>
            <a:pPr lvl="2"/>
            <a:r>
              <a:rPr lang="en-US" sz="1400" b="1" smtClean="0">
                <a:solidFill>
                  <a:srgbClr val="0000FF"/>
                </a:solidFill>
              </a:rPr>
              <a:t>Av minutes between QSO 3.5 minutes</a:t>
            </a:r>
          </a:p>
          <a:p>
            <a:pPr lvl="2"/>
            <a:r>
              <a:rPr lang="en-US" sz="1400" b="1" smtClean="0">
                <a:solidFill>
                  <a:srgbClr val="0000FF"/>
                </a:solidFill>
              </a:rPr>
              <a:t>Max time 10 minutes Min time 0 minutes</a:t>
            </a:r>
          </a:p>
          <a:p>
            <a:pPr lvl="1"/>
            <a:r>
              <a:rPr lang="en-US" sz="1600" b="1" smtClean="0">
                <a:solidFill>
                  <a:srgbClr val="0000FF"/>
                </a:solidFill>
              </a:rPr>
              <a:t>If throw out the long times on Sunday AM, presuming equipment or people distractions</a:t>
            </a:r>
          </a:p>
          <a:p>
            <a:pPr lvl="2"/>
            <a:r>
              <a:rPr lang="en-US" sz="1400" b="1" smtClean="0">
                <a:solidFill>
                  <a:srgbClr val="0000FF"/>
                </a:solidFill>
              </a:rPr>
              <a:t>Av time between QSO 2.6 minutes</a:t>
            </a:r>
          </a:p>
          <a:p>
            <a:r>
              <a:rPr lang="en-US" sz="1800" b="1" smtClean="0">
                <a:solidFill>
                  <a:srgbClr val="0000FF"/>
                </a:solidFill>
              </a:rPr>
              <a:t>Compared to phone run rate</a:t>
            </a:r>
          </a:p>
          <a:p>
            <a:pPr lvl="1"/>
            <a:r>
              <a:rPr lang="en-US" sz="1600" b="1" smtClean="0">
                <a:solidFill>
                  <a:srgbClr val="0000FF"/>
                </a:solidFill>
              </a:rPr>
              <a:t>10 AM Sunday 1.6 minutes per QSO</a:t>
            </a:r>
          </a:p>
          <a:p>
            <a:pPr lvl="1"/>
            <a:r>
              <a:rPr lang="en-US" sz="1600" b="1" smtClean="0">
                <a:solidFill>
                  <a:srgbClr val="0000FF"/>
                </a:solidFill>
              </a:rPr>
              <a:t>9 PM Saturday 1.06 minutes per QSO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5867400"/>
            <a:ext cx="8458200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/>
              <a:t>With double points  for digital, the points per minute are close with digital when number of stations has dwindled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FD 2015 Details: Run Rate Thoughts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r>
              <a:rPr lang="en-US" smtClean="0"/>
              <a:t>20M station first 3 hours Saturday</a:t>
            </a:r>
          </a:p>
          <a:p>
            <a:pPr lvl="1"/>
            <a:r>
              <a:rPr lang="en-US" smtClean="0"/>
              <a:t>1 minute each -- FAST</a:t>
            </a:r>
          </a:p>
          <a:p>
            <a:r>
              <a:rPr lang="en-US" smtClean="0"/>
              <a:t>20M station 10AM Sunday</a:t>
            </a:r>
          </a:p>
          <a:p>
            <a:pPr lvl="1"/>
            <a:r>
              <a:rPr lang="en-US" smtClean="0"/>
              <a:t>2.14 minutes each– Slowing</a:t>
            </a:r>
          </a:p>
          <a:p>
            <a:r>
              <a:rPr lang="en-US" smtClean="0"/>
              <a:t>40M station first 3 hours Saturday</a:t>
            </a:r>
          </a:p>
          <a:p>
            <a:pPr lvl="1"/>
            <a:r>
              <a:rPr lang="en-US" smtClean="0"/>
              <a:t>1 minute each -- FAST</a:t>
            </a:r>
          </a:p>
          <a:p>
            <a:r>
              <a:rPr lang="en-US" smtClean="0"/>
              <a:t>40M station Saturday 9PM</a:t>
            </a:r>
          </a:p>
          <a:p>
            <a:pPr lvl="1"/>
            <a:r>
              <a:rPr lang="en-US" smtClean="0"/>
              <a:t>1.06 minutes each -- FAST</a:t>
            </a:r>
          </a:p>
          <a:p>
            <a:r>
              <a:rPr lang="en-US" smtClean="0"/>
              <a:t>40M station 10 AM Sunday</a:t>
            </a:r>
          </a:p>
          <a:p>
            <a:pPr lvl="1"/>
            <a:r>
              <a:rPr lang="en-US" smtClean="0"/>
              <a:t>1.36 minutes each Slowing</a:t>
            </a:r>
          </a:p>
          <a:p>
            <a:r>
              <a:rPr lang="en-US" smtClean="0"/>
              <a:t>Digital station better case</a:t>
            </a:r>
          </a:p>
          <a:p>
            <a:pPr lvl="1"/>
            <a:r>
              <a:rPr lang="en-US" smtClean="0"/>
              <a:t>2.6 minutes per QSO</a:t>
            </a:r>
          </a:p>
          <a:p>
            <a:endParaRPr lang="en-US" smtClean="0"/>
          </a:p>
        </p:txBody>
      </p:sp>
      <p:sp>
        <p:nvSpPr>
          <p:cNvPr id="122883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838200"/>
            <a:ext cx="4648200" cy="5791200"/>
          </a:xfrm>
        </p:spPr>
        <p:txBody>
          <a:bodyPr/>
          <a:lstStyle/>
          <a:p>
            <a:r>
              <a:rPr lang="en-US" smtClean="0"/>
              <a:t>Observations</a:t>
            </a:r>
          </a:p>
          <a:p>
            <a:pPr lvl="1"/>
            <a:r>
              <a:rPr lang="en-US" smtClean="0"/>
              <a:t>When there are plenty of stations </a:t>
            </a:r>
          </a:p>
          <a:p>
            <a:pPr lvl="1"/>
            <a:r>
              <a:rPr lang="en-US" smtClean="0"/>
              <a:t>And with good </a:t>
            </a:r>
          </a:p>
          <a:p>
            <a:pPr lvl="2"/>
            <a:r>
              <a:rPr lang="en-US" smtClean="0"/>
              <a:t>antenna</a:t>
            </a:r>
          </a:p>
          <a:p>
            <a:pPr lvl="2"/>
            <a:r>
              <a:rPr lang="en-US" smtClean="0"/>
              <a:t>Band</a:t>
            </a:r>
          </a:p>
          <a:p>
            <a:pPr lvl="2"/>
            <a:r>
              <a:rPr lang="en-US" smtClean="0"/>
              <a:t>Transceiver</a:t>
            </a:r>
          </a:p>
          <a:p>
            <a:pPr lvl="2"/>
            <a:r>
              <a:rPr lang="en-US" smtClean="0"/>
              <a:t>Operators</a:t>
            </a:r>
          </a:p>
          <a:p>
            <a:pPr lvl="1"/>
            <a:r>
              <a:rPr lang="en-US" smtClean="0"/>
              <a:t>A run rate on phone can be 1 QSO per minute for extended periods of time</a:t>
            </a:r>
          </a:p>
          <a:p>
            <a:pPr lvl="1"/>
            <a:r>
              <a:rPr lang="en-US" smtClean="0"/>
              <a:t>With digital PSK31, run rates appear to be close to the slower run rate on phone</a:t>
            </a:r>
          </a:p>
          <a:p>
            <a:pPr lvl="1"/>
            <a:r>
              <a:rPr lang="en-US" smtClean="0"/>
              <a:t>Possibly could be faster with more stations???</a:t>
            </a:r>
          </a:p>
          <a:p>
            <a:pPr lvl="1"/>
            <a:r>
              <a:rPr lang="en-US" smtClean="0"/>
              <a:t>Or possibly just use to collect additional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Next Steps for W6HA Field Day 2018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8382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Decide if we want to do more digital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Get interfaces and software for the rigs that will be used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Train / practice using digital modes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Decide how it will be used on field day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As a separate CW / Digital station enabled for every band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As an occasional mode on the different band stations e.g., 15, 20, 40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When should it be used?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When phone run rate drops below a certain level?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Which mode(s)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/>
              <a:t>Consider pushing ARRL publications to encourage: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Digital use given low sunspots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Mode based on portion of hour, i.e., psk on the hour, RTTY on the half – FT8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/>
              <a:t>As a club set up a digital / SSB experiment day in the park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Confirm that the mutual interference will be small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Hands on practice and testing of the rigs / SW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000" b="1" smtClean="0">
                <a:latin typeface="Comic Sans MS" pitchFamily="66" charset="0"/>
              </a:rPr>
              <a:t>Questions?</a:t>
            </a:r>
          </a:p>
        </p:txBody>
      </p:sp>
      <p:sp>
        <p:nvSpPr>
          <p:cNvPr id="12493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b="1" smtClean="0">
                <a:solidFill>
                  <a:schemeClr val="tx2"/>
                </a:solidFill>
                <a:latin typeface="Comic Sans MS" pitchFamily="66" charset="0"/>
              </a:rPr>
              <a:t>Thoughts?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Field Day 2018 Digital Modes</a:t>
            </a:r>
            <a:br>
              <a:rPr lang="en-US" sz="2400" smtClean="0"/>
            </a:br>
            <a:r>
              <a:rPr lang="en-US" sz="2000" i="1" smtClean="0">
                <a:solidFill>
                  <a:srgbClr val="0000FF"/>
                </a:solidFill>
              </a:rPr>
              <a:t>It has been suggested we do more digital modes in 2018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991600" cy="5791200"/>
          </a:xfrm>
        </p:spPr>
        <p:txBody>
          <a:bodyPr/>
          <a:lstStyle/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Enables contacts on higher bands despite poor sunspot propagation</a:t>
            </a:r>
          </a:p>
          <a:p>
            <a:pPr lvl="2"/>
            <a:r>
              <a:rPr lang="en-US" smtClean="0"/>
              <a:t>Lower SNR required than phone contacts</a:t>
            </a:r>
          </a:p>
          <a:p>
            <a:pPr lvl="1"/>
            <a:r>
              <a:rPr lang="en-US" smtClean="0"/>
              <a:t>Develop additional skills for weak signal emergency communication</a:t>
            </a:r>
          </a:p>
          <a:p>
            <a:pPr lvl="1"/>
            <a:r>
              <a:rPr lang="en-US" smtClean="0"/>
              <a:t>Easier to learn than CW for weak signal use</a:t>
            </a:r>
          </a:p>
          <a:p>
            <a:pPr lvl="1"/>
            <a:r>
              <a:rPr lang="en-US" smtClean="0"/>
              <a:t>May be fun to learn and try new things</a:t>
            </a:r>
          </a:p>
          <a:p>
            <a:pPr lvl="1"/>
            <a:r>
              <a:rPr lang="en-US" smtClean="0"/>
              <a:t>Possibly attract additional operators who don’t do CW or Phone</a:t>
            </a:r>
          </a:p>
          <a:p>
            <a:r>
              <a:rPr lang="en-US" smtClean="0"/>
              <a:t>Why not?</a:t>
            </a:r>
          </a:p>
          <a:p>
            <a:pPr lvl="1"/>
            <a:r>
              <a:rPr lang="en-US" smtClean="0"/>
              <a:t>Takes effort to prepare for new radio connections, software, …</a:t>
            </a:r>
          </a:p>
          <a:p>
            <a:pPr lvl="1"/>
            <a:r>
              <a:rPr lang="en-US" smtClean="0"/>
              <a:t>Good use of operator time?  </a:t>
            </a:r>
          </a:p>
          <a:p>
            <a:pPr lvl="2"/>
            <a:r>
              <a:rPr lang="en-US" smtClean="0"/>
              <a:t>Contact rate is slower than with a good CW or Phone operator</a:t>
            </a:r>
          </a:p>
          <a:p>
            <a:pPr lvl="1"/>
            <a:r>
              <a:rPr lang="en-US" smtClean="0"/>
              <a:t>Additional equipment needs: decoding computer, TNC</a:t>
            </a:r>
          </a:p>
          <a:p>
            <a:pPr lvl="1"/>
            <a:r>
              <a:rPr lang="en-US" smtClean="0"/>
              <a:t>Operators need to learn new skills</a:t>
            </a:r>
          </a:p>
          <a:p>
            <a:pPr lvl="1"/>
            <a:r>
              <a:rPr lang="en-US" smtClean="0"/>
              <a:t>Interference with other W6HA radio stations in FD ops</a:t>
            </a:r>
          </a:p>
          <a:p>
            <a:pPr lvl="2"/>
            <a:r>
              <a:rPr lang="en-US" smtClean="0"/>
              <a:t>RFI or scheduling of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Sunspot Values Continue to Decline</a:t>
            </a:r>
            <a:br>
              <a:rPr lang="en-US" sz="2400" smtClean="0"/>
            </a:br>
            <a:r>
              <a:rPr lang="en-US" sz="2400" smtClean="0"/>
              <a:t>Reduce propagation at 20M and above </a:t>
            </a:r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305300" cy="5105400"/>
          </a:xfrm>
        </p:spPr>
        <p:txBody>
          <a:bodyPr/>
          <a:lstStyle/>
          <a:p>
            <a:pPr marL="112713" indent="-112713">
              <a:lnSpc>
                <a:spcPct val="80000"/>
              </a:lnSpc>
            </a:pPr>
            <a:r>
              <a:rPr lang="en-US" sz="1800" smtClean="0"/>
              <a:t>Sunspots affection ionization  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Ionosphere refract radio waves 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smtClean="0"/>
              <a:t>Bends waves back to earth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smtClean="0"/>
              <a:t>Responsible for long range propagation</a:t>
            </a:r>
          </a:p>
          <a:p>
            <a:pPr marL="401638" lvl="1" indent="-174625">
              <a:lnSpc>
                <a:spcPct val="80000"/>
              </a:lnSpc>
            </a:pPr>
            <a:endParaRPr lang="en-US" sz="16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Declining propagation has reduced our contacts on higher frequencies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CW and digital modes need less SNR than phone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</a:rPr>
              <a:t>To maintain higher contacts need to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b="1" smtClean="0">
                <a:solidFill>
                  <a:srgbClr val="0000FF"/>
                </a:solidFill>
              </a:rPr>
              <a:t>Use modes that need less SNR</a:t>
            </a:r>
          </a:p>
          <a:p>
            <a:pPr lvl="2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</a:rPr>
              <a:t>CW would be best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b="1" smtClean="0">
                <a:solidFill>
                  <a:srgbClr val="0000FF"/>
                </a:solidFill>
              </a:rPr>
              <a:t>Use lower frequency bands</a:t>
            </a:r>
          </a:p>
          <a:p>
            <a:pPr lvl="2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</a:rPr>
              <a:t>80 and 40 meters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219200"/>
            <a:ext cx="4876800" cy="3581400"/>
          </a:xfrm>
        </p:spPr>
        <p:txBody>
          <a:bodyPr/>
          <a:lstStyle/>
          <a:p>
            <a:pPr marL="112713" indent="-112713" algn="ctr">
              <a:lnSpc>
                <a:spcPct val="80000"/>
              </a:lnSpc>
              <a:buFontTx/>
              <a:buNone/>
            </a:pPr>
            <a:r>
              <a:rPr lang="en-US" sz="1400" b="1" smtClean="0"/>
              <a:t>Smoothed Sunspot Numbers – Predict Propagation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2008  4.2   3.5   3.3   3.3   3.5   3.2   2.8   2.7   2.3   1.9   1.8   1.7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2009  1.8   1.9   2.0   2.2   2.3   2.7   3.6   4.8   6.1   7.1   7.6   8.3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2010  9.3  10.6  12.3  14.0  15.5  16.4  16.8  17.4  19.6  23.2  26.5  28.8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2011 30.9  33.4  36.9  41.8  47.6  53.2  57.2  59.0  59.5  59.9  61.1  63.4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2012 65.5  66.9  66.8  64.6  61.7  58.9  57.8  58.2  58.1  58.6  59.7  59.6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2013 58.7  58.4  57.6  57.9  59.9  62.6  65.5  68.9  73.0  74.9  75.3  75.9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2014 77.3  78.4  80.8  81.9  80.5  79.7  78.6  75.6  70.8  67.3  65.4  63.7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2015 61.9  60.5  59.7  59.1  57.8  55.5  53.1  51.2  49.7  48.6  47.4  46.1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2016 44.8  43.2  41.4  39.4  37.5  36.6  35.9  35.4  34.7  33.5  31.8  30.1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2017 29.2  28.6  27.9  27.3  26.7 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</a:rPr>
              <a:t>25.8</a:t>
            </a:r>
            <a:r>
              <a:rPr lang="en-US" sz="800" b="1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800" smtClean="0">
                <a:latin typeface="Courier New" pitchFamily="49" charset="0"/>
              </a:rPr>
              <a:t> 24.5  23.0  21.8  20.9  20.2  19.6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2018 18.8  17.7  16.7  15.5  14.5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13.7</a:t>
            </a:r>
            <a:r>
              <a:rPr lang="en-US" sz="800" smtClean="0">
                <a:latin typeface="Courier New" pitchFamily="49" charset="0"/>
              </a:rPr>
              <a:t>  13.4  13.1  12.5  11.8  11.1  10.7  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2019 10.1   9.6   9.3   9.0   8.9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8.9 </a:t>
            </a:r>
            <a:r>
              <a:rPr lang="en-US" sz="800" smtClean="0">
                <a:latin typeface="Courier New" pitchFamily="49" charset="0"/>
              </a:rPr>
              <a:t>  8.9   8.9   9.2   9.5   9.8  10.2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2020 10.5  10.8  11.3  11.7  12.3  13.2  13.9  14.5  15.2  16.2  17.6  19.0</a:t>
            </a:r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4267200" y="4038600"/>
          <a:ext cx="4876800" cy="2541588"/>
        </p:xfrm>
        <a:graphic>
          <a:graphicData uri="http://schemas.openxmlformats.org/presentationml/2006/ole">
            <p:oleObj spid="_x0000_s108551" name="Chart" r:id="rId3" imgW="8848745" imgH="4610100" progId="Excel.Chart.8">
              <p:embed/>
            </p:oleObj>
          </a:graphicData>
        </a:graphic>
      </p:graphicFrame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343400" y="3778250"/>
            <a:ext cx="475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Next few years will be lower than last few years</a:t>
            </a: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7443788" y="54864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7696200" y="52308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7543800" y="5791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Digital is a Small Part of FD Traffic</a:t>
            </a:r>
            <a:br>
              <a:rPr lang="en-US" sz="2400" smtClean="0"/>
            </a:br>
            <a:r>
              <a:rPr lang="en-US" sz="2400" smtClean="0"/>
              <a:t>But still an opportunity for many contacts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685800" y="685800"/>
          <a:ext cx="7842250" cy="5791200"/>
        </p:xfrm>
        <a:graphic>
          <a:graphicData uri="http://schemas.openxmlformats.org/presentationml/2006/ole">
            <p:oleObj spid="_x0000_s102403" name="Chart" r:id="rId3" imgW="8410589" imgH="6210300" progId="Excel.Chart.8">
              <p:embed/>
            </p:oleObj>
          </a:graphicData>
        </a:graphic>
      </p:graphicFrame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381000" y="6477000"/>
            <a:ext cx="852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have about 1200 contacts.  If we add same ratio we will have another 100 contacts -&gt; 400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Mode 	  SNR	         Net data speed      Needed Eb/N0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		 in 2500 Hz	        in bits/s 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SSB voice	 +10	20*	 +31 dB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CW (ZRO-test, by ear)	 -18	0.54	 +16 dB**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CW (QRSS-3, waterfall	) -26	0.13	 +14 dB**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CW (RSCW, 12 wpm	) -12	4	 +13 dB**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OPERA-2	 -23	0.23	 +14 dB***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RTTY	 -5	32	 +14 dB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PSK31	 -10	31	 +9 dB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WSPR	 -29	0.45	 +5 dB****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WSPR-15	 -38	0.056	 +5 dB****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JT65 (for EME)	 -24	1.54	 +5 dB****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Coherent BPSK on VLF	 -57	0.0058	 -1 dB Theoretical limit -1.59 dB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endParaRPr lang="en-US" sz="1400" b="1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endParaRPr lang="en-US" sz="1400" b="1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*very crude estimate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** based on peak average power; peak power 3 dB higher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*** peak power is 3 dB higher; 2 dB lower if counting CRC-bits as information </a:t>
            </a:r>
          </a:p>
          <a:p>
            <a:pPr>
              <a:lnSpc>
                <a:spcPct val="90000"/>
              </a:lnSpc>
              <a:buFontTx/>
              <a:buNone/>
              <a:tabLst>
                <a:tab pos="2797175" algn="dec"/>
                <a:tab pos="4119563" algn="dec"/>
                <a:tab pos="6170613" algn="dec"/>
                <a:tab pos="6516688" algn="dec"/>
              </a:tabLst>
            </a:pPr>
            <a:r>
              <a:rPr lang="en-US" sz="1400" b="1" smtClean="0">
                <a:latin typeface="Courier New" pitchFamily="49" charset="0"/>
              </a:rPr>
              <a:t>**** not counting energy in synchronization bits; otherwise 3 dB more </a:t>
            </a: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76200" y="5715000"/>
            <a:ext cx="885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Chart Suggests that PSK31 needs 20 dB less SNR than SSB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SNR relative to noise in a 2.5 kHz SSB bandwidth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MODE	   BW(Hz) 	THRUPUT 	SNR(ave) 	SNR(pk)   	SNR(ave)      </a:t>
            </a:r>
            <a:br>
              <a:rPr lang="en-US" sz="1600" b="1" smtClean="0">
                <a:latin typeface="Courier New" pitchFamily="49" charset="0"/>
              </a:rPr>
            </a:br>
            <a:r>
              <a:rPr lang="en-US" sz="1600" b="1" smtClean="0">
                <a:latin typeface="Courier New" pitchFamily="49" charset="0"/>
              </a:rPr>
              <a:t> 	     Hz     wpm	dB	dB	dB	 at 1 char/sec 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SSB 	2500 	250  	+6 	+10 	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CCW 	10 	12 	-15 	-12 	-15(12 wpm = 1 c/s) 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Hell 	250 	25 	-13 	-7 	-17 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WSJT 	5 	7 	-22 	-22 	-20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PSK31 	30	30 	-12	 -9	 -17 </a:t>
            </a:r>
          </a:p>
          <a:p>
            <a:pPr>
              <a:lnSpc>
                <a:spcPct val="90000"/>
              </a:lnSpc>
              <a:buFontTx/>
              <a:buNone/>
              <a:tabLst>
                <a:tab pos="1376363" algn="dec"/>
                <a:tab pos="2290763" algn="dec"/>
                <a:tab pos="3311525" algn="dec"/>
                <a:tab pos="4341813" algn="dec"/>
                <a:tab pos="5540375" algn="dec"/>
                <a:tab pos="6400800" algn="dec"/>
              </a:tabLst>
            </a:pPr>
            <a:r>
              <a:rPr lang="en-US" sz="1600" b="1" smtClean="0">
                <a:latin typeface="Courier New" pitchFamily="49" charset="0"/>
              </a:rPr>
              <a:t>RTTY 	50	60 	-9	 -9	 -17 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288925" y="4038600"/>
            <a:ext cx="885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Chart Suggests that PSK31 needs 20 dB less SNR than SSB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33600" y="4800600"/>
            <a:ext cx="5883275" cy="14398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/>
            <a:r>
              <a:rPr lang="en-US" sz="1800"/>
              <a:t>However, other factors likely apply:</a:t>
            </a:r>
          </a:p>
          <a:p>
            <a:pPr marL="169863" indent="-169863">
              <a:buFontTx/>
              <a:buChar char="•"/>
            </a:pPr>
            <a:r>
              <a:rPr lang="en-US"/>
              <a:t>Lower transmit power</a:t>
            </a:r>
          </a:p>
          <a:p>
            <a:pPr marL="169863" indent="-169863">
              <a:buFontTx/>
              <a:buChar char="•"/>
            </a:pPr>
            <a:r>
              <a:rPr lang="en-US"/>
              <a:t>Congestion and overlap in the digital modes area of band</a:t>
            </a:r>
          </a:p>
          <a:p>
            <a:pPr marL="169863" indent="-169863">
              <a:buFontTx/>
              <a:buChar char="•"/>
            </a:pPr>
            <a:r>
              <a:rPr lang="en-US"/>
              <a:t>General noise floor increase on field day</a:t>
            </a:r>
          </a:p>
          <a:p>
            <a:pPr marL="169863" indent="-169863">
              <a:buFontTx/>
              <a:buChar char="•"/>
            </a:pPr>
            <a:endParaRPr lang="en-US"/>
          </a:p>
          <a:p>
            <a:pPr marL="169863" indent="-169863"/>
            <a:r>
              <a:rPr lang="en-US"/>
              <a:t>May just need to try it to see if modeling projections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PSK31 Test Results</a:t>
            </a:r>
            <a:br>
              <a:rPr lang="en-US" sz="2400" smtClean="0"/>
            </a:br>
            <a:r>
              <a:rPr lang="en-US" sz="1800" smtClean="0"/>
              <a:t>Based on experiment of two HF rigs, noise generator, attenuator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667000"/>
            <a:ext cx="87630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29.97 	Perfect copy of 12 lines of text. 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20.02 	Perfect copy of 9 lines of text. 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12.03 	Perfect copy of 16 lines of text.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11.08 	Near perfect copy of 13 lines of text message.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9.90 	Much of the 11 lines of text are intelligible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However, there are missing characters and a few missing words, 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8.96 	Much of the 12 lines of text are intelligible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However, there are missing characters and a few missing words, 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7.70 Message text is readable but with considerable difficulty. 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7.08 	Message text is barely readable, occasional words distinguishable.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6.38 	Message text is barely readable, occasional words distinguishable.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 However, much of the time Digipan was not able to demodulate and decode the message.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  5.1 	At this SNR the message text is not readable. 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Digipan was not able to demodulate and decode any of the message. But, I could still here the PSK31 signal.  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288925" y="6259513"/>
            <a:ext cx="7445375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experiment suggests that the previous charts are possibly 10dB too conservative</a:t>
            </a: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3810000" y="6575425"/>
            <a:ext cx="501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Source: James A. Frazier, Jr., KC5RUO https://bpsk31.com/articles/psk31-vs-cw/</a:t>
            </a:r>
          </a:p>
        </p:txBody>
      </p:sp>
      <p:sp>
        <p:nvSpPr>
          <p:cNvPr id="112645" name="AutoShape 7" descr="figure01-df5b7ef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AutoShape 9" descr="figure01-df5b7ef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47" name="Picture 10" descr="figure01-df5b7e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3" y="685800"/>
            <a:ext cx="48720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Text Box 11"/>
          <p:cNvSpPr txBox="1">
            <a:spLocks noChangeArrowheads="1"/>
          </p:cNvSpPr>
          <p:nvPr/>
        </p:nvSpPr>
        <p:spPr bwMode="auto">
          <a:xfrm>
            <a:off x="609600" y="1828800"/>
            <a:ext cx="56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SNR</a:t>
            </a:r>
          </a:p>
        </p:txBody>
      </p:sp>
      <p:sp>
        <p:nvSpPr>
          <p:cNvPr id="112649" name="Line 12"/>
          <p:cNvSpPr>
            <a:spLocks noChangeShapeType="1"/>
          </p:cNvSpPr>
          <p:nvPr/>
        </p:nvSpPr>
        <p:spPr bwMode="auto">
          <a:xfrm>
            <a:off x="838200" y="2133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1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 l="10414" t="27432" r="17355" b="18288"/>
          <a:stretch>
            <a:fillRect/>
          </a:stretch>
        </p:blipFill>
        <p:spPr>
          <a:xfrm>
            <a:off x="0" y="838200"/>
            <a:ext cx="4673600" cy="4724400"/>
          </a:xfrm>
        </p:spPr>
      </p:pic>
      <p:pic>
        <p:nvPicPr>
          <p:cNvPr id="113666" name="Picture 1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 l="10414" t="27432" r="17355" b="18288"/>
          <a:stretch>
            <a:fillRect/>
          </a:stretch>
        </p:blipFill>
        <p:spPr>
          <a:xfrm>
            <a:off x="4471988" y="838200"/>
            <a:ext cx="4672012" cy="4724400"/>
          </a:xfrm>
        </p:spPr>
      </p:pic>
      <p:sp>
        <p:nvSpPr>
          <p:cNvPr id="11366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FD Propagation 7PM</a:t>
            </a:r>
            <a:br>
              <a:rPr lang="en-US" sz="2400" smtClean="0"/>
            </a:br>
            <a:r>
              <a:rPr lang="en-US" sz="2000" smtClean="0"/>
              <a:t>Phone Blue, Yellow, Brown, Red.  Digital all colors</a:t>
            </a:r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1279525" y="2895600"/>
            <a:ext cx="777875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15M</a:t>
            </a:r>
          </a:p>
        </p:txBody>
      </p:sp>
      <p:sp>
        <p:nvSpPr>
          <p:cNvPr id="113669" name="Text Box 9"/>
          <p:cNvSpPr txBox="1">
            <a:spLocks noChangeArrowheads="1"/>
          </p:cNvSpPr>
          <p:nvPr/>
        </p:nvSpPr>
        <p:spPr bwMode="auto">
          <a:xfrm>
            <a:off x="5029200" y="3657600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20M</a:t>
            </a:r>
          </a:p>
        </p:txBody>
      </p:sp>
      <p:sp>
        <p:nvSpPr>
          <p:cNvPr id="113670" name="Text Box 13"/>
          <p:cNvSpPr txBox="1">
            <a:spLocks noChangeArrowheads="1"/>
          </p:cNvSpPr>
          <p:nvPr/>
        </p:nvSpPr>
        <p:spPr bwMode="auto">
          <a:xfrm rot="5400000">
            <a:off x="6600032" y="31535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3671" name="Text Box 14"/>
          <p:cNvSpPr txBox="1">
            <a:spLocks noChangeArrowheads="1"/>
          </p:cNvSpPr>
          <p:nvPr/>
        </p:nvSpPr>
        <p:spPr bwMode="auto">
          <a:xfrm rot="5400000">
            <a:off x="5990432" y="15533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3672" name="Text Box 15"/>
          <p:cNvSpPr txBox="1">
            <a:spLocks noChangeArrowheads="1"/>
          </p:cNvSpPr>
          <p:nvPr/>
        </p:nvSpPr>
        <p:spPr bwMode="auto">
          <a:xfrm rot="5400000">
            <a:off x="6371432" y="45251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3673" name="Text Box 16"/>
          <p:cNvSpPr txBox="1">
            <a:spLocks noChangeArrowheads="1"/>
          </p:cNvSpPr>
          <p:nvPr/>
        </p:nvSpPr>
        <p:spPr bwMode="auto">
          <a:xfrm rot="5400000">
            <a:off x="8352632" y="45251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3674" name="Text Box 17"/>
          <p:cNvSpPr txBox="1">
            <a:spLocks noChangeArrowheads="1"/>
          </p:cNvSpPr>
          <p:nvPr/>
        </p:nvSpPr>
        <p:spPr bwMode="auto">
          <a:xfrm>
            <a:off x="365125" y="5726113"/>
            <a:ext cx="8004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Blue is at SNR 45 dB – recommended value for SSB and consistent with previous experience</a:t>
            </a:r>
          </a:p>
          <a:p>
            <a:r>
              <a:rPr lang="en-US"/>
              <a:t>Gray is modeled at SNR 30 dB – likely area for PSK31.  CW would be better yet.</a:t>
            </a:r>
          </a:p>
          <a:p>
            <a:r>
              <a:rPr lang="en-US"/>
              <a:t>	Based on PSK 31 needing 20dB less SNR and</a:t>
            </a:r>
          </a:p>
          <a:p>
            <a:r>
              <a:rPr lang="en-US"/>
              <a:t>	Transmit power set at 25W vs 100W for SSB i.e., 6dB</a:t>
            </a:r>
          </a:p>
          <a:p>
            <a:r>
              <a:rPr lang="en-US"/>
              <a:t>	                  (45-20+6 ~ 30 dB)</a:t>
            </a:r>
          </a:p>
        </p:txBody>
      </p:sp>
      <p:sp>
        <p:nvSpPr>
          <p:cNvPr id="113675" name="Text Box 18"/>
          <p:cNvSpPr txBox="1">
            <a:spLocks noChangeArrowheads="1"/>
          </p:cNvSpPr>
          <p:nvPr/>
        </p:nvSpPr>
        <p:spPr bwMode="auto">
          <a:xfrm>
            <a:off x="7239000" y="6477000"/>
            <a:ext cx="191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VOAAREA modeling</a:t>
            </a:r>
          </a:p>
        </p:txBody>
      </p:sp>
      <p:sp>
        <p:nvSpPr>
          <p:cNvPr id="113676" name="Line 19"/>
          <p:cNvSpPr>
            <a:spLocks noChangeShapeType="1"/>
          </p:cNvSpPr>
          <p:nvPr/>
        </p:nvSpPr>
        <p:spPr bwMode="auto">
          <a:xfrm>
            <a:off x="4483100" y="8382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 l="10414" t="27432" r="17355" b="18288"/>
          <a:stretch>
            <a:fillRect/>
          </a:stretch>
        </p:blipFill>
        <p:spPr>
          <a:xfrm>
            <a:off x="-1588" y="762000"/>
            <a:ext cx="4748213" cy="4800600"/>
          </a:xfrm>
        </p:spPr>
      </p:pic>
      <p:pic>
        <p:nvPicPr>
          <p:cNvPr id="114690" name="Picture 1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 l="10414" t="27432" r="17355" b="18288"/>
          <a:stretch>
            <a:fillRect/>
          </a:stretch>
        </p:blipFill>
        <p:spPr>
          <a:xfrm>
            <a:off x="4446588" y="762000"/>
            <a:ext cx="4748212" cy="4800600"/>
          </a:xfrm>
        </p:spPr>
      </p:pic>
      <p:sp>
        <p:nvSpPr>
          <p:cNvPr id="11469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20M Propagation FD 2018</a:t>
            </a:r>
            <a:br>
              <a:rPr lang="en-US" sz="2400" smtClean="0"/>
            </a:br>
            <a:r>
              <a:rPr lang="en-US" sz="2000" smtClean="0"/>
              <a:t>Phone Blue, Yellow, Brown, Red.  Digital all colors</a:t>
            </a:r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5105400" y="3276600"/>
            <a:ext cx="811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5PM</a:t>
            </a:r>
          </a:p>
        </p:txBody>
      </p:sp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828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9AM</a:t>
            </a:r>
          </a:p>
        </p:txBody>
      </p:sp>
      <p:sp>
        <p:nvSpPr>
          <p:cNvPr id="114694" name="Text Box 11"/>
          <p:cNvSpPr txBox="1">
            <a:spLocks noChangeArrowheads="1"/>
          </p:cNvSpPr>
          <p:nvPr/>
        </p:nvSpPr>
        <p:spPr bwMode="auto">
          <a:xfrm rot="5400000">
            <a:off x="2332832" y="39917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4695" name="Text Box 12"/>
          <p:cNvSpPr txBox="1">
            <a:spLocks noChangeArrowheads="1"/>
          </p:cNvSpPr>
          <p:nvPr/>
        </p:nvSpPr>
        <p:spPr bwMode="auto">
          <a:xfrm rot="5400000">
            <a:off x="1581944" y="1324769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4696" name="Text Box 13"/>
          <p:cNvSpPr txBox="1">
            <a:spLocks noChangeArrowheads="1"/>
          </p:cNvSpPr>
          <p:nvPr/>
        </p:nvSpPr>
        <p:spPr bwMode="auto">
          <a:xfrm rot="5400000">
            <a:off x="6371432" y="18581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4697" name="Text Box 14"/>
          <p:cNvSpPr txBox="1">
            <a:spLocks noChangeArrowheads="1"/>
          </p:cNvSpPr>
          <p:nvPr/>
        </p:nvSpPr>
        <p:spPr bwMode="auto">
          <a:xfrm rot="5400000">
            <a:off x="6600032" y="4448968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114698" name="Text Box 15"/>
          <p:cNvSpPr txBox="1">
            <a:spLocks noChangeArrowheads="1"/>
          </p:cNvSpPr>
          <p:nvPr/>
        </p:nvSpPr>
        <p:spPr bwMode="auto">
          <a:xfrm>
            <a:off x="365125" y="5726113"/>
            <a:ext cx="8004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Blue is at SNR 45 dB – recommended value for SSB and consistent with previous experience</a:t>
            </a:r>
          </a:p>
          <a:p>
            <a:r>
              <a:rPr lang="en-US"/>
              <a:t>Gray is modeled at SNR 30 dB – likely area for PSK31.  CW would be better yet.</a:t>
            </a:r>
          </a:p>
          <a:p>
            <a:r>
              <a:rPr lang="en-US"/>
              <a:t>	Based on PSK 31 needing 20dB less SNR and</a:t>
            </a:r>
          </a:p>
          <a:p>
            <a:r>
              <a:rPr lang="en-US"/>
              <a:t>	Transmit power set at 25W vs 100W for SSB i.e., 6dB</a:t>
            </a:r>
          </a:p>
          <a:p>
            <a:r>
              <a:rPr lang="en-US"/>
              <a:t>	                  (45-20+6 ~ 30 dB)</a:t>
            </a:r>
          </a:p>
        </p:txBody>
      </p:sp>
      <p:sp>
        <p:nvSpPr>
          <p:cNvPr id="114699" name="Text Box 16"/>
          <p:cNvSpPr txBox="1">
            <a:spLocks noChangeArrowheads="1"/>
          </p:cNvSpPr>
          <p:nvPr/>
        </p:nvSpPr>
        <p:spPr bwMode="auto">
          <a:xfrm>
            <a:off x="7239000" y="6477000"/>
            <a:ext cx="191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VOAAREA modeling</a:t>
            </a:r>
          </a:p>
        </p:txBody>
      </p:sp>
      <p:sp>
        <p:nvSpPr>
          <p:cNvPr id="114700" name="Line 17"/>
          <p:cNvSpPr>
            <a:spLocks noChangeShapeType="1"/>
          </p:cNvSpPr>
          <p:nvPr/>
        </p:nvSpPr>
        <p:spPr bwMode="auto">
          <a:xfrm>
            <a:off x="4483100" y="8382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2050</Words>
  <Application>Microsoft Office PowerPoint</Application>
  <PresentationFormat>On-screen Show (4:3)</PresentationFormat>
  <Paragraphs>302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OCR B MT</vt:lpstr>
      <vt:lpstr>Comic Sans MS</vt:lpstr>
      <vt:lpstr>DFKai-SB</vt:lpstr>
      <vt:lpstr>Courier New</vt:lpstr>
      <vt:lpstr>Custom Design</vt:lpstr>
      <vt:lpstr>1_Custom Design</vt:lpstr>
      <vt:lpstr>2_Custom Design</vt:lpstr>
      <vt:lpstr>Custom Design</vt:lpstr>
      <vt:lpstr>Chart</vt:lpstr>
      <vt:lpstr>Amateur Radio Digital Modes Focus on Field Day Use</vt:lpstr>
      <vt:lpstr>Field Day 2018 Digital Modes It has been suggested we do more digital modes in 2018</vt:lpstr>
      <vt:lpstr>Sunspot Values Continue to Decline Reduce propagation at 20M and above </vt:lpstr>
      <vt:lpstr>Digital is a Small Part of FD Traffic But still an opportunity for many contacts</vt:lpstr>
      <vt:lpstr>Slide 5</vt:lpstr>
      <vt:lpstr>SNR relative to noise in a 2.5 kHz SSB bandwidth</vt:lpstr>
      <vt:lpstr>PSK31 Test Results Based on experiment of two HF rigs, noise generator, attenuator</vt:lpstr>
      <vt:lpstr>FD Propagation 7PM Phone Blue, Yellow, Brown, Red.  Digital all colors</vt:lpstr>
      <vt:lpstr>20M Propagation FD 2018 Phone Blue, Yellow, Brown, Red.  Digital all colors</vt:lpstr>
      <vt:lpstr>Common Digital Modes – Potential for FD Use</vt:lpstr>
      <vt:lpstr>Another Option FT8 – New Mode July 2017</vt:lpstr>
      <vt:lpstr>How is Digital Done</vt:lpstr>
      <vt:lpstr>Example Hook Up for PSK31</vt:lpstr>
      <vt:lpstr>FLDIGI Another Popular SW Tool Decodes many modes: PSK, RTTY, MFSK, …</vt:lpstr>
      <vt:lpstr>Concerns, Issues, Possible Solutions</vt:lpstr>
      <vt:lpstr>FD 2015 Details: Digital Contacts PSK31</vt:lpstr>
      <vt:lpstr>FD 2015 Details: Run Rate Thoughts</vt:lpstr>
      <vt:lpstr>Next Steps for W6HA Field Day 2018</vt:lpstr>
      <vt:lpstr>Questions?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Vahey</dc:creator>
  <cp:lastModifiedBy>Vahey</cp:lastModifiedBy>
  <cp:revision>259</cp:revision>
  <dcterms:created xsi:type="dcterms:W3CDTF">2013-06-14T17:53:35Z</dcterms:created>
  <dcterms:modified xsi:type="dcterms:W3CDTF">2017-11-14T05:15:52Z</dcterms:modified>
</cp:coreProperties>
</file>