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4" r:id="rId3"/>
    <p:sldMasterId id="2147483655" r:id="rId4"/>
  </p:sldMasterIdLst>
  <p:notesMasterIdLst>
    <p:notesMasterId r:id="rId37"/>
  </p:notesMasterIdLst>
  <p:sldIdLst>
    <p:sldId id="258" r:id="rId5"/>
    <p:sldId id="259" r:id="rId6"/>
    <p:sldId id="266" r:id="rId7"/>
    <p:sldId id="265" r:id="rId8"/>
    <p:sldId id="260" r:id="rId9"/>
    <p:sldId id="284" r:id="rId10"/>
    <p:sldId id="285" r:id="rId11"/>
    <p:sldId id="286" r:id="rId12"/>
    <p:sldId id="261" r:id="rId13"/>
    <p:sldId id="262" r:id="rId14"/>
    <p:sldId id="263" r:id="rId15"/>
    <p:sldId id="264"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7" r:id="rId34"/>
    <p:sldId id="288" r:id="rId35"/>
    <p:sldId id="289" r:id="rId36"/>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00"/>
    <a:srgbClr val="FFD45B"/>
    <a:srgbClr val="FFFF99"/>
    <a:srgbClr val="FFCC00"/>
    <a:srgbClr val="CCCCFF"/>
    <a:srgbClr val="CCFF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4" autoAdjust="0"/>
    <p:restoredTop sz="97751" autoAdjust="0"/>
  </p:normalViewPr>
  <p:slideViewPr>
    <p:cSldViewPr>
      <p:cViewPr varScale="1">
        <p:scale>
          <a:sx n="137" d="100"/>
          <a:sy n="137" d="100"/>
        </p:scale>
        <p:origin x="-123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cs typeface="Arial" panose="020B0604020202020204" pitchFamily="34" charset="0"/>
              </a:defRPr>
            </a:lvl1pPr>
          </a:lstStyle>
          <a:p>
            <a:pPr>
              <a:defRPr/>
            </a:pPr>
            <a:endParaRPr lang="en-US"/>
          </a:p>
        </p:txBody>
      </p:sp>
      <p:sp>
        <p:nvSpPr>
          <p:cNvPr id="3379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cs typeface="Arial" panose="020B0604020202020204" pitchFamily="34" charset="0"/>
              </a:defRPr>
            </a:lvl1pPr>
          </a:lstStyle>
          <a:p>
            <a:pPr>
              <a:defRPr/>
            </a:pPr>
            <a:endParaRPr lang="en-US"/>
          </a:p>
        </p:txBody>
      </p:sp>
      <p:sp>
        <p:nvSpPr>
          <p:cNvPr id="3379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7003EB5B-B133-4649-91C5-7AABCC5B6A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xfrm>
            <a:off x="1371600" y="1143000"/>
            <a:ext cx="4114800" cy="3086100"/>
          </a:xfrm>
          <a:ln/>
        </p:spPr>
      </p:sp>
      <p:sp>
        <p:nvSpPr>
          <p:cNvPr id="64514" name="Notes Placeholder 2"/>
          <p:cNvSpPr>
            <a:spLocks noGrp="1"/>
          </p:cNvSpPr>
          <p:nvPr>
            <p:ph type="body" idx="1"/>
          </p:nvPr>
        </p:nvSpPr>
        <p:spPr>
          <a:xfrm>
            <a:off x="685800" y="4400550"/>
            <a:ext cx="5486400" cy="3600450"/>
          </a:xfrm>
          <a:noFill/>
        </p:spPr>
        <p:txBody>
          <a:bodyPr lIns="91435" tIns="45718" rIns="91435" bIns="45718"/>
          <a:lstStyle/>
          <a:p>
            <a:pPr>
              <a:spcBef>
                <a:spcPct val="0"/>
              </a:spcBef>
            </a:pPr>
            <a:endParaRPr lang="en-US" smtClean="0">
              <a:latin typeface="Arial" charset="0"/>
              <a:cs typeface="Arial" charset="0"/>
            </a:endParaRPr>
          </a:p>
        </p:txBody>
      </p:sp>
      <p:sp>
        <p:nvSpPr>
          <p:cNvPr id="64515" name="Header Placeholder 3"/>
          <p:cNvSpPr txBox="1">
            <a:spLocks noGrp="1"/>
          </p:cNvSpPr>
          <p:nvPr/>
        </p:nvSpPr>
        <p:spPr bwMode="auto">
          <a:xfrm>
            <a:off x="0" y="0"/>
            <a:ext cx="2971800" cy="458788"/>
          </a:xfrm>
          <a:prstGeom prst="rect">
            <a:avLst/>
          </a:prstGeom>
          <a:noFill/>
          <a:ln w="9525">
            <a:noFill/>
            <a:miter lim="800000"/>
            <a:headEnd/>
            <a:tailEnd/>
          </a:ln>
        </p:spPr>
        <p:txBody>
          <a:bodyPr lIns="91435" tIns="45718" rIns="91435" bIns="45718"/>
          <a:lstStyle/>
          <a:p>
            <a:pPr defTabSz="896938"/>
            <a:endParaRPr lang="en-US" sz="1200">
              <a:latin typeface="Calibri" pitchFamily="34" charset="0"/>
            </a:endParaRPr>
          </a:p>
        </p:txBody>
      </p:sp>
      <p:sp>
        <p:nvSpPr>
          <p:cNvPr id="64516" name="Footer Placeholder 4"/>
          <p:cNvSpPr txBox="1">
            <a:spLocks noGrp="1"/>
          </p:cNvSpPr>
          <p:nvPr/>
        </p:nvSpPr>
        <p:spPr bwMode="auto">
          <a:xfrm>
            <a:off x="0" y="8685213"/>
            <a:ext cx="2971800" cy="458787"/>
          </a:xfrm>
          <a:prstGeom prst="rect">
            <a:avLst/>
          </a:prstGeom>
          <a:noFill/>
          <a:ln w="9525">
            <a:noFill/>
            <a:miter lim="800000"/>
            <a:headEnd/>
            <a:tailEnd/>
          </a:ln>
        </p:spPr>
        <p:txBody>
          <a:bodyPr lIns="91435" tIns="45718" rIns="91435" bIns="45718" anchor="b"/>
          <a:lstStyle/>
          <a:p>
            <a:pPr defTabSz="896938"/>
            <a:endParaRPr lang="en-US" sz="1200">
              <a:latin typeface="Calibri" pitchFamily="34" charset="0"/>
            </a:endParaRPr>
          </a:p>
        </p:txBody>
      </p:sp>
      <p:sp>
        <p:nvSpPr>
          <p:cNvPr id="64517" name="Slide Number Placeholder 5"/>
          <p:cNvSpPr txBox="1">
            <a:spLocks noGrp="1"/>
          </p:cNvSpPr>
          <p:nvPr/>
        </p:nvSpPr>
        <p:spPr bwMode="auto">
          <a:xfrm>
            <a:off x="3884613" y="8685213"/>
            <a:ext cx="2971800" cy="458787"/>
          </a:xfrm>
          <a:prstGeom prst="rect">
            <a:avLst/>
          </a:prstGeom>
          <a:noFill/>
          <a:ln w="9525">
            <a:noFill/>
            <a:miter lim="800000"/>
            <a:headEnd/>
            <a:tailEnd/>
          </a:ln>
        </p:spPr>
        <p:txBody>
          <a:bodyPr lIns="91435" tIns="45718" rIns="91435" bIns="45718" anchor="b"/>
          <a:lstStyle/>
          <a:p>
            <a:pPr algn="r" defTabSz="896938"/>
            <a:fld id="{DD1CD733-AA28-425B-BB78-CDA38CE2940D}" type="slidenum">
              <a:rPr lang="en-US" sz="1200">
                <a:latin typeface="Calibri" pitchFamily="34" charset="0"/>
              </a:rPr>
              <a:pPr algn="r" defTabSz="896938"/>
              <a:t>9</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xfrm>
            <a:off x="1371600" y="1143000"/>
            <a:ext cx="4114800" cy="3086100"/>
          </a:xfrm>
          <a:ln/>
        </p:spPr>
      </p:sp>
      <p:sp>
        <p:nvSpPr>
          <p:cNvPr id="66562" name="Notes Placeholder 2"/>
          <p:cNvSpPr>
            <a:spLocks noGrp="1"/>
          </p:cNvSpPr>
          <p:nvPr>
            <p:ph type="body" idx="1"/>
          </p:nvPr>
        </p:nvSpPr>
        <p:spPr>
          <a:xfrm>
            <a:off x="685800" y="4400550"/>
            <a:ext cx="5486400" cy="3600450"/>
          </a:xfrm>
          <a:noFill/>
        </p:spPr>
        <p:txBody>
          <a:bodyPr lIns="91435" tIns="45718" rIns="91435" bIns="45718"/>
          <a:lstStyle/>
          <a:p>
            <a:pPr>
              <a:spcBef>
                <a:spcPct val="0"/>
              </a:spcBef>
            </a:pPr>
            <a:endParaRPr lang="en-US" smtClean="0">
              <a:latin typeface="Arial" charset="0"/>
              <a:cs typeface="Arial" charset="0"/>
            </a:endParaRPr>
          </a:p>
        </p:txBody>
      </p:sp>
      <p:sp>
        <p:nvSpPr>
          <p:cNvPr id="66563" name="Header Placeholder 3"/>
          <p:cNvSpPr txBox="1">
            <a:spLocks noGrp="1"/>
          </p:cNvSpPr>
          <p:nvPr/>
        </p:nvSpPr>
        <p:spPr bwMode="auto">
          <a:xfrm>
            <a:off x="0" y="0"/>
            <a:ext cx="2971800" cy="458788"/>
          </a:xfrm>
          <a:prstGeom prst="rect">
            <a:avLst/>
          </a:prstGeom>
          <a:noFill/>
          <a:ln w="9525">
            <a:noFill/>
            <a:miter lim="800000"/>
            <a:headEnd/>
            <a:tailEnd/>
          </a:ln>
        </p:spPr>
        <p:txBody>
          <a:bodyPr lIns="91435" tIns="45718" rIns="91435" bIns="45718"/>
          <a:lstStyle/>
          <a:p>
            <a:pPr defTabSz="896938"/>
            <a:endParaRPr lang="en-US" sz="1200">
              <a:latin typeface="Calibri" pitchFamily="34" charset="0"/>
            </a:endParaRPr>
          </a:p>
        </p:txBody>
      </p:sp>
      <p:sp>
        <p:nvSpPr>
          <p:cNvPr id="66564" name="Footer Placeholder 4"/>
          <p:cNvSpPr txBox="1">
            <a:spLocks noGrp="1"/>
          </p:cNvSpPr>
          <p:nvPr/>
        </p:nvSpPr>
        <p:spPr bwMode="auto">
          <a:xfrm>
            <a:off x="0" y="8685213"/>
            <a:ext cx="2971800" cy="458787"/>
          </a:xfrm>
          <a:prstGeom prst="rect">
            <a:avLst/>
          </a:prstGeom>
          <a:noFill/>
          <a:ln w="9525">
            <a:noFill/>
            <a:miter lim="800000"/>
            <a:headEnd/>
            <a:tailEnd/>
          </a:ln>
        </p:spPr>
        <p:txBody>
          <a:bodyPr lIns="91435" tIns="45718" rIns="91435" bIns="45718" anchor="b"/>
          <a:lstStyle/>
          <a:p>
            <a:pPr defTabSz="896938"/>
            <a:endParaRPr lang="en-US" sz="1200">
              <a:latin typeface="Calibri" pitchFamily="34" charset="0"/>
            </a:endParaRPr>
          </a:p>
        </p:txBody>
      </p:sp>
      <p:sp>
        <p:nvSpPr>
          <p:cNvPr id="66565" name="Slide Number Placeholder 5"/>
          <p:cNvSpPr txBox="1">
            <a:spLocks noGrp="1"/>
          </p:cNvSpPr>
          <p:nvPr/>
        </p:nvSpPr>
        <p:spPr bwMode="auto">
          <a:xfrm>
            <a:off x="3884613" y="8685213"/>
            <a:ext cx="2971800" cy="458787"/>
          </a:xfrm>
          <a:prstGeom prst="rect">
            <a:avLst/>
          </a:prstGeom>
          <a:noFill/>
          <a:ln w="9525">
            <a:noFill/>
            <a:miter lim="800000"/>
            <a:headEnd/>
            <a:tailEnd/>
          </a:ln>
        </p:spPr>
        <p:txBody>
          <a:bodyPr lIns="91435" tIns="45718" rIns="91435" bIns="45718" anchor="b"/>
          <a:lstStyle/>
          <a:p>
            <a:pPr algn="r" defTabSz="896938"/>
            <a:fld id="{3A2DC9A7-34A7-4BCC-A3EB-9BFE34CD565E}" type="slidenum">
              <a:rPr lang="en-US" sz="1200">
                <a:latin typeface="Calibri" pitchFamily="34" charset="0"/>
              </a:rPr>
              <a:pPr algn="r" defTabSz="896938"/>
              <a:t>10</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xfrm>
            <a:off x="1371600" y="1143000"/>
            <a:ext cx="4114800" cy="3086100"/>
          </a:xfrm>
          <a:ln/>
        </p:spPr>
      </p:sp>
      <p:sp>
        <p:nvSpPr>
          <p:cNvPr id="68610" name="Notes Placeholder 2"/>
          <p:cNvSpPr>
            <a:spLocks noGrp="1"/>
          </p:cNvSpPr>
          <p:nvPr>
            <p:ph type="body" idx="1"/>
          </p:nvPr>
        </p:nvSpPr>
        <p:spPr>
          <a:xfrm>
            <a:off x="685800" y="4400550"/>
            <a:ext cx="5486400" cy="3600450"/>
          </a:xfrm>
          <a:noFill/>
        </p:spPr>
        <p:txBody>
          <a:bodyPr lIns="91435" tIns="45718" rIns="91435" bIns="45718"/>
          <a:lstStyle/>
          <a:p>
            <a:pPr>
              <a:spcBef>
                <a:spcPct val="0"/>
              </a:spcBef>
            </a:pPr>
            <a:endParaRPr lang="en-US" smtClean="0">
              <a:latin typeface="Arial" charset="0"/>
              <a:cs typeface="Arial" charset="0"/>
            </a:endParaRPr>
          </a:p>
        </p:txBody>
      </p:sp>
      <p:sp>
        <p:nvSpPr>
          <p:cNvPr id="68611" name="Header Placeholder 3"/>
          <p:cNvSpPr txBox="1">
            <a:spLocks noGrp="1"/>
          </p:cNvSpPr>
          <p:nvPr/>
        </p:nvSpPr>
        <p:spPr bwMode="auto">
          <a:xfrm>
            <a:off x="0" y="0"/>
            <a:ext cx="2971800" cy="458788"/>
          </a:xfrm>
          <a:prstGeom prst="rect">
            <a:avLst/>
          </a:prstGeom>
          <a:noFill/>
          <a:ln w="9525">
            <a:noFill/>
            <a:miter lim="800000"/>
            <a:headEnd/>
            <a:tailEnd/>
          </a:ln>
        </p:spPr>
        <p:txBody>
          <a:bodyPr lIns="91435" tIns="45718" rIns="91435" bIns="45718"/>
          <a:lstStyle/>
          <a:p>
            <a:pPr defTabSz="896938"/>
            <a:endParaRPr lang="en-US" sz="1200">
              <a:latin typeface="Calibri" pitchFamily="34" charset="0"/>
            </a:endParaRPr>
          </a:p>
        </p:txBody>
      </p:sp>
      <p:sp>
        <p:nvSpPr>
          <p:cNvPr id="68612" name="Footer Placeholder 4"/>
          <p:cNvSpPr txBox="1">
            <a:spLocks noGrp="1"/>
          </p:cNvSpPr>
          <p:nvPr/>
        </p:nvSpPr>
        <p:spPr bwMode="auto">
          <a:xfrm>
            <a:off x="0" y="8685213"/>
            <a:ext cx="2971800" cy="458787"/>
          </a:xfrm>
          <a:prstGeom prst="rect">
            <a:avLst/>
          </a:prstGeom>
          <a:noFill/>
          <a:ln w="9525">
            <a:noFill/>
            <a:miter lim="800000"/>
            <a:headEnd/>
            <a:tailEnd/>
          </a:ln>
        </p:spPr>
        <p:txBody>
          <a:bodyPr lIns="91435" tIns="45718" rIns="91435" bIns="45718" anchor="b"/>
          <a:lstStyle/>
          <a:p>
            <a:pPr defTabSz="896938"/>
            <a:endParaRPr lang="en-US" sz="1200">
              <a:latin typeface="Calibri" pitchFamily="34" charset="0"/>
            </a:endParaRPr>
          </a:p>
        </p:txBody>
      </p:sp>
      <p:sp>
        <p:nvSpPr>
          <p:cNvPr id="68613" name="Slide Number Placeholder 5"/>
          <p:cNvSpPr txBox="1">
            <a:spLocks noGrp="1"/>
          </p:cNvSpPr>
          <p:nvPr/>
        </p:nvSpPr>
        <p:spPr bwMode="auto">
          <a:xfrm>
            <a:off x="3884613" y="8685213"/>
            <a:ext cx="2971800" cy="458787"/>
          </a:xfrm>
          <a:prstGeom prst="rect">
            <a:avLst/>
          </a:prstGeom>
          <a:noFill/>
          <a:ln w="9525">
            <a:noFill/>
            <a:miter lim="800000"/>
            <a:headEnd/>
            <a:tailEnd/>
          </a:ln>
        </p:spPr>
        <p:txBody>
          <a:bodyPr lIns="91435" tIns="45718" rIns="91435" bIns="45718" anchor="b"/>
          <a:lstStyle/>
          <a:p>
            <a:pPr algn="r" defTabSz="896938"/>
            <a:fld id="{0A684042-7050-473C-A7D8-4A04ABCA6E5E}" type="slidenum">
              <a:rPr lang="en-US" sz="1200">
                <a:latin typeface="Calibri" pitchFamily="34" charset="0"/>
              </a:rPr>
              <a:pPr algn="r" defTabSz="896938"/>
              <a:t>11</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xfrm>
            <a:off x="1371600" y="1143000"/>
            <a:ext cx="4114800" cy="3086100"/>
          </a:xfrm>
          <a:ln/>
        </p:spPr>
      </p:sp>
      <p:sp>
        <p:nvSpPr>
          <p:cNvPr id="70658" name="Notes Placeholder 2"/>
          <p:cNvSpPr>
            <a:spLocks noGrp="1"/>
          </p:cNvSpPr>
          <p:nvPr>
            <p:ph type="body" idx="1"/>
          </p:nvPr>
        </p:nvSpPr>
        <p:spPr>
          <a:xfrm>
            <a:off x="685800" y="4400550"/>
            <a:ext cx="5486400" cy="3600450"/>
          </a:xfrm>
          <a:noFill/>
        </p:spPr>
        <p:txBody>
          <a:bodyPr lIns="91435" tIns="45718" rIns="91435" bIns="45718"/>
          <a:lstStyle/>
          <a:p>
            <a:pPr>
              <a:spcBef>
                <a:spcPct val="0"/>
              </a:spcBef>
            </a:pPr>
            <a:endParaRPr lang="en-US" smtClean="0">
              <a:latin typeface="Arial" charset="0"/>
              <a:cs typeface="Arial" charset="0"/>
            </a:endParaRPr>
          </a:p>
        </p:txBody>
      </p:sp>
      <p:sp>
        <p:nvSpPr>
          <p:cNvPr id="70659" name="Header Placeholder 3"/>
          <p:cNvSpPr txBox="1">
            <a:spLocks noGrp="1"/>
          </p:cNvSpPr>
          <p:nvPr/>
        </p:nvSpPr>
        <p:spPr bwMode="auto">
          <a:xfrm>
            <a:off x="0" y="0"/>
            <a:ext cx="2971800" cy="458788"/>
          </a:xfrm>
          <a:prstGeom prst="rect">
            <a:avLst/>
          </a:prstGeom>
          <a:noFill/>
          <a:ln w="9525">
            <a:noFill/>
            <a:miter lim="800000"/>
            <a:headEnd/>
            <a:tailEnd/>
          </a:ln>
        </p:spPr>
        <p:txBody>
          <a:bodyPr lIns="91435" tIns="45718" rIns="91435" bIns="45718"/>
          <a:lstStyle/>
          <a:p>
            <a:pPr defTabSz="896938"/>
            <a:endParaRPr lang="en-US" sz="1200">
              <a:latin typeface="Calibri" pitchFamily="34" charset="0"/>
            </a:endParaRPr>
          </a:p>
        </p:txBody>
      </p:sp>
      <p:sp>
        <p:nvSpPr>
          <p:cNvPr id="70660" name="Footer Placeholder 4"/>
          <p:cNvSpPr txBox="1">
            <a:spLocks noGrp="1"/>
          </p:cNvSpPr>
          <p:nvPr/>
        </p:nvSpPr>
        <p:spPr bwMode="auto">
          <a:xfrm>
            <a:off x="0" y="8685213"/>
            <a:ext cx="2971800" cy="458787"/>
          </a:xfrm>
          <a:prstGeom prst="rect">
            <a:avLst/>
          </a:prstGeom>
          <a:noFill/>
          <a:ln w="9525">
            <a:noFill/>
            <a:miter lim="800000"/>
            <a:headEnd/>
            <a:tailEnd/>
          </a:ln>
        </p:spPr>
        <p:txBody>
          <a:bodyPr lIns="91435" tIns="45718" rIns="91435" bIns="45718" anchor="b"/>
          <a:lstStyle/>
          <a:p>
            <a:pPr defTabSz="896938"/>
            <a:endParaRPr lang="en-US" sz="1200">
              <a:latin typeface="Calibri" pitchFamily="34" charset="0"/>
            </a:endParaRPr>
          </a:p>
        </p:txBody>
      </p:sp>
      <p:sp>
        <p:nvSpPr>
          <p:cNvPr id="70661" name="Slide Number Placeholder 5"/>
          <p:cNvSpPr txBox="1">
            <a:spLocks noGrp="1"/>
          </p:cNvSpPr>
          <p:nvPr/>
        </p:nvSpPr>
        <p:spPr bwMode="auto">
          <a:xfrm>
            <a:off x="3884613" y="8685213"/>
            <a:ext cx="2971800" cy="458787"/>
          </a:xfrm>
          <a:prstGeom prst="rect">
            <a:avLst/>
          </a:prstGeom>
          <a:noFill/>
          <a:ln w="9525">
            <a:noFill/>
            <a:miter lim="800000"/>
            <a:headEnd/>
            <a:tailEnd/>
          </a:ln>
        </p:spPr>
        <p:txBody>
          <a:bodyPr lIns="91435" tIns="45718" rIns="91435" bIns="45718" anchor="b"/>
          <a:lstStyle/>
          <a:p>
            <a:pPr algn="r" defTabSz="896938"/>
            <a:fld id="{73DD5A72-1859-4616-A1DD-6D62FA07E0A6}" type="slidenum">
              <a:rPr lang="en-US" sz="1200">
                <a:latin typeface="Calibri" pitchFamily="34" charset="0"/>
              </a:rPr>
              <a:pPr algn="r" defTabSz="896938"/>
              <a:t>12</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ambackground"/>
          <p:cNvPicPr>
            <a:picLocks noChangeAspect="1" noChangeArrowheads="1"/>
          </p:cNvPicPr>
          <p:nvPr userDrawn="1"/>
        </p:nvPicPr>
        <p:blipFill>
          <a:blip r:embed="rId2">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5" name="WordArt 7"/>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56675" name="Rectangle 3"/>
          <p:cNvSpPr>
            <a:spLocks noGrp="1" noChangeArrowheads="1"/>
          </p:cNvSpPr>
          <p:nvPr>
            <p:ph type="ctrTitle"/>
          </p:nvPr>
        </p:nvSpPr>
        <p:spPr>
          <a:xfrm>
            <a:off x="685800" y="1295400"/>
            <a:ext cx="7772400" cy="1470025"/>
          </a:xfrm>
        </p:spPr>
        <p:txBody>
          <a:bodyPr/>
          <a:lstStyle>
            <a:lvl1pPr>
              <a:defRPr/>
            </a:lvl1pPr>
          </a:lstStyle>
          <a:p>
            <a:pPr lvl="0"/>
            <a:r>
              <a:rPr lang="en-US" noProof="0" smtClean="0"/>
              <a:t>Click to edit Master title style</a:t>
            </a:r>
          </a:p>
        </p:txBody>
      </p:sp>
      <p:sp>
        <p:nvSpPr>
          <p:cNvPr id="156676" name="Rectangle 4"/>
          <p:cNvSpPr>
            <a:spLocks noGrp="1" noChangeArrowheads="1"/>
          </p:cNvSpPr>
          <p:nvPr>
            <p:ph type="subTitle" idx="1"/>
          </p:nvPr>
        </p:nvSpPr>
        <p:spPr>
          <a:xfrm>
            <a:off x="1371600" y="3051175"/>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79C7B60-222A-4E01-9AF1-9B127F2D56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78F5C30-632A-4ADD-BA9A-D495C66F6E1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DD276A57-1516-4219-BE24-138E20EBCF9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609600"/>
          </a:xfrm>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8382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8100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pPr>
              <a:defRPr/>
            </a:pPr>
            <a:fld id="{4596D4A6-B1A0-4514-AD70-12D873A1790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38200" y="76200"/>
            <a:ext cx="8229600" cy="609600"/>
          </a:xfrm>
        </p:spPr>
        <p:txBody>
          <a:bodyPr/>
          <a:lstStyle/>
          <a:p>
            <a:r>
              <a:rPr lang="en-US"/>
              <a:t>Click to edit Master title style</a:t>
            </a:r>
          </a:p>
        </p:txBody>
      </p:sp>
      <p:sp>
        <p:nvSpPr>
          <p:cNvPr id="3" name="Content Placeholder 2"/>
          <p:cNvSpPr>
            <a:spLocks noGrp="1"/>
          </p:cNvSpPr>
          <p:nvPr>
            <p:ph sz="quarter" idx="1"/>
          </p:nvPr>
        </p:nvSpPr>
        <p:spPr>
          <a:xfrm>
            <a:off x="228600" y="8382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8382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28600" y="38100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86300" y="38100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3C64DECD-8445-43D2-B93A-9260B15C889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609600"/>
          </a:xfrm>
        </p:spPr>
        <p:txBody>
          <a:bodyPr/>
          <a:lstStyle/>
          <a:p>
            <a:r>
              <a:rPr lang="en-US"/>
              <a:t>Click to edit Master title style</a:t>
            </a:r>
          </a:p>
        </p:txBody>
      </p:sp>
      <p:sp>
        <p:nvSpPr>
          <p:cNvPr id="3" name="Table Placeholder 2"/>
          <p:cNvSpPr>
            <a:spLocks noGrp="1"/>
          </p:cNvSpPr>
          <p:nvPr>
            <p:ph type="tbl" idx="1"/>
          </p:nvPr>
        </p:nvSpPr>
        <p:spPr>
          <a:xfrm>
            <a:off x="228600" y="838200"/>
            <a:ext cx="8763000" cy="5791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B7EFD7BA-6248-4A3C-8424-815CBD86A64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FEB0C33B-9610-4F21-A43B-2FC6E687E61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BD0AD10-2FC9-4C39-8EF3-D944A51FF26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31A31A1-3F88-4C0D-B95A-A541C7EC8BE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752A8319-1B4C-4E5F-A3AE-6B51449360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22D59B7-5938-41CE-8BC4-DCA683F7A58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B9821C2-DF3D-434E-911D-8B60AFFED37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6231401-89C2-417A-A746-3AB4EA3E7E6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46CC6ED-6A40-44BA-B6E8-5E95EB68FCA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5082058-9958-4E7A-9113-94D8C962B74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A89A775-173F-4B2B-A153-6368FAE8A87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4EBD0F9-BAB5-4D62-9331-4E4845CDE16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D743B72-639C-4C08-B583-75DC8F7860A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8572B28-4B83-452E-AA0E-C5BD0E540843}" type="datetimeFigureOut">
              <a:rPr lang="en-US"/>
              <a:pPr>
                <a:defRPr/>
              </a:pPr>
              <a:t>12/18/2018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F99C86-FDA9-4CF6-96D3-5592BFB064D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DE15C2-284D-4329-9643-ED07157B77DD}" type="datetimeFigureOut">
              <a:rPr lang="en-US"/>
              <a:pPr>
                <a:defRPr/>
              </a:pPr>
              <a:t>12/18/2018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CBAA5-5DE0-402B-B225-575104CD32C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817143-533B-49D7-82AC-037D00B0BE7E}" type="datetimeFigureOut">
              <a:rPr lang="en-US"/>
              <a:pPr>
                <a:defRPr/>
              </a:pPr>
              <a:t>12/18/2018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67C97D-09E8-4EAA-9B1C-598ED2C3EF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7D49EAC-C1E3-4493-B7A0-FD5B2567711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7B4594F-0483-4586-A605-16C96922B466}" type="datetimeFigureOut">
              <a:rPr lang="en-US"/>
              <a:pPr>
                <a:defRPr/>
              </a:pPr>
              <a:t>12/18/2018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910B13-C47D-4129-ADAF-A96544DF564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1FD1486-50C0-4B58-951E-9DADFE39E5EA}" type="datetimeFigureOut">
              <a:rPr lang="en-US"/>
              <a:pPr>
                <a:defRPr/>
              </a:pPr>
              <a:t>12/18/2018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93A8DF-3B65-4B58-A56B-6A15358BF85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D3AC5A-5844-4F6A-9322-ADD7E54B4460}" type="datetimeFigureOut">
              <a:rPr lang="en-US"/>
              <a:pPr>
                <a:defRPr/>
              </a:pPr>
              <a:t>12/18/2018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4787D2-96E8-460B-A19B-6BDBA6A817B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4414D8-7B38-4B88-AF91-F2EB18399254}" type="datetimeFigureOut">
              <a:rPr lang="en-US"/>
              <a:pPr>
                <a:defRPr/>
              </a:pPr>
              <a:t>12/18/2018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6A5F6E-A937-4307-93EC-34F338450AF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FB05F46-A307-4EA2-937C-CEDE2DEF0E1F}" type="datetimeFigureOut">
              <a:rPr lang="en-US"/>
              <a:pPr>
                <a:defRPr/>
              </a:pPr>
              <a:t>12/18/2018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69A161-C71D-4C24-9D41-E4D66669ABB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8A49F3-6960-4A39-BE6E-7681D1C8484C}" type="datetimeFigureOut">
              <a:rPr lang="en-US"/>
              <a:pPr>
                <a:defRPr/>
              </a:pPr>
              <a:t>12/18/2018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357BED-E047-4957-9876-7E33D03ED18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1BD9A-3238-488A-988D-6510B356949D}" type="datetimeFigureOut">
              <a:rPr lang="en-US"/>
              <a:pPr>
                <a:defRPr/>
              </a:pPr>
              <a:t>12/18/2018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41703E-02E6-439C-B582-EA7B498D7A4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6AB53B-0D33-4F73-89E9-2FC3A7B6C14F}" type="datetimeFigureOut">
              <a:rPr lang="en-US"/>
              <a:pPr>
                <a:defRPr/>
              </a:pPr>
              <a:t>12/18/2018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C1DC32-08F6-4735-8FA9-7A7B1E14CB7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5E2CC9A-CBFE-4677-9B47-E0A213576C16}" type="datetimeFigureOut">
              <a:rPr lang="en-US"/>
              <a:pPr>
                <a:defRPr/>
              </a:pPr>
              <a:t>12/18/2018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370880-60F1-4B4E-BB45-F5888BF914E8}"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BA037A-5EA6-4F7C-A859-6AF95440090E}" type="datetimeFigureOut">
              <a:rPr lang="en-US"/>
              <a:pPr>
                <a:defRPr/>
              </a:pPr>
              <a:t>12/18/2018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3978F8-4D08-462B-B07E-12DEE2C7A7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38200"/>
            <a:ext cx="43053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838200"/>
            <a:ext cx="43053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AE228BC-3C0C-4DA9-B689-66F828A9F61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2C48FB5-39F6-4742-B488-808874AF9538}" type="datetimeFigureOut">
              <a:rPr lang="en-US"/>
              <a:pPr>
                <a:defRPr/>
              </a:pPr>
              <a:t>12/18/2018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8C845F-17AE-4FAF-BDC3-CF927301ECAA}"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09EEC5-4504-4359-BB87-D11BD06A3595}" type="datetimeFigureOut">
              <a:rPr lang="en-US"/>
              <a:pPr>
                <a:defRPr/>
              </a:pPr>
              <a:t>12/18/2018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044D9A-7089-4EF4-8A64-3EA02F7E43D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FB420DA-5BB3-4913-97F9-1F691D1EB947}" type="datetimeFigureOut">
              <a:rPr lang="en-US"/>
              <a:pPr>
                <a:defRPr/>
              </a:pPr>
              <a:t>12/18/2018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EA2C2D-C1DB-4DCC-ADBD-7D94C841169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6D74A0A-CAB1-4130-80A9-30F9F75ED97E}" type="datetimeFigureOut">
              <a:rPr lang="en-US"/>
              <a:pPr>
                <a:defRPr/>
              </a:pPr>
              <a:t>12/18/2018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00D698-D88C-4DE0-BEFE-AF9A09155453}"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B09525-B439-496A-BD2A-E8223F8BE4C6}" type="datetimeFigureOut">
              <a:rPr lang="en-US"/>
              <a:pPr>
                <a:defRPr/>
              </a:pPr>
              <a:t>12/18/2018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268315-172D-4DD3-87AA-79A57F67FAC5}"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05BC00-BB33-4FEE-97E4-6C31AD52173E}" type="datetimeFigureOut">
              <a:rPr lang="en-US"/>
              <a:pPr>
                <a:defRPr/>
              </a:pPr>
              <a:t>12/18/2018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4DC0E9-52AA-499B-8BDF-038E278FCBD8}"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D4D179-5371-4052-9911-57BA4B577817}" type="datetimeFigureOut">
              <a:rPr lang="en-US"/>
              <a:pPr>
                <a:defRPr/>
              </a:pPr>
              <a:t>12/18/2018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0B7E06-0928-48C9-A315-34BFA6B74A46}"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B5BA4D-3E2F-4B65-8FDB-52137335734D}" type="datetimeFigureOut">
              <a:rPr lang="en-US"/>
              <a:pPr>
                <a:defRPr/>
              </a:pPr>
              <a:t>12/18/2018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826EE0-BB2E-48EE-BED0-F3893F1C3C56}"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5BD511-8A31-4302-AD31-FFBB1F9C8EF5}" type="datetimeFigureOut">
              <a:rPr lang="en-US"/>
              <a:pPr>
                <a:defRPr/>
              </a:pPr>
              <a:t>12/18/2018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9CC1E8-C912-47CB-B553-530CE7F5CE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4263F41-27BC-4B3F-8BA7-A57CAF5E73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9A3B799-FEB1-4AC7-83CF-0CE8225FDBF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929C846-EA62-441E-B5FD-680568B346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08D4960-DC03-429C-986D-545CC6B9D9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DE334EA-7FAC-41B3-9F8A-2BDE58531F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ambackground"/>
          <p:cNvPicPr>
            <a:picLocks noChangeAspect="1" noChangeArrowheads="1"/>
          </p:cNvPicPr>
          <p:nvPr userDrawn="1"/>
        </p:nvPicPr>
        <p:blipFill>
          <a:blip r:embed="rId17">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a:latin typeface="Arial" panose="020B0604020202020204" pitchFamily="34" charset="0"/>
                <a:cs typeface="Arial" panose="020B0604020202020204" pitchFamily="34" charset="0"/>
              </a:defRPr>
            </a:lvl1pPr>
          </a:lstStyle>
          <a:p>
            <a:pPr>
              <a:defRPr/>
            </a:pPr>
            <a:fld id="{2219875B-12F7-4DE7-99BA-081BA36F310F}"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p:spPr>
        <p:txBody>
          <a:bodyPr wrap="none" anchor="ctr"/>
          <a:lstStyle/>
          <a:p>
            <a:pPr>
              <a:defRPr/>
            </a:pPr>
            <a:endParaRPr lang="en-US" sz="1800">
              <a:latin typeface="Arial" panose="020B0604020202020204" pitchFamily="34" charset="0"/>
              <a:cs typeface="Arial" panose="020B0604020202020204" pitchFamily="34" charset="0"/>
            </a:endParaRPr>
          </a:p>
        </p:txBody>
      </p:sp>
      <p:sp>
        <p:nvSpPr>
          <p:cNvPr id="1031" name="WordArt 9"/>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p:spPr>
        <p:txBody>
          <a:bodyPr wrap="none">
            <a:spAutoFit/>
          </a:bodyPr>
          <a:lstStyle/>
          <a:p>
            <a:pPr>
              <a:defRPr/>
            </a:pPr>
            <a:fld id="{F8F68306-B660-4D63-9800-F0C2888754FF}" type="slidenum">
              <a:rPr lang="en-US" sz="1000">
                <a:latin typeface="Arial" panose="020B0604020202020204" pitchFamily="34" charset="0"/>
                <a:cs typeface="Arial" panose="020B0604020202020204" pitchFamily="34" charset="0"/>
              </a:rPr>
              <a:pPr>
                <a:defRPr/>
              </a:pPr>
              <a:t>‹#›</a:t>
            </a:fld>
            <a:endParaRPr lang="en-US" sz="100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4"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txStyles>
    <p:titleStyle>
      <a:lvl1pPr algn="ctr" rtl="0" eaLnBrk="0" fontAlgn="base" hangingPunct="0">
        <a:lnSpc>
          <a:spcPct val="90000"/>
        </a:lnSpc>
        <a:spcBef>
          <a:spcPct val="0"/>
        </a:spcBef>
        <a:spcAft>
          <a:spcPct val="0"/>
        </a:spcAft>
        <a:defRPr sz="2800" kern="12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7" descr="hambackground"/>
          <p:cNvPicPr>
            <a:picLocks noChangeAspect="1" noChangeArrowheads="1"/>
          </p:cNvPicPr>
          <p:nvPr userDrawn="1"/>
        </p:nvPicPr>
        <p:blipFill>
          <a:blip r:embed="rId13">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7411"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2"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a:latin typeface="+mn-lt"/>
                <a:cs typeface="+mn-cs"/>
              </a:defRPr>
            </a:lvl1pPr>
          </a:lstStyle>
          <a:p>
            <a:pPr>
              <a:defRPr/>
            </a:pPr>
            <a:fld id="{93812E27-36AA-4A50-948C-3AE8F85E6683}"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p:spPr>
        <p:txBody>
          <a:bodyPr wrap="none" anchor="ctr"/>
          <a:lstStyle/>
          <a:p>
            <a:pPr>
              <a:defRPr/>
            </a:pPr>
            <a:endParaRPr lang="en-US" sz="1800">
              <a:latin typeface="Arial" panose="020B0604020202020204" pitchFamily="34" charset="0"/>
              <a:cs typeface="Arial" panose="020B0604020202020204" pitchFamily="34" charset="0"/>
            </a:endParaRPr>
          </a:p>
        </p:txBody>
      </p:sp>
      <p:sp>
        <p:nvSpPr>
          <p:cNvPr id="17415" name="WordArt 9"/>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9"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p:spPr>
        <p:txBody>
          <a:bodyPr wrap="none">
            <a:spAutoFit/>
          </a:bodyPr>
          <a:lstStyle/>
          <a:p>
            <a:pPr>
              <a:defRPr/>
            </a:pPr>
            <a:fld id="{7E9B220E-9C80-4435-B997-C611A869468D}" type="slidenum">
              <a:rPr lang="en-US" sz="1000">
                <a:latin typeface="Arial" panose="020B0604020202020204" pitchFamily="34" charset="0"/>
                <a:cs typeface="Arial" panose="020B0604020202020204" pitchFamily="34" charset="0"/>
              </a:rPr>
              <a:pPr>
                <a:defRPr/>
              </a:pPr>
              <a:t>‹#›</a:t>
            </a:fld>
            <a:endParaRPr lang="en-US" sz="100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0ACD6D-63B4-40F8-8676-DC2AB93238C7}" type="datetimeFigureOut">
              <a:rPr lang="en-US"/>
              <a:pPr>
                <a:defRPr/>
              </a:pPr>
              <a:t>12/18/2018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BF86EAE-3F4C-47BC-8A60-8700CFFB11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 id="2147483683" r:id="rId10"/>
    <p:sldLayoutId id="2147483682"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cs typeface="Arial"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cs typeface="Arial"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cs typeface="Arial"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cs typeface="Arial" charset="0"/>
        </a:defRPr>
      </a:lvl5pPr>
      <a:lvl6pPr marL="457200" algn="l" rtl="0" fontAlgn="base">
        <a:lnSpc>
          <a:spcPct val="90000"/>
        </a:lnSpc>
        <a:spcBef>
          <a:spcPct val="0"/>
        </a:spcBef>
        <a:spcAft>
          <a:spcPct val="0"/>
        </a:spcAft>
        <a:defRPr sz="4400">
          <a:solidFill>
            <a:schemeClr val="tx1"/>
          </a:solidFill>
          <a:latin typeface="Calibri Light" pitchFamily="34" charset="0"/>
          <a:cs typeface="Arial" charset="0"/>
        </a:defRPr>
      </a:lvl6pPr>
      <a:lvl7pPr marL="914400" algn="l" rtl="0" fontAlgn="base">
        <a:lnSpc>
          <a:spcPct val="90000"/>
        </a:lnSpc>
        <a:spcBef>
          <a:spcPct val="0"/>
        </a:spcBef>
        <a:spcAft>
          <a:spcPct val="0"/>
        </a:spcAft>
        <a:defRPr sz="4400">
          <a:solidFill>
            <a:schemeClr val="tx1"/>
          </a:solidFill>
          <a:latin typeface="Calibri Light" pitchFamily="34" charset="0"/>
          <a:cs typeface="Arial" charset="0"/>
        </a:defRPr>
      </a:lvl7pPr>
      <a:lvl8pPr marL="1371600" algn="l" rtl="0" fontAlgn="base">
        <a:lnSpc>
          <a:spcPct val="90000"/>
        </a:lnSpc>
        <a:spcBef>
          <a:spcPct val="0"/>
        </a:spcBef>
        <a:spcAft>
          <a:spcPct val="0"/>
        </a:spcAft>
        <a:defRPr sz="4400">
          <a:solidFill>
            <a:schemeClr val="tx1"/>
          </a:solidFill>
          <a:latin typeface="Calibri Light" pitchFamily="34" charset="0"/>
          <a:cs typeface="Arial" charset="0"/>
        </a:defRPr>
      </a:lvl8pPr>
      <a:lvl9pPr marL="1828800" algn="l" rtl="0" fontAlgn="base">
        <a:lnSpc>
          <a:spcPct val="90000"/>
        </a:lnSpc>
        <a:spcBef>
          <a:spcPct val="0"/>
        </a:spcBef>
        <a:spcAft>
          <a:spcPct val="0"/>
        </a:spcAft>
        <a:defRPr sz="4400">
          <a:solidFill>
            <a:schemeClr val="tx1"/>
          </a:solidFill>
          <a:latin typeface="Calibri Light" pitchFamily="34" charset="0"/>
          <a:cs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cs typeface="+mn-cs"/>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cs typeface="+mn-cs"/>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A188B6F-0275-469C-986A-89F2942FC5A0}" type="datetimeFigureOut">
              <a:rPr lang="en-US"/>
              <a:pPr>
                <a:defRPr/>
              </a:pPr>
              <a:t>12/18/2018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2E4671-5F60-4ADD-A196-66099F6027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hyperlink" Target="http://www.arrl.org/outgoing-qsl-service" TargetMode="External"/><Relationship Id="rId2" Type="http://schemas.openxmlformats.org/officeDocument/2006/relationships/hyperlink" Target="http://www.qslbureau.org/index.html" TargetMode="Externa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hyperlink" Target="http://www.arrl.org/qsl-service" TargetMode="Externa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hyperlink" Target="http://www.qslbureau.org/" TargetMode="External"/><Relationship Id="rId2" Type="http://schemas.openxmlformats.org/officeDocument/2006/relationships/hyperlink" Target="http://www.twitter.com/" TargetMode="External"/><Relationship Id="rId1" Type="http://schemas.openxmlformats.org/officeDocument/2006/relationships/slideLayout" Target="../slideLayouts/slideLayout44.xml"/><Relationship Id="rId4" Type="http://schemas.openxmlformats.org/officeDocument/2006/relationships/hyperlink" Target="http://www.arrl.org/incoming-qsl-servi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arrl.org/news/wsjt-x-2-0-full-release-now-available-ft8-enthusiasts-urged-to-upgrade-now"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ctrTitle"/>
          </p:nvPr>
        </p:nvSpPr>
        <p:spPr>
          <a:xfrm>
            <a:off x="381000" y="1066800"/>
            <a:ext cx="8229600" cy="2971800"/>
          </a:xfrm>
        </p:spPr>
        <p:txBody>
          <a:bodyPr/>
          <a:lstStyle/>
          <a:p>
            <a:pPr eaLnBrk="1" hangingPunct="1"/>
            <a:r>
              <a:rPr lang="en-US" sz="4800" smtClean="0"/>
              <a:t>W6HA  Club Meeting</a:t>
            </a:r>
            <a:br>
              <a:rPr lang="en-US" sz="4800" smtClean="0"/>
            </a:br>
            <a:r>
              <a:rPr lang="en-US" sz="4800" smtClean="0"/>
              <a:t>Ham Hints and Tricks</a:t>
            </a:r>
            <a:br>
              <a:rPr lang="en-US" sz="4800" smtClean="0"/>
            </a:br>
            <a:r>
              <a:rPr lang="en-US" sz="3600" smtClean="0"/>
              <a:t>December 18, 2018</a:t>
            </a:r>
            <a:endParaRPr lang="en-US" sz="1800" smtClean="0"/>
          </a:p>
        </p:txBody>
      </p:sp>
      <p:sp>
        <p:nvSpPr>
          <p:cNvPr id="55298" name="Rectangle 3"/>
          <p:cNvSpPr>
            <a:spLocks noGrp="1" noChangeArrowheads="1"/>
          </p:cNvSpPr>
          <p:nvPr>
            <p:ph type="subTitle" idx="1"/>
          </p:nvPr>
        </p:nvSpPr>
        <p:spPr>
          <a:xfrm>
            <a:off x="1295400" y="4495800"/>
            <a:ext cx="6400800" cy="1752600"/>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11"/>
          <p:cNvGrpSpPr>
            <a:grpSpLocks/>
          </p:cNvGrpSpPr>
          <p:nvPr/>
        </p:nvGrpSpPr>
        <p:grpSpPr bwMode="auto">
          <a:xfrm>
            <a:off x="1566863" y="2266950"/>
            <a:ext cx="642937" cy="722313"/>
            <a:chOff x="2232837" y="446567"/>
            <a:chExt cx="643713" cy="722627"/>
          </a:xfrm>
        </p:grpSpPr>
        <p:sp>
          <p:nvSpPr>
            <p:cNvPr id="6" name="Rectangle 5"/>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5712" name="Group 50"/>
            <p:cNvGrpSpPr>
              <a:grpSpLocks/>
            </p:cNvGrpSpPr>
            <p:nvPr/>
          </p:nvGrpSpPr>
          <p:grpSpPr bwMode="auto">
            <a:xfrm>
              <a:off x="2261800" y="478631"/>
              <a:ext cx="123825" cy="121444"/>
              <a:chOff x="2261800" y="478631"/>
              <a:chExt cx="123825" cy="121444"/>
            </a:xfrm>
          </p:grpSpPr>
          <p:sp>
            <p:nvSpPr>
              <p:cNvPr id="7" name="Rectangle 6"/>
              <p:cNvSpPr/>
              <p:nvPr/>
            </p:nvSpPr>
            <p:spPr>
              <a:xfrm>
                <a:off x="2261447"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6" name="Straight Connector 45"/>
              <p:cNvCxnSpPr/>
              <p:nvPr/>
            </p:nvCxnSpPr>
            <p:spPr>
              <a:xfrm flipV="1">
                <a:off x="2261447"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13" name="Group 51"/>
            <p:cNvGrpSpPr>
              <a:grpSpLocks/>
            </p:cNvGrpSpPr>
            <p:nvPr/>
          </p:nvGrpSpPr>
          <p:grpSpPr bwMode="auto">
            <a:xfrm>
              <a:off x="2414588" y="478631"/>
              <a:ext cx="123825" cy="121444"/>
              <a:chOff x="2261800" y="478631"/>
              <a:chExt cx="123825" cy="121444"/>
            </a:xfrm>
          </p:grpSpPr>
          <p:sp>
            <p:nvSpPr>
              <p:cNvPr id="53" name="Rectangle 52"/>
              <p:cNvSpPr/>
              <p:nvPr/>
            </p:nvSpPr>
            <p:spPr>
              <a:xfrm>
                <a:off x="2261242"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4" name="Straight Connector 53"/>
              <p:cNvCxnSpPr/>
              <p:nvPr/>
            </p:nvCxnSpPr>
            <p:spPr>
              <a:xfrm flipV="1">
                <a:off x="2261242"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14" name="Group 54"/>
            <p:cNvGrpSpPr>
              <a:grpSpLocks/>
            </p:cNvGrpSpPr>
            <p:nvPr/>
          </p:nvGrpSpPr>
          <p:grpSpPr bwMode="auto">
            <a:xfrm>
              <a:off x="2567376" y="478631"/>
              <a:ext cx="123825" cy="121444"/>
              <a:chOff x="2261800" y="478631"/>
              <a:chExt cx="123825" cy="121444"/>
            </a:xfrm>
          </p:grpSpPr>
          <p:sp>
            <p:nvSpPr>
              <p:cNvPr id="56" name="Rectangle 55"/>
              <p:cNvSpPr/>
              <p:nvPr/>
            </p:nvSpPr>
            <p:spPr>
              <a:xfrm>
                <a:off x="2261038"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7" name="Straight Connector 56"/>
              <p:cNvCxnSpPr/>
              <p:nvPr/>
            </p:nvCxnSpPr>
            <p:spPr>
              <a:xfrm flipV="1">
                <a:off x="2261038"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15" name="Group 57"/>
            <p:cNvGrpSpPr>
              <a:grpSpLocks/>
            </p:cNvGrpSpPr>
            <p:nvPr/>
          </p:nvGrpSpPr>
          <p:grpSpPr bwMode="auto">
            <a:xfrm>
              <a:off x="2720164" y="478631"/>
              <a:ext cx="123825" cy="121444"/>
              <a:chOff x="2261800" y="478631"/>
              <a:chExt cx="123825" cy="121444"/>
            </a:xfrm>
          </p:grpSpPr>
          <p:sp>
            <p:nvSpPr>
              <p:cNvPr id="59" name="Rectangle 58"/>
              <p:cNvSpPr/>
              <p:nvPr/>
            </p:nvSpPr>
            <p:spPr>
              <a:xfrm>
                <a:off x="2262423"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0" name="Straight Connector 59"/>
              <p:cNvCxnSpPr/>
              <p:nvPr/>
            </p:nvCxnSpPr>
            <p:spPr>
              <a:xfrm flipV="1">
                <a:off x="2262423"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16" name="Group 60"/>
            <p:cNvGrpSpPr>
              <a:grpSpLocks/>
            </p:cNvGrpSpPr>
            <p:nvPr/>
          </p:nvGrpSpPr>
          <p:grpSpPr bwMode="auto">
            <a:xfrm>
              <a:off x="2261800" y="626103"/>
              <a:ext cx="123825" cy="121444"/>
              <a:chOff x="2261800" y="478631"/>
              <a:chExt cx="123825" cy="121444"/>
            </a:xfrm>
          </p:grpSpPr>
          <p:sp>
            <p:nvSpPr>
              <p:cNvPr id="62" name="Rectangle 61"/>
              <p:cNvSpPr/>
              <p:nvPr/>
            </p:nvSpPr>
            <p:spPr>
              <a:xfrm>
                <a:off x="2261447"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3" name="Straight Connector 62"/>
              <p:cNvCxnSpPr/>
              <p:nvPr/>
            </p:nvCxnSpPr>
            <p:spPr>
              <a:xfrm flipV="1">
                <a:off x="2261447"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17" name="Group 63"/>
            <p:cNvGrpSpPr>
              <a:grpSpLocks/>
            </p:cNvGrpSpPr>
            <p:nvPr/>
          </p:nvGrpSpPr>
          <p:grpSpPr bwMode="auto">
            <a:xfrm>
              <a:off x="2414588" y="626103"/>
              <a:ext cx="123825" cy="121444"/>
              <a:chOff x="2261800" y="478631"/>
              <a:chExt cx="123825" cy="121444"/>
            </a:xfrm>
          </p:grpSpPr>
          <p:sp>
            <p:nvSpPr>
              <p:cNvPr id="65" name="Rectangle 64"/>
              <p:cNvSpPr/>
              <p:nvPr/>
            </p:nvSpPr>
            <p:spPr>
              <a:xfrm>
                <a:off x="2261242"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6" name="Straight Connector 65"/>
              <p:cNvCxnSpPr/>
              <p:nvPr/>
            </p:nvCxnSpPr>
            <p:spPr>
              <a:xfrm flipV="1">
                <a:off x="2261242"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18" name="Group 66"/>
            <p:cNvGrpSpPr>
              <a:grpSpLocks/>
            </p:cNvGrpSpPr>
            <p:nvPr/>
          </p:nvGrpSpPr>
          <p:grpSpPr bwMode="auto">
            <a:xfrm>
              <a:off x="2567376" y="626103"/>
              <a:ext cx="123825" cy="121444"/>
              <a:chOff x="2261800" y="478631"/>
              <a:chExt cx="123825" cy="121444"/>
            </a:xfrm>
          </p:grpSpPr>
          <p:sp>
            <p:nvSpPr>
              <p:cNvPr id="68" name="Rectangle 67"/>
              <p:cNvSpPr/>
              <p:nvPr/>
            </p:nvSpPr>
            <p:spPr>
              <a:xfrm>
                <a:off x="2261038"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9" name="Straight Connector 68"/>
              <p:cNvCxnSpPr/>
              <p:nvPr/>
            </p:nvCxnSpPr>
            <p:spPr>
              <a:xfrm flipV="1">
                <a:off x="2261038"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19" name="Group 69"/>
            <p:cNvGrpSpPr>
              <a:grpSpLocks/>
            </p:cNvGrpSpPr>
            <p:nvPr/>
          </p:nvGrpSpPr>
          <p:grpSpPr bwMode="auto">
            <a:xfrm>
              <a:off x="2720164" y="626103"/>
              <a:ext cx="123825" cy="121444"/>
              <a:chOff x="2261800" y="478631"/>
              <a:chExt cx="123825" cy="121444"/>
            </a:xfrm>
          </p:grpSpPr>
          <p:sp>
            <p:nvSpPr>
              <p:cNvPr id="71" name="Rectangle 70"/>
              <p:cNvSpPr/>
              <p:nvPr/>
            </p:nvSpPr>
            <p:spPr>
              <a:xfrm>
                <a:off x="2262423"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72" name="Straight Connector 71"/>
              <p:cNvCxnSpPr/>
              <p:nvPr/>
            </p:nvCxnSpPr>
            <p:spPr>
              <a:xfrm flipV="1">
                <a:off x="2262423"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20" name="Group 72"/>
            <p:cNvGrpSpPr>
              <a:grpSpLocks/>
            </p:cNvGrpSpPr>
            <p:nvPr/>
          </p:nvGrpSpPr>
          <p:grpSpPr bwMode="auto">
            <a:xfrm>
              <a:off x="2261800" y="773575"/>
              <a:ext cx="123825" cy="121444"/>
              <a:chOff x="2261800" y="478631"/>
              <a:chExt cx="123825" cy="121444"/>
            </a:xfrm>
          </p:grpSpPr>
          <p:sp>
            <p:nvSpPr>
              <p:cNvPr id="74" name="Rectangle 73"/>
              <p:cNvSpPr/>
              <p:nvPr/>
            </p:nvSpPr>
            <p:spPr>
              <a:xfrm>
                <a:off x="2261447"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75" name="Straight Connector 74"/>
              <p:cNvCxnSpPr/>
              <p:nvPr/>
            </p:nvCxnSpPr>
            <p:spPr>
              <a:xfrm flipV="1">
                <a:off x="2261447"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21" name="Group 75"/>
            <p:cNvGrpSpPr>
              <a:grpSpLocks/>
            </p:cNvGrpSpPr>
            <p:nvPr/>
          </p:nvGrpSpPr>
          <p:grpSpPr bwMode="auto">
            <a:xfrm>
              <a:off x="2414588" y="773575"/>
              <a:ext cx="123825" cy="121444"/>
              <a:chOff x="2261800" y="478631"/>
              <a:chExt cx="123825" cy="121444"/>
            </a:xfrm>
          </p:grpSpPr>
          <p:sp>
            <p:nvSpPr>
              <p:cNvPr id="77" name="Rectangle 76"/>
              <p:cNvSpPr/>
              <p:nvPr/>
            </p:nvSpPr>
            <p:spPr>
              <a:xfrm>
                <a:off x="2261242"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78" name="Straight Connector 77"/>
              <p:cNvCxnSpPr/>
              <p:nvPr/>
            </p:nvCxnSpPr>
            <p:spPr>
              <a:xfrm flipV="1">
                <a:off x="2261242"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22" name="Group 78"/>
            <p:cNvGrpSpPr>
              <a:grpSpLocks/>
            </p:cNvGrpSpPr>
            <p:nvPr/>
          </p:nvGrpSpPr>
          <p:grpSpPr bwMode="auto">
            <a:xfrm>
              <a:off x="2567376" y="773575"/>
              <a:ext cx="123825" cy="121444"/>
              <a:chOff x="2261800" y="478631"/>
              <a:chExt cx="123825" cy="121444"/>
            </a:xfrm>
          </p:grpSpPr>
          <p:sp>
            <p:nvSpPr>
              <p:cNvPr id="80" name="Rectangle 79"/>
              <p:cNvSpPr/>
              <p:nvPr/>
            </p:nvSpPr>
            <p:spPr>
              <a:xfrm>
                <a:off x="2261038"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1" name="Straight Connector 80"/>
              <p:cNvCxnSpPr/>
              <p:nvPr/>
            </p:nvCxnSpPr>
            <p:spPr>
              <a:xfrm flipV="1">
                <a:off x="2261038"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23" name="Group 81"/>
            <p:cNvGrpSpPr>
              <a:grpSpLocks/>
            </p:cNvGrpSpPr>
            <p:nvPr/>
          </p:nvGrpSpPr>
          <p:grpSpPr bwMode="auto">
            <a:xfrm>
              <a:off x="2720164" y="773575"/>
              <a:ext cx="123825" cy="121444"/>
              <a:chOff x="2261800" y="478631"/>
              <a:chExt cx="123825" cy="121444"/>
            </a:xfrm>
          </p:grpSpPr>
          <p:sp>
            <p:nvSpPr>
              <p:cNvPr id="83" name="Rectangle 82"/>
              <p:cNvSpPr/>
              <p:nvPr/>
            </p:nvSpPr>
            <p:spPr>
              <a:xfrm>
                <a:off x="2262423"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4" name="Straight Connector 83"/>
              <p:cNvCxnSpPr/>
              <p:nvPr/>
            </p:nvCxnSpPr>
            <p:spPr>
              <a:xfrm flipV="1">
                <a:off x="2262423"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24" name="Group 84"/>
            <p:cNvGrpSpPr>
              <a:grpSpLocks/>
            </p:cNvGrpSpPr>
            <p:nvPr/>
          </p:nvGrpSpPr>
          <p:grpSpPr bwMode="auto">
            <a:xfrm>
              <a:off x="2261800" y="921047"/>
              <a:ext cx="123825" cy="121444"/>
              <a:chOff x="2261800" y="478631"/>
              <a:chExt cx="123825" cy="121444"/>
            </a:xfrm>
          </p:grpSpPr>
          <p:sp>
            <p:nvSpPr>
              <p:cNvPr id="86" name="Rectangle 85"/>
              <p:cNvSpPr/>
              <p:nvPr/>
            </p:nvSpPr>
            <p:spPr>
              <a:xfrm>
                <a:off x="2261447"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7" name="Straight Connector 86"/>
              <p:cNvCxnSpPr/>
              <p:nvPr/>
            </p:nvCxnSpPr>
            <p:spPr>
              <a:xfrm flipV="1">
                <a:off x="2261447"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25" name="Group 87"/>
            <p:cNvGrpSpPr>
              <a:grpSpLocks/>
            </p:cNvGrpSpPr>
            <p:nvPr/>
          </p:nvGrpSpPr>
          <p:grpSpPr bwMode="auto">
            <a:xfrm>
              <a:off x="2414588" y="921047"/>
              <a:ext cx="123825" cy="121444"/>
              <a:chOff x="2261800" y="478631"/>
              <a:chExt cx="123825" cy="121444"/>
            </a:xfrm>
          </p:grpSpPr>
          <p:sp>
            <p:nvSpPr>
              <p:cNvPr id="89" name="Rectangle 88"/>
              <p:cNvSpPr/>
              <p:nvPr/>
            </p:nvSpPr>
            <p:spPr>
              <a:xfrm>
                <a:off x="2261242"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90" name="Straight Connector 89"/>
              <p:cNvCxnSpPr/>
              <p:nvPr/>
            </p:nvCxnSpPr>
            <p:spPr>
              <a:xfrm flipV="1">
                <a:off x="2261242"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26" name="Group 90"/>
            <p:cNvGrpSpPr>
              <a:grpSpLocks/>
            </p:cNvGrpSpPr>
            <p:nvPr/>
          </p:nvGrpSpPr>
          <p:grpSpPr bwMode="auto">
            <a:xfrm>
              <a:off x="2567376" y="921047"/>
              <a:ext cx="123825" cy="121444"/>
              <a:chOff x="2261800" y="478631"/>
              <a:chExt cx="123825" cy="121444"/>
            </a:xfrm>
          </p:grpSpPr>
          <p:sp>
            <p:nvSpPr>
              <p:cNvPr id="92" name="Rectangle 91"/>
              <p:cNvSpPr/>
              <p:nvPr/>
            </p:nvSpPr>
            <p:spPr>
              <a:xfrm>
                <a:off x="2261038"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93" name="Straight Connector 92"/>
              <p:cNvCxnSpPr/>
              <p:nvPr/>
            </p:nvCxnSpPr>
            <p:spPr>
              <a:xfrm flipV="1">
                <a:off x="2261038"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727" name="Group 93"/>
            <p:cNvGrpSpPr>
              <a:grpSpLocks/>
            </p:cNvGrpSpPr>
            <p:nvPr/>
          </p:nvGrpSpPr>
          <p:grpSpPr bwMode="auto">
            <a:xfrm>
              <a:off x="2720164" y="921047"/>
              <a:ext cx="123825" cy="121444"/>
              <a:chOff x="2261800" y="478631"/>
              <a:chExt cx="123825" cy="121444"/>
            </a:xfrm>
          </p:grpSpPr>
          <p:sp>
            <p:nvSpPr>
              <p:cNvPr id="95" name="Rectangle 94"/>
              <p:cNvSpPr/>
              <p:nvPr/>
            </p:nvSpPr>
            <p:spPr>
              <a:xfrm>
                <a:off x="2262423"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96" name="Straight Connector 95"/>
              <p:cNvCxnSpPr/>
              <p:nvPr/>
            </p:nvCxnSpPr>
            <p:spPr>
              <a:xfrm flipV="1">
                <a:off x="2262423"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2261446"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9" name="Rectangle 108"/>
            <p:cNvSpPr/>
            <p:nvPr/>
          </p:nvSpPr>
          <p:spPr>
            <a:xfrm>
              <a:off x="2414030"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0" name="Rectangle 109"/>
            <p:cNvSpPr/>
            <p:nvPr/>
          </p:nvSpPr>
          <p:spPr>
            <a:xfrm>
              <a:off x="2566614"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1" name="Rectangle 110"/>
            <p:cNvSpPr/>
            <p:nvPr/>
          </p:nvSpPr>
          <p:spPr>
            <a:xfrm>
              <a:off x="2720787"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65538" name="Group 112"/>
          <p:cNvGrpSpPr>
            <a:grpSpLocks/>
          </p:cNvGrpSpPr>
          <p:nvPr/>
        </p:nvGrpSpPr>
        <p:grpSpPr bwMode="auto">
          <a:xfrm>
            <a:off x="2414588" y="2266950"/>
            <a:ext cx="642937" cy="722313"/>
            <a:chOff x="2232837" y="446567"/>
            <a:chExt cx="643713" cy="722627"/>
          </a:xfrm>
        </p:grpSpPr>
        <p:sp>
          <p:nvSpPr>
            <p:cNvPr id="114" name="Rectangle 113"/>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5659" name="Group 114"/>
            <p:cNvGrpSpPr>
              <a:grpSpLocks/>
            </p:cNvGrpSpPr>
            <p:nvPr/>
          </p:nvGrpSpPr>
          <p:grpSpPr bwMode="auto">
            <a:xfrm>
              <a:off x="2261800" y="478631"/>
              <a:ext cx="123825" cy="121444"/>
              <a:chOff x="2261800" y="478631"/>
              <a:chExt cx="123825" cy="121444"/>
            </a:xfrm>
          </p:grpSpPr>
          <p:sp>
            <p:nvSpPr>
              <p:cNvPr id="165" name="Rectangle 164"/>
              <p:cNvSpPr/>
              <p:nvPr/>
            </p:nvSpPr>
            <p:spPr>
              <a:xfrm>
                <a:off x="2261447"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6" name="Straight Connector 165"/>
              <p:cNvCxnSpPr/>
              <p:nvPr/>
            </p:nvCxnSpPr>
            <p:spPr>
              <a:xfrm flipV="1">
                <a:off x="2261447"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60" name="Group 115"/>
            <p:cNvGrpSpPr>
              <a:grpSpLocks/>
            </p:cNvGrpSpPr>
            <p:nvPr/>
          </p:nvGrpSpPr>
          <p:grpSpPr bwMode="auto">
            <a:xfrm>
              <a:off x="2414588" y="478631"/>
              <a:ext cx="123825" cy="121444"/>
              <a:chOff x="2261800" y="478631"/>
              <a:chExt cx="123825" cy="121444"/>
            </a:xfrm>
          </p:grpSpPr>
          <p:sp>
            <p:nvSpPr>
              <p:cNvPr id="163" name="Rectangle 162"/>
              <p:cNvSpPr/>
              <p:nvPr/>
            </p:nvSpPr>
            <p:spPr>
              <a:xfrm>
                <a:off x="2261242"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4" name="Straight Connector 163"/>
              <p:cNvCxnSpPr/>
              <p:nvPr/>
            </p:nvCxnSpPr>
            <p:spPr>
              <a:xfrm flipV="1">
                <a:off x="2261242"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61" name="Group 116"/>
            <p:cNvGrpSpPr>
              <a:grpSpLocks/>
            </p:cNvGrpSpPr>
            <p:nvPr/>
          </p:nvGrpSpPr>
          <p:grpSpPr bwMode="auto">
            <a:xfrm>
              <a:off x="2567376" y="478631"/>
              <a:ext cx="123825" cy="121444"/>
              <a:chOff x="2261800" y="478631"/>
              <a:chExt cx="123825" cy="121444"/>
            </a:xfrm>
          </p:grpSpPr>
          <p:sp>
            <p:nvSpPr>
              <p:cNvPr id="161" name="Rectangle 160"/>
              <p:cNvSpPr/>
              <p:nvPr/>
            </p:nvSpPr>
            <p:spPr>
              <a:xfrm>
                <a:off x="2261038"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2" name="Straight Connector 161"/>
              <p:cNvCxnSpPr/>
              <p:nvPr/>
            </p:nvCxnSpPr>
            <p:spPr>
              <a:xfrm flipV="1">
                <a:off x="2261038"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62" name="Group 117"/>
            <p:cNvGrpSpPr>
              <a:grpSpLocks/>
            </p:cNvGrpSpPr>
            <p:nvPr/>
          </p:nvGrpSpPr>
          <p:grpSpPr bwMode="auto">
            <a:xfrm>
              <a:off x="2720164" y="478631"/>
              <a:ext cx="123825" cy="121444"/>
              <a:chOff x="2261800" y="478631"/>
              <a:chExt cx="123825" cy="121444"/>
            </a:xfrm>
          </p:grpSpPr>
          <p:sp>
            <p:nvSpPr>
              <p:cNvPr id="159" name="Rectangle 158"/>
              <p:cNvSpPr/>
              <p:nvPr/>
            </p:nvSpPr>
            <p:spPr>
              <a:xfrm>
                <a:off x="2262423"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0" name="Straight Connector 159"/>
              <p:cNvCxnSpPr/>
              <p:nvPr/>
            </p:nvCxnSpPr>
            <p:spPr>
              <a:xfrm flipV="1">
                <a:off x="2262423"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63" name="Group 118"/>
            <p:cNvGrpSpPr>
              <a:grpSpLocks/>
            </p:cNvGrpSpPr>
            <p:nvPr/>
          </p:nvGrpSpPr>
          <p:grpSpPr bwMode="auto">
            <a:xfrm>
              <a:off x="2261800" y="626103"/>
              <a:ext cx="123825" cy="121444"/>
              <a:chOff x="2261800" y="478631"/>
              <a:chExt cx="123825" cy="121444"/>
            </a:xfrm>
          </p:grpSpPr>
          <p:sp>
            <p:nvSpPr>
              <p:cNvPr id="157" name="Rectangle 156"/>
              <p:cNvSpPr/>
              <p:nvPr/>
            </p:nvSpPr>
            <p:spPr>
              <a:xfrm>
                <a:off x="2261447"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8" name="Straight Connector 157"/>
              <p:cNvCxnSpPr/>
              <p:nvPr/>
            </p:nvCxnSpPr>
            <p:spPr>
              <a:xfrm flipV="1">
                <a:off x="2261447"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64" name="Group 119"/>
            <p:cNvGrpSpPr>
              <a:grpSpLocks/>
            </p:cNvGrpSpPr>
            <p:nvPr/>
          </p:nvGrpSpPr>
          <p:grpSpPr bwMode="auto">
            <a:xfrm>
              <a:off x="2414588" y="626103"/>
              <a:ext cx="123825" cy="121444"/>
              <a:chOff x="2261800" y="478631"/>
              <a:chExt cx="123825" cy="121444"/>
            </a:xfrm>
          </p:grpSpPr>
          <p:sp>
            <p:nvSpPr>
              <p:cNvPr id="155" name="Rectangle 154"/>
              <p:cNvSpPr/>
              <p:nvPr/>
            </p:nvSpPr>
            <p:spPr>
              <a:xfrm>
                <a:off x="2261242"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6" name="Straight Connector 155"/>
              <p:cNvCxnSpPr/>
              <p:nvPr/>
            </p:nvCxnSpPr>
            <p:spPr>
              <a:xfrm flipV="1">
                <a:off x="2261242"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65" name="Group 120"/>
            <p:cNvGrpSpPr>
              <a:grpSpLocks/>
            </p:cNvGrpSpPr>
            <p:nvPr/>
          </p:nvGrpSpPr>
          <p:grpSpPr bwMode="auto">
            <a:xfrm>
              <a:off x="2567376" y="626103"/>
              <a:ext cx="123825" cy="121444"/>
              <a:chOff x="2261800" y="478631"/>
              <a:chExt cx="123825" cy="121444"/>
            </a:xfrm>
          </p:grpSpPr>
          <p:sp>
            <p:nvSpPr>
              <p:cNvPr id="153" name="Rectangle 152"/>
              <p:cNvSpPr/>
              <p:nvPr/>
            </p:nvSpPr>
            <p:spPr>
              <a:xfrm>
                <a:off x="2261038"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4" name="Straight Connector 153"/>
              <p:cNvCxnSpPr/>
              <p:nvPr/>
            </p:nvCxnSpPr>
            <p:spPr>
              <a:xfrm flipV="1">
                <a:off x="2261038"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66" name="Group 121"/>
            <p:cNvGrpSpPr>
              <a:grpSpLocks/>
            </p:cNvGrpSpPr>
            <p:nvPr/>
          </p:nvGrpSpPr>
          <p:grpSpPr bwMode="auto">
            <a:xfrm>
              <a:off x="2720164" y="626103"/>
              <a:ext cx="123825" cy="121444"/>
              <a:chOff x="2261800" y="478631"/>
              <a:chExt cx="123825" cy="121444"/>
            </a:xfrm>
          </p:grpSpPr>
          <p:sp>
            <p:nvSpPr>
              <p:cNvPr id="151" name="Rectangle 150"/>
              <p:cNvSpPr/>
              <p:nvPr/>
            </p:nvSpPr>
            <p:spPr>
              <a:xfrm>
                <a:off x="2262423"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2" name="Straight Connector 151"/>
              <p:cNvCxnSpPr/>
              <p:nvPr/>
            </p:nvCxnSpPr>
            <p:spPr>
              <a:xfrm flipV="1">
                <a:off x="2262423"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67" name="Group 122"/>
            <p:cNvGrpSpPr>
              <a:grpSpLocks/>
            </p:cNvGrpSpPr>
            <p:nvPr/>
          </p:nvGrpSpPr>
          <p:grpSpPr bwMode="auto">
            <a:xfrm>
              <a:off x="2261800" y="773575"/>
              <a:ext cx="123825" cy="121444"/>
              <a:chOff x="2261800" y="478631"/>
              <a:chExt cx="123825" cy="121444"/>
            </a:xfrm>
          </p:grpSpPr>
          <p:sp>
            <p:nvSpPr>
              <p:cNvPr id="149" name="Rectangle 148"/>
              <p:cNvSpPr/>
              <p:nvPr/>
            </p:nvSpPr>
            <p:spPr>
              <a:xfrm>
                <a:off x="2261447"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0" name="Straight Connector 149"/>
              <p:cNvCxnSpPr/>
              <p:nvPr/>
            </p:nvCxnSpPr>
            <p:spPr>
              <a:xfrm flipV="1">
                <a:off x="2261447"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68" name="Group 123"/>
            <p:cNvGrpSpPr>
              <a:grpSpLocks/>
            </p:cNvGrpSpPr>
            <p:nvPr/>
          </p:nvGrpSpPr>
          <p:grpSpPr bwMode="auto">
            <a:xfrm>
              <a:off x="2414588" y="773575"/>
              <a:ext cx="123825" cy="121444"/>
              <a:chOff x="2261800" y="478631"/>
              <a:chExt cx="123825" cy="121444"/>
            </a:xfrm>
          </p:grpSpPr>
          <p:sp>
            <p:nvSpPr>
              <p:cNvPr id="147" name="Rectangle 146"/>
              <p:cNvSpPr/>
              <p:nvPr/>
            </p:nvSpPr>
            <p:spPr>
              <a:xfrm>
                <a:off x="2261242"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8" name="Straight Connector 147"/>
              <p:cNvCxnSpPr/>
              <p:nvPr/>
            </p:nvCxnSpPr>
            <p:spPr>
              <a:xfrm flipV="1">
                <a:off x="2261242"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69" name="Group 124"/>
            <p:cNvGrpSpPr>
              <a:grpSpLocks/>
            </p:cNvGrpSpPr>
            <p:nvPr/>
          </p:nvGrpSpPr>
          <p:grpSpPr bwMode="auto">
            <a:xfrm>
              <a:off x="2567376" y="773575"/>
              <a:ext cx="123825" cy="121444"/>
              <a:chOff x="2261800" y="478631"/>
              <a:chExt cx="123825" cy="121444"/>
            </a:xfrm>
          </p:grpSpPr>
          <p:sp>
            <p:nvSpPr>
              <p:cNvPr id="145" name="Rectangle 144"/>
              <p:cNvSpPr/>
              <p:nvPr/>
            </p:nvSpPr>
            <p:spPr>
              <a:xfrm>
                <a:off x="2261038"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6" name="Straight Connector 145"/>
              <p:cNvCxnSpPr/>
              <p:nvPr/>
            </p:nvCxnSpPr>
            <p:spPr>
              <a:xfrm flipV="1">
                <a:off x="2261038"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70" name="Group 125"/>
            <p:cNvGrpSpPr>
              <a:grpSpLocks/>
            </p:cNvGrpSpPr>
            <p:nvPr/>
          </p:nvGrpSpPr>
          <p:grpSpPr bwMode="auto">
            <a:xfrm>
              <a:off x="2720164" y="773575"/>
              <a:ext cx="123825" cy="121444"/>
              <a:chOff x="2261800" y="478631"/>
              <a:chExt cx="123825" cy="121444"/>
            </a:xfrm>
          </p:grpSpPr>
          <p:sp>
            <p:nvSpPr>
              <p:cNvPr id="143" name="Rectangle 142"/>
              <p:cNvSpPr/>
              <p:nvPr/>
            </p:nvSpPr>
            <p:spPr>
              <a:xfrm>
                <a:off x="2262423"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4" name="Straight Connector 143"/>
              <p:cNvCxnSpPr/>
              <p:nvPr/>
            </p:nvCxnSpPr>
            <p:spPr>
              <a:xfrm flipV="1">
                <a:off x="2262423"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71" name="Group 126"/>
            <p:cNvGrpSpPr>
              <a:grpSpLocks/>
            </p:cNvGrpSpPr>
            <p:nvPr/>
          </p:nvGrpSpPr>
          <p:grpSpPr bwMode="auto">
            <a:xfrm>
              <a:off x="2261800" y="921047"/>
              <a:ext cx="123825" cy="121444"/>
              <a:chOff x="2261800" y="478631"/>
              <a:chExt cx="123825" cy="121444"/>
            </a:xfrm>
          </p:grpSpPr>
          <p:sp>
            <p:nvSpPr>
              <p:cNvPr id="141" name="Rectangle 140"/>
              <p:cNvSpPr/>
              <p:nvPr/>
            </p:nvSpPr>
            <p:spPr>
              <a:xfrm>
                <a:off x="2261447"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2" name="Straight Connector 141"/>
              <p:cNvCxnSpPr/>
              <p:nvPr/>
            </p:nvCxnSpPr>
            <p:spPr>
              <a:xfrm flipV="1">
                <a:off x="2261447"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72" name="Group 127"/>
            <p:cNvGrpSpPr>
              <a:grpSpLocks/>
            </p:cNvGrpSpPr>
            <p:nvPr/>
          </p:nvGrpSpPr>
          <p:grpSpPr bwMode="auto">
            <a:xfrm>
              <a:off x="2414588" y="921047"/>
              <a:ext cx="123825" cy="121444"/>
              <a:chOff x="2261800" y="478631"/>
              <a:chExt cx="123825" cy="121444"/>
            </a:xfrm>
          </p:grpSpPr>
          <p:sp>
            <p:nvSpPr>
              <p:cNvPr id="139" name="Rectangle 138"/>
              <p:cNvSpPr/>
              <p:nvPr/>
            </p:nvSpPr>
            <p:spPr>
              <a:xfrm>
                <a:off x="2261242"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0" name="Straight Connector 139"/>
              <p:cNvCxnSpPr/>
              <p:nvPr/>
            </p:nvCxnSpPr>
            <p:spPr>
              <a:xfrm flipV="1">
                <a:off x="2261242"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73" name="Group 128"/>
            <p:cNvGrpSpPr>
              <a:grpSpLocks/>
            </p:cNvGrpSpPr>
            <p:nvPr/>
          </p:nvGrpSpPr>
          <p:grpSpPr bwMode="auto">
            <a:xfrm>
              <a:off x="2567376" y="921047"/>
              <a:ext cx="123825" cy="121444"/>
              <a:chOff x="2261800" y="478631"/>
              <a:chExt cx="123825" cy="121444"/>
            </a:xfrm>
          </p:grpSpPr>
          <p:sp>
            <p:nvSpPr>
              <p:cNvPr id="137" name="Rectangle 136"/>
              <p:cNvSpPr/>
              <p:nvPr/>
            </p:nvSpPr>
            <p:spPr>
              <a:xfrm>
                <a:off x="2261038"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38" name="Straight Connector 137"/>
              <p:cNvCxnSpPr/>
              <p:nvPr/>
            </p:nvCxnSpPr>
            <p:spPr>
              <a:xfrm flipV="1">
                <a:off x="2261038"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74" name="Group 129"/>
            <p:cNvGrpSpPr>
              <a:grpSpLocks/>
            </p:cNvGrpSpPr>
            <p:nvPr/>
          </p:nvGrpSpPr>
          <p:grpSpPr bwMode="auto">
            <a:xfrm>
              <a:off x="2720164" y="921047"/>
              <a:ext cx="123825" cy="121444"/>
              <a:chOff x="2261800" y="478631"/>
              <a:chExt cx="123825" cy="121444"/>
            </a:xfrm>
          </p:grpSpPr>
          <p:sp>
            <p:nvSpPr>
              <p:cNvPr id="135" name="Rectangle 134"/>
              <p:cNvSpPr/>
              <p:nvPr/>
            </p:nvSpPr>
            <p:spPr>
              <a:xfrm>
                <a:off x="2262423"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36" name="Straight Connector 135"/>
              <p:cNvCxnSpPr/>
              <p:nvPr/>
            </p:nvCxnSpPr>
            <p:spPr>
              <a:xfrm flipV="1">
                <a:off x="2262423"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2261446"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2" name="Rectangle 131"/>
            <p:cNvSpPr/>
            <p:nvPr/>
          </p:nvSpPr>
          <p:spPr>
            <a:xfrm>
              <a:off x="2414030"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3" name="Rectangle 132"/>
            <p:cNvSpPr/>
            <p:nvPr/>
          </p:nvSpPr>
          <p:spPr>
            <a:xfrm>
              <a:off x="2566614"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4" name="Rectangle 133"/>
            <p:cNvSpPr/>
            <p:nvPr/>
          </p:nvSpPr>
          <p:spPr>
            <a:xfrm>
              <a:off x="2720787"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cxnSp>
        <p:nvCxnSpPr>
          <p:cNvPr id="168" name="Straight Arrow Connector 167"/>
          <p:cNvCxnSpPr>
            <a:stCxn id="114" idx="1"/>
            <a:endCxn id="6" idx="3"/>
          </p:cNvCxnSpPr>
          <p:nvPr/>
        </p:nvCxnSpPr>
        <p:spPr>
          <a:xfrm flipH="1">
            <a:off x="2209800" y="2628900"/>
            <a:ext cx="204788" cy="0"/>
          </a:xfrm>
          <a:prstGeom prst="straightConnector1">
            <a:avLst/>
          </a:prstGeom>
          <a:ln w="28575">
            <a:solidFill>
              <a:srgbClr val="C0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65540" name="Group 169"/>
          <p:cNvGrpSpPr>
            <a:grpSpLocks/>
          </p:cNvGrpSpPr>
          <p:nvPr/>
        </p:nvGrpSpPr>
        <p:grpSpPr bwMode="auto">
          <a:xfrm>
            <a:off x="1566863" y="3097213"/>
            <a:ext cx="642937" cy="722312"/>
            <a:chOff x="2232837" y="446567"/>
            <a:chExt cx="643713" cy="722627"/>
          </a:xfrm>
        </p:grpSpPr>
        <p:sp>
          <p:nvSpPr>
            <p:cNvPr id="171" name="Rectangle 170"/>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5606" name="Group 171"/>
            <p:cNvGrpSpPr>
              <a:grpSpLocks/>
            </p:cNvGrpSpPr>
            <p:nvPr/>
          </p:nvGrpSpPr>
          <p:grpSpPr bwMode="auto">
            <a:xfrm>
              <a:off x="2261800" y="478631"/>
              <a:ext cx="123825" cy="121444"/>
              <a:chOff x="2261800" y="478631"/>
              <a:chExt cx="123825" cy="121444"/>
            </a:xfrm>
          </p:grpSpPr>
          <p:sp>
            <p:nvSpPr>
              <p:cNvPr id="222" name="Rectangle 221"/>
              <p:cNvSpPr/>
              <p:nvPr/>
            </p:nvSpPr>
            <p:spPr>
              <a:xfrm>
                <a:off x="2261447"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23" name="Straight Connector 222"/>
              <p:cNvCxnSpPr/>
              <p:nvPr/>
            </p:nvCxnSpPr>
            <p:spPr>
              <a:xfrm flipV="1">
                <a:off x="2261447"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07" name="Group 172"/>
            <p:cNvGrpSpPr>
              <a:grpSpLocks/>
            </p:cNvGrpSpPr>
            <p:nvPr/>
          </p:nvGrpSpPr>
          <p:grpSpPr bwMode="auto">
            <a:xfrm>
              <a:off x="2414588" y="478631"/>
              <a:ext cx="123825" cy="121444"/>
              <a:chOff x="2261800" y="478631"/>
              <a:chExt cx="123825" cy="121444"/>
            </a:xfrm>
          </p:grpSpPr>
          <p:sp>
            <p:nvSpPr>
              <p:cNvPr id="220" name="Rectangle 219"/>
              <p:cNvSpPr/>
              <p:nvPr/>
            </p:nvSpPr>
            <p:spPr>
              <a:xfrm>
                <a:off x="2261242"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21" name="Straight Connector 220"/>
              <p:cNvCxnSpPr/>
              <p:nvPr/>
            </p:nvCxnSpPr>
            <p:spPr>
              <a:xfrm flipV="1">
                <a:off x="2261242"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08" name="Group 173"/>
            <p:cNvGrpSpPr>
              <a:grpSpLocks/>
            </p:cNvGrpSpPr>
            <p:nvPr/>
          </p:nvGrpSpPr>
          <p:grpSpPr bwMode="auto">
            <a:xfrm>
              <a:off x="2567376" y="478631"/>
              <a:ext cx="123825" cy="121444"/>
              <a:chOff x="2261800" y="478631"/>
              <a:chExt cx="123825" cy="121444"/>
            </a:xfrm>
          </p:grpSpPr>
          <p:sp>
            <p:nvSpPr>
              <p:cNvPr id="218" name="Rectangle 217"/>
              <p:cNvSpPr/>
              <p:nvPr/>
            </p:nvSpPr>
            <p:spPr>
              <a:xfrm>
                <a:off x="2261038"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9" name="Straight Connector 218"/>
              <p:cNvCxnSpPr/>
              <p:nvPr/>
            </p:nvCxnSpPr>
            <p:spPr>
              <a:xfrm flipV="1">
                <a:off x="2261038"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09" name="Group 174"/>
            <p:cNvGrpSpPr>
              <a:grpSpLocks/>
            </p:cNvGrpSpPr>
            <p:nvPr/>
          </p:nvGrpSpPr>
          <p:grpSpPr bwMode="auto">
            <a:xfrm>
              <a:off x="2720164" y="478631"/>
              <a:ext cx="123825" cy="121444"/>
              <a:chOff x="2261800" y="478631"/>
              <a:chExt cx="123825" cy="121444"/>
            </a:xfrm>
          </p:grpSpPr>
          <p:sp>
            <p:nvSpPr>
              <p:cNvPr id="216" name="Rectangle 215"/>
              <p:cNvSpPr/>
              <p:nvPr/>
            </p:nvSpPr>
            <p:spPr>
              <a:xfrm>
                <a:off x="2262423"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7" name="Straight Connector 216"/>
              <p:cNvCxnSpPr/>
              <p:nvPr/>
            </p:nvCxnSpPr>
            <p:spPr>
              <a:xfrm flipV="1">
                <a:off x="2262423"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10" name="Group 175"/>
            <p:cNvGrpSpPr>
              <a:grpSpLocks/>
            </p:cNvGrpSpPr>
            <p:nvPr/>
          </p:nvGrpSpPr>
          <p:grpSpPr bwMode="auto">
            <a:xfrm>
              <a:off x="2261800" y="626103"/>
              <a:ext cx="123825" cy="121444"/>
              <a:chOff x="2261800" y="478631"/>
              <a:chExt cx="123825" cy="121444"/>
            </a:xfrm>
          </p:grpSpPr>
          <p:sp>
            <p:nvSpPr>
              <p:cNvPr id="214" name="Rectangle 213"/>
              <p:cNvSpPr/>
              <p:nvPr/>
            </p:nvSpPr>
            <p:spPr>
              <a:xfrm>
                <a:off x="2261447"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5" name="Straight Connector 214"/>
              <p:cNvCxnSpPr/>
              <p:nvPr/>
            </p:nvCxnSpPr>
            <p:spPr>
              <a:xfrm flipV="1">
                <a:off x="2261447"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11" name="Group 176"/>
            <p:cNvGrpSpPr>
              <a:grpSpLocks/>
            </p:cNvGrpSpPr>
            <p:nvPr/>
          </p:nvGrpSpPr>
          <p:grpSpPr bwMode="auto">
            <a:xfrm>
              <a:off x="2414588" y="626103"/>
              <a:ext cx="123825" cy="121444"/>
              <a:chOff x="2261800" y="478631"/>
              <a:chExt cx="123825" cy="121444"/>
            </a:xfrm>
          </p:grpSpPr>
          <p:sp>
            <p:nvSpPr>
              <p:cNvPr id="212" name="Rectangle 211"/>
              <p:cNvSpPr/>
              <p:nvPr/>
            </p:nvSpPr>
            <p:spPr>
              <a:xfrm>
                <a:off x="2261242"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3" name="Straight Connector 212"/>
              <p:cNvCxnSpPr/>
              <p:nvPr/>
            </p:nvCxnSpPr>
            <p:spPr>
              <a:xfrm flipV="1">
                <a:off x="2261242"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12" name="Group 177"/>
            <p:cNvGrpSpPr>
              <a:grpSpLocks/>
            </p:cNvGrpSpPr>
            <p:nvPr/>
          </p:nvGrpSpPr>
          <p:grpSpPr bwMode="auto">
            <a:xfrm>
              <a:off x="2567376" y="626103"/>
              <a:ext cx="123825" cy="121444"/>
              <a:chOff x="2261800" y="478631"/>
              <a:chExt cx="123825" cy="121444"/>
            </a:xfrm>
          </p:grpSpPr>
          <p:sp>
            <p:nvSpPr>
              <p:cNvPr id="210" name="Rectangle 209"/>
              <p:cNvSpPr/>
              <p:nvPr/>
            </p:nvSpPr>
            <p:spPr>
              <a:xfrm>
                <a:off x="2261038"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1" name="Straight Connector 210"/>
              <p:cNvCxnSpPr/>
              <p:nvPr/>
            </p:nvCxnSpPr>
            <p:spPr>
              <a:xfrm flipV="1">
                <a:off x="2261038"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13" name="Group 178"/>
            <p:cNvGrpSpPr>
              <a:grpSpLocks/>
            </p:cNvGrpSpPr>
            <p:nvPr/>
          </p:nvGrpSpPr>
          <p:grpSpPr bwMode="auto">
            <a:xfrm>
              <a:off x="2720164" y="626103"/>
              <a:ext cx="123825" cy="121444"/>
              <a:chOff x="2261800" y="478631"/>
              <a:chExt cx="123825" cy="121444"/>
            </a:xfrm>
          </p:grpSpPr>
          <p:sp>
            <p:nvSpPr>
              <p:cNvPr id="208" name="Rectangle 207"/>
              <p:cNvSpPr/>
              <p:nvPr/>
            </p:nvSpPr>
            <p:spPr>
              <a:xfrm>
                <a:off x="2262423"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9" name="Straight Connector 208"/>
              <p:cNvCxnSpPr/>
              <p:nvPr/>
            </p:nvCxnSpPr>
            <p:spPr>
              <a:xfrm flipV="1">
                <a:off x="2262423"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14" name="Group 179"/>
            <p:cNvGrpSpPr>
              <a:grpSpLocks/>
            </p:cNvGrpSpPr>
            <p:nvPr/>
          </p:nvGrpSpPr>
          <p:grpSpPr bwMode="auto">
            <a:xfrm>
              <a:off x="2261800" y="773575"/>
              <a:ext cx="123825" cy="121444"/>
              <a:chOff x="2261800" y="478631"/>
              <a:chExt cx="123825" cy="121444"/>
            </a:xfrm>
          </p:grpSpPr>
          <p:sp>
            <p:nvSpPr>
              <p:cNvPr id="206" name="Rectangle 205"/>
              <p:cNvSpPr/>
              <p:nvPr/>
            </p:nvSpPr>
            <p:spPr>
              <a:xfrm>
                <a:off x="2261447"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7" name="Straight Connector 206"/>
              <p:cNvCxnSpPr/>
              <p:nvPr/>
            </p:nvCxnSpPr>
            <p:spPr>
              <a:xfrm flipV="1">
                <a:off x="2261447"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15" name="Group 180"/>
            <p:cNvGrpSpPr>
              <a:grpSpLocks/>
            </p:cNvGrpSpPr>
            <p:nvPr/>
          </p:nvGrpSpPr>
          <p:grpSpPr bwMode="auto">
            <a:xfrm>
              <a:off x="2414588" y="773575"/>
              <a:ext cx="123825" cy="121444"/>
              <a:chOff x="2261800" y="478631"/>
              <a:chExt cx="123825" cy="121444"/>
            </a:xfrm>
          </p:grpSpPr>
          <p:sp>
            <p:nvSpPr>
              <p:cNvPr id="204" name="Rectangle 203"/>
              <p:cNvSpPr/>
              <p:nvPr/>
            </p:nvSpPr>
            <p:spPr>
              <a:xfrm>
                <a:off x="2261242"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5" name="Straight Connector 204"/>
              <p:cNvCxnSpPr/>
              <p:nvPr/>
            </p:nvCxnSpPr>
            <p:spPr>
              <a:xfrm flipV="1">
                <a:off x="2261242"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16" name="Group 181"/>
            <p:cNvGrpSpPr>
              <a:grpSpLocks/>
            </p:cNvGrpSpPr>
            <p:nvPr/>
          </p:nvGrpSpPr>
          <p:grpSpPr bwMode="auto">
            <a:xfrm>
              <a:off x="2567376" y="773575"/>
              <a:ext cx="123825" cy="121444"/>
              <a:chOff x="2261800" y="478631"/>
              <a:chExt cx="123825" cy="121444"/>
            </a:xfrm>
          </p:grpSpPr>
          <p:sp>
            <p:nvSpPr>
              <p:cNvPr id="202" name="Rectangle 201"/>
              <p:cNvSpPr/>
              <p:nvPr/>
            </p:nvSpPr>
            <p:spPr>
              <a:xfrm>
                <a:off x="2261038"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3" name="Straight Connector 202"/>
              <p:cNvCxnSpPr/>
              <p:nvPr/>
            </p:nvCxnSpPr>
            <p:spPr>
              <a:xfrm flipV="1">
                <a:off x="2261038"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17" name="Group 182"/>
            <p:cNvGrpSpPr>
              <a:grpSpLocks/>
            </p:cNvGrpSpPr>
            <p:nvPr/>
          </p:nvGrpSpPr>
          <p:grpSpPr bwMode="auto">
            <a:xfrm>
              <a:off x="2720164" y="773575"/>
              <a:ext cx="123825" cy="121444"/>
              <a:chOff x="2261800" y="478631"/>
              <a:chExt cx="123825" cy="121444"/>
            </a:xfrm>
          </p:grpSpPr>
          <p:sp>
            <p:nvSpPr>
              <p:cNvPr id="200" name="Rectangle 199"/>
              <p:cNvSpPr/>
              <p:nvPr/>
            </p:nvSpPr>
            <p:spPr>
              <a:xfrm>
                <a:off x="2262423"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1" name="Straight Connector 200"/>
              <p:cNvCxnSpPr/>
              <p:nvPr/>
            </p:nvCxnSpPr>
            <p:spPr>
              <a:xfrm flipV="1">
                <a:off x="2262423"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18" name="Group 183"/>
            <p:cNvGrpSpPr>
              <a:grpSpLocks/>
            </p:cNvGrpSpPr>
            <p:nvPr/>
          </p:nvGrpSpPr>
          <p:grpSpPr bwMode="auto">
            <a:xfrm>
              <a:off x="2261800" y="921047"/>
              <a:ext cx="123825" cy="121444"/>
              <a:chOff x="2261800" y="478631"/>
              <a:chExt cx="123825" cy="121444"/>
            </a:xfrm>
          </p:grpSpPr>
          <p:sp>
            <p:nvSpPr>
              <p:cNvPr id="198" name="Rectangle 197"/>
              <p:cNvSpPr/>
              <p:nvPr/>
            </p:nvSpPr>
            <p:spPr>
              <a:xfrm>
                <a:off x="2261447"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9" name="Straight Connector 198"/>
              <p:cNvCxnSpPr/>
              <p:nvPr/>
            </p:nvCxnSpPr>
            <p:spPr>
              <a:xfrm flipV="1">
                <a:off x="2261447"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19" name="Group 184"/>
            <p:cNvGrpSpPr>
              <a:grpSpLocks/>
            </p:cNvGrpSpPr>
            <p:nvPr/>
          </p:nvGrpSpPr>
          <p:grpSpPr bwMode="auto">
            <a:xfrm>
              <a:off x="2414588" y="921047"/>
              <a:ext cx="123825" cy="121444"/>
              <a:chOff x="2261800" y="478631"/>
              <a:chExt cx="123825" cy="121444"/>
            </a:xfrm>
          </p:grpSpPr>
          <p:sp>
            <p:nvSpPr>
              <p:cNvPr id="196" name="Rectangle 195"/>
              <p:cNvSpPr/>
              <p:nvPr/>
            </p:nvSpPr>
            <p:spPr>
              <a:xfrm>
                <a:off x="2261242"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7" name="Straight Connector 196"/>
              <p:cNvCxnSpPr/>
              <p:nvPr/>
            </p:nvCxnSpPr>
            <p:spPr>
              <a:xfrm flipV="1">
                <a:off x="2261242"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20" name="Group 185"/>
            <p:cNvGrpSpPr>
              <a:grpSpLocks/>
            </p:cNvGrpSpPr>
            <p:nvPr/>
          </p:nvGrpSpPr>
          <p:grpSpPr bwMode="auto">
            <a:xfrm>
              <a:off x="2567376" y="921047"/>
              <a:ext cx="123825" cy="121444"/>
              <a:chOff x="2261800" y="478631"/>
              <a:chExt cx="123825" cy="121444"/>
            </a:xfrm>
          </p:grpSpPr>
          <p:sp>
            <p:nvSpPr>
              <p:cNvPr id="194" name="Rectangle 193"/>
              <p:cNvSpPr/>
              <p:nvPr/>
            </p:nvSpPr>
            <p:spPr>
              <a:xfrm>
                <a:off x="2261038"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5" name="Straight Connector 194"/>
              <p:cNvCxnSpPr/>
              <p:nvPr/>
            </p:nvCxnSpPr>
            <p:spPr>
              <a:xfrm flipV="1">
                <a:off x="2261038"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621" name="Group 186"/>
            <p:cNvGrpSpPr>
              <a:grpSpLocks/>
            </p:cNvGrpSpPr>
            <p:nvPr/>
          </p:nvGrpSpPr>
          <p:grpSpPr bwMode="auto">
            <a:xfrm>
              <a:off x="2720164" y="921047"/>
              <a:ext cx="123825" cy="121444"/>
              <a:chOff x="2261800" y="478631"/>
              <a:chExt cx="123825" cy="121444"/>
            </a:xfrm>
          </p:grpSpPr>
          <p:sp>
            <p:nvSpPr>
              <p:cNvPr id="192" name="Rectangle 191"/>
              <p:cNvSpPr/>
              <p:nvPr/>
            </p:nvSpPr>
            <p:spPr>
              <a:xfrm>
                <a:off x="2262423"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3" name="Straight Connector 192"/>
              <p:cNvCxnSpPr/>
              <p:nvPr/>
            </p:nvCxnSpPr>
            <p:spPr>
              <a:xfrm flipV="1">
                <a:off x="2262423"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8" name="Rectangle 187"/>
            <p:cNvSpPr/>
            <p:nvPr/>
          </p:nvSpPr>
          <p:spPr>
            <a:xfrm>
              <a:off x="2261446"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9" name="Rectangle 188"/>
            <p:cNvSpPr/>
            <p:nvPr/>
          </p:nvSpPr>
          <p:spPr>
            <a:xfrm>
              <a:off x="2414030"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0" name="Rectangle 189"/>
            <p:cNvSpPr/>
            <p:nvPr/>
          </p:nvSpPr>
          <p:spPr>
            <a:xfrm>
              <a:off x="2566614"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1" name="Rectangle 190"/>
            <p:cNvSpPr/>
            <p:nvPr/>
          </p:nvSpPr>
          <p:spPr>
            <a:xfrm>
              <a:off x="2720787"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65541" name="Group 223"/>
          <p:cNvGrpSpPr>
            <a:grpSpLocks/>
          </p:cNvGrpSpPr>
          <p:nvPr/>
        </p:nvGrpSpPr>
        <p:grpSpPr bwMode="auto">
          <a:xfrm>
            <a:off x="2414588" y="3097213"/>
            <a:ext cx="642937" cy="722312"/>
            <a:chOff x="2232837" y="446567"/>
            <a:chExt cx="643713" cy="722627"/>
          </a:xfrm>
        </p:grpSpPr>
        <p:sp>
          <p:nvSpPr>
            <p:cNvPr id="225" name="Rectangle 224"/>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5553" name="Group 225"/>
            <p:cNvGrpSpPr>
              <a:grpSpLocks/>
            </p:cNvGrpSpPr>
            <p:nvPr/>
          </p:nvGrpSpPr>
          <p:grpSpPr bwMode="auto">
            <a:xfrm>
              <a:off x="2261800" y="478631"/>
              <a:ext cx="123825" cy="121444"/>
              <a:chOff x="2261800" y="478631"/>
              <a:chExt cx="123825" cy="121444"/>
            </a:xfrm>
          </p:grpSpPr>
          <p:sp>
            <p:nvSpPr>
              <p:cNvPr id="276" name="Rectangle 275"/>
              <p:cNvSpPr/>
              <p:nvPr/>
            </p:nvSpPr>
            <p:spPr>
              <a:xfrm>
                <a:off x="2261447"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7" name="Straight Connector 276"/>
              <p:cNvCxnSpPr/>
              <p:nvPr/>
            </p:nvCxnSpPr>
            <p:spPr>
              <a:xfrm flipV="1">
                <a:off x="2261447"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54" name="Group 226"/>
            <p:cNvGrpSpPr>
              <a:grpSpLocks/>
            </p:cNvGrpSpPr>
            <p:nvPr/>
          </p:nvGrpSpPr>
          <p:grpSpPr bwMode="auto">
            <a:xfrm>
              <a:off x="2414588" y="478631"/>
              <a:ext cx="123825" cy="121444"/>
              <a:chOff x="2261800" y="478631"/>
              <a:chExt cx="123825" cy="121444"/>
            </a:xfrm>
          </p:grpSpPr>
          <p:sp>
            <p:nvSpPr>
              <p:cNvPr id="274" name="Rectangle 273"/>
              <p:cNvSpPr/>
              <p:nvPr/>
            </p:nvSpPr>
            <p:spPr>
              <a:xfrm>
                <a:off x="2261242"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5" name="Straight Connector 274"/>
              <p:cNvCxnSpPr/>
              <p:nvPr/>
            </p:nvCxnSpPr>
            <p:spPr>
              <a:xfrm flipV="1">
                <a:off x="2261242"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55" name="Group 227"/>
            <p:cNvGrpSpPr>
              <a:grpSpLocks/>
            </p:cNvGrpSpPr>
            <p:nvPr/>
          </p:nvGrpSpPr>
          <p:grpSpPr bwMode="auto">
            <a:xfrm>
              <a:off x="2567376" y="478631"/>
              <a:ext cx="123825" cy="121444"/>
              <a:chOff x="2261800" y="478631"/>
              <a:chExt cx="123825" cy="121444"/>
            </a:xfrm>
          </p:grpSpPr>
          <p:sp>
            <p:nvSpPr>
              <p:cNvPr id="272" name="Rectangle 271"/>
              <p:cNvSpPr/>
              <p:nvPr/>
            </p:nvSpPr>
            <p:spPr>
              <a:xfrm>
                <a:off x="2261038"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3" name="Straight Connector 272"/>
              <p:cNvCxnSpPr/>
              <p:nvPr/>
            </p:nvCxnSpPr>
            <p:spPr>
              <a:xfrm flipV="1">
                <a:off x="2261038"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56" name="Group 228"/>
            <p:cNvGrpSpPr>
              <a:grpSpLocks/>
            </p:cNvGrpSpPr>
            <p:nvPr/>
          </p:nvGrpSpPr>
          <p:grpSpPr bwMode="auto">
            <a:xfrm>
              <a:off x="2720164" y="478631"/>
              <a:ext cx="123825" cy="121444"/>
              <a:chOff x="2261800" y="478631"/>
              <a:chExt cx="123825" cy="121444"/>
            </a:xfrm>
          </p:grpSpPr>
          <p:sp>
            <p:nvSpPr>
              <p:cNvPr id="270" name="Rectangle 269"/>
              <p:cNvSpPr/>
              <p:nvPr/>
            </p:nvSpPr>
            <p:spPr>
              <a:xfrm>
                <a:off x="2262423"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1" name="Straight Connector 270"/>
              <p:cNvCxnSpPr/>
              <p:nvPr/>
            </p:nvCxnSpPr>
            <p:spPr>
              <a:xfrm flipV="1">
                <a:off x="2262423"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57" name="Group 229"/>
            <p:cNvGrpSpPr>
              <a:grpSpLocks/>
            </p:cNvGrpSpPr>
            <p:nvPr/>
          </p:nvGrpSpPr>
          <p:grpSpPr bwMode="auto">
            <a:xfrm>
              <a:off x="2261800" y="626103"/>
              <a:ext cx="123825" cy="121444"/>
              <a:chOff x="2261800" y="478631"/>
              <a:chExt cx="123825" cy="121444"/>
            </a:xfrm>
          </p:grpSpPr>
          <p:sp>
            <p:nvSpPr>
              <p:cNvPr id="268" name="Rectangle 267"/>
              <p:cNvSpPr/>
              <p:nvPr/>
            </p:nvSpPr>
            <p:spPr>
              <a:xfrm>
                <a:off x="2261447"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9" name="Straight Connector 268"/>
              <p:cNvCxnSpPr/>
              <p:nvPr/>
            </p:nvCxnSpPr>
            <p:spPr>
              <a:xfrm flipV="1">
                <a:off x="2261447"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58" name="Group 230"/>
            <p:cNvGrpSpPr>
              <a:grpSpLocks/>
            </p:cNvGrpSpPr>
            <p:nvPr/>
          </p:nvGrpSpPr>
          <p:grpSpPr bwMode="auto">
            <a:xfrm>
              <a:off x="2414588" y="626103"/>
              <a:ext cx="123825" cy="121444"/>
              <a:chOff x="2261800" y="478631"/>
              <a:chExt cx="123825" cy="121444"/>
            </a:xfrm>
          </p:grpSpPr>
          <p:sp>
            <p:nvSpPr>
              <p:cNvPr id="266" name="Rectangle 265"/>
              <p:cNvSpPr/>
              <p:nvPr/>
            </p:nvSpPr>
            <p:spPr>
              <a:xfrm>
                <a:off x="2261242"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7" name="Straight Connector 266"/>
              <p:cNvCxnSpPr/>
              <p:nvPr/>
            </p:nvCxnSpPr>
            <p:spPr>
              <a:xfrm flipV="1">
                <a:off x="2261242"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59" name="Group 231"/>
            <p:cNvGrpSpPr>
              <a:grpSpLocks/>
            </p:cNvGrpSpPr>
            <p:nvPr/>
          </p:nvGrpSpPr>
          <p:grpSpPr bwMode="auto">
            <a:xfrm>
              <a:off x="2567376" y="626103"/>
              <a:ext cx="123825" cy="121444"/>
              <a:chOff x="2261800" y="478631"/>
              <a:chExt cx="123825" cy="121444"/>
            </a:xfrm>
          </p:grpSpPr>
          <p:sp>
            <p:nvSpPr>
              <p:cNvPr id="264" name="Rectangle 263"/>
              <p:cNvSpPr/>
              <p:nvPr/>
            </p:nvSpPr>
            <p:spPr>
              <a:xfrm>
                <a:off x="2261038"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5" name="Straight Connector 264"/>
              <p:cNvCxnSpPr/>
              <p:nvPr/>
            </p:nvCxnSpPr>
            <p:spPr>
              <a:xfrm flipV="1">
                <a:off x="2261038"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60" name="Group 232"/>
            <p:cNvGrpSpPr>
              <a:grpSpLocks/>
            </p:cNvGrpSpPr>
            <p:nvPr/>
          </p:nvGrpSpPr>
          <p:grpSpPr bwMode="auto">
            <a:xfrm>
              <a:off x="2720164" y="626103"/>
              <a:ext cx="123825" cy="121444"/>
              <a:chOff x="2261800" y="478631"/>
              <a:chExt cx="123825" cy="121444"/>
            </a:xfrm>
          </p:grpSpPr>
          <p:sp>
            <p:nvSpPr>
              <p:cNvPr id="262" name="Rectangle 261"/>
              <p:cNvSpPr/>
              <p:nvPr/>
            </p:nvSpPr>
            <p:spPr>
              <a:xfrm>
                <a:off x="2262423"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3" name="Straight Connector 262"/>
              <p:cNvCxnSpPr/>
              <p:nvPr/>
            </p:nvCxnSpPr>
            <p:spPr>
              <a:xfrm flipV="1">
                <a:off x="2262423"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61" name="Group 233"/>
            <p:cNvGrpSpPr>
              <a:grpSpLocks/>
            </p:cNvGrpSpPr>
            <p:nvPr/>
          </p:nvGrpSpPr>
          <p:grpSpPr bwMode="auto">
            <a:xfrm>
              <a:off x="2261800" y="773575"/>
              <a:ext cx="123825" cy="121444"/>
              <a:chOff x="2261800" y="478631"/>
              <a:chExt cx="123825" cy="121444"/>
            </a:xfrm>
          </p:grpSpPr>
          <p:sp>
            <p:nvSpPr>
              <p:cNvPr id="260" name="Rectangle 259"/>
              <p:cNvSpPr/>
              <p:nvPr/>
            </p:nvSpPr>
            <p:spPr>
              <a:xfrm>
                <a:off x="2261447"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1" name="Straight Connector 260"/>
              <p:cNvCxnSpPr/>
              <p:nvPr/>
            </p:nvCxnSpPr>
            <p:spPr>
              <a:xfrm flipV="1">
                <a:off x="2261447"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62" name="Group 234"/>
            <p:cNvGrpSpPr>
              <a:grpSpLocks/>
            </p:cNvGrpSpPr>
            <p:nvPr/>
          </p:nvGrpSpPr>
          <p:grpSpPr bwMode="auto">
            <a:xfrm>
              <a:off x="2414588" y="773575"/>
              <a:ext cx="123825" cy="121444"/>
              <a:chOff x="2261800" y="478631"/>
              <a:chExt cx="123825" cy="121444"/>
            </a:xfrm>
          </p:grpSpPr>
          <p:sp>
            <p:nvSpPr>
              <p:cNvPr id="258" name="Rectangle 257"/>
              <p:cNvSpPr/>
              <p:nvPr/>
            </p:nvSpPr>
            <p:spPr>
              <a:xfrm>
                <a:off x="2261242"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9" name="Straight Connector 258"/>
              <p:cNvCxnSpPr/>
              <p:nvPr/>
            </p:nvCxnSpPr>
            <p:spPr>
              <a:xfrm flipV="1">
                <a:off x="2261242"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63" name="Group 235"/>
            <p:cNvGrpSpPr>
              <a:grpSpLocks/>
            </p:cNvGrpSpPr>
            <p:nvPr/>
          </p:nvGrpSpPr>
          <p:grpSpPr bwMode="auto">
            <a:xfrm>
              <a:off x="2567376" y="773575"/>
              <a:ext cx="123825" cy="121444"/>
              <a:chOff x="2261800" y="478631"/>
              <a:chExt cx="123825" cy="121444"/>
            </a:xfrm>
          </p:grpSpPr>
          <p:sp>
            <p:nvSpPr>
              <p:cNvPr id="256" name="Rectangle 255"/>
              <p:cNvSpPr/>
              <p:nvPr/>
            </p:nvSpPr>
            <p:spPr>
              <a:xfrm>
                <a:off x="2261038"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7" name="Straight Connector 256"/>
              <p:cNvCxnSpPr/>
              <p:nvPr/>
            </p:nvCxnSpPr>
            <p:spPr>
              <a:xfrm flipV="1">
                <a:off x="2261038"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64" name="Group 236"/>
            <p:cNvGrpSpPr>
              <a:grpSpLocks/>
            </p:cNvGrpSpPr>
            <p:nvPr/>
          </p:nvGrpSpPr>
          <p:grpSpPr bwMode="auto">
            <a:xfrm>
              <a:off x="2720164" y="773575"/>
              <a:ext cx="123825" cy="121444"/>
              <a:chOff x="2261800" y="478631"/>
              <a:chExt cx="123825" cy="121444"/>
            </a:xfrm>
          </p:grpSpPr>
          <p:sp>
            <p:nvSpPr>
              <p:cNvPr id="254" name="Rectangle 253"/>
              <p:cNvSpPr/>
              <p:nvPr/>
            </p:nvSpPr>
            <p:spPr>
              <a:xfrm>
                <a:off x="2262423"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5" name="Straight Connector 254"/>
              <p:cNvCxnSpPr/>
              <p:nvPr/>
            </p:nvCxnSpPr>
            <p:spPr>
              <a:xfrm flipV="1">
                <a:off x="2262423"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65" name="Group 237"/>
            <p:cNvGrpSpPr>
              <a:grpSpLocks/>
            </p:cNvGrpSpPr>
            <p:nvPr/>
          </p:nvGrpSpPr>
          <p:grpSpPr bwMode="auto">
            <a:xfrm>
              <a:off x="2261800" y="921047"/>
              <a:ext cx="123825" cy="121444"/>
              <a:chOff x="2261800" y="478631"/>
              <a:chExt cx="123825" cy="121444"/>
            </a:xfrm>
          </p:grpSpPr>
          <p:sp>
            <p:nvSpPr>
              <p:cNvPr id="252" name="Rectangle 251"/>
              <p:cNvSpPr/>
              <p:nvPr/>
            </p:nvSpPr>
            <p:spPr>
              <a:xfrm>
                <a:off x="2261447"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3" name="Straight Connector 252"/>
              <p:cNvCxnSpPr/>
              <p:nvPr/>
            </p:nvCxnSpPr>
            <p:spPr>
              <a:xfrm flipV="1">
                <a:off x="2261447"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66" name="Group 238"/>
            <p:cNvGrpSpPr>
              <a:grpSpLocks/>
            </p:cNvGrpSpPr>
            <p:nvPr/>
          </p:nvGrpSpPr>
          <p:grpSpPr bwMode="auto">
            <a:xfrm>
              <a:off x="2414588" y="921047"/>
              <a:ext cx="123825" cy="121444"/>
              <a:chOff x="2261800" y="478631"/>
              <a:chExt cx="123825" cy="121444"/>
            </a:xfrm>
          </p:grpSpPr>
          <p:sp>
            <p:nvSpPr>
              <p:cNvPr id="250" name="Rectangle 249"/>
              <p:cNvSpPr/>
              <p:nvPr/>
            </p:nvSpPr>
            <p:spPr>
              <a:xfrm>
                <a:off x="2261242"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1" name="Straight Connector 250"/>
              <p:cNvCxnSpPr/>
              <p:nvPr/>
            </p:nvCxnSpPr>
            <p:spPr>
              <a:xfrm flipV="1">
                <a:off x="2261242"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67" name="Group 239"/>
            <p:cNvGrpSpPr>
              <a:grpSpLocks/>
            </p:cNvGrpSpPr>
            <p:nvPr/>
          </p:nvGrpSpPr>
          <p:grpSpPr bwMode="auto">
            <a:xfrm>
              <a:off x="2567376" y="921047"/>
              <a:ext cx="123825" cy="121444"/>
              <a:chOff x="2261800" y="478631"/>
              <a:chExt cx="123825" cy="121444"/>
            </a:xfrm>
          </p:grpSpPr>
          <p:sp>
            <p:nvSpPr>
              <p:cNvPr id="248" name="Rectangle 247"/>
              <p:cNvSpPr/>
              <p:nvPr/>
            </p:nvSpPr>
            <p:spPr>
              <a:xfrm>
                <a:off x="2261038"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49" name="Straight Connector 248"/>
              <p:cNvCxnSpPr/>
              <p:nvPr/>
            </p:nvCxnSpPr>
            <p:spPr>
              <a:xfrm flipV="1">
                <a:off x="2261038"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568" name="Group 240"/>
            <p:cNvGrpSpPr>
              <a:grpSpLocks/>
            </p:cNvGrpSpPr>
            <p:nvPr/>
          </p:nvGrpSpPr>
          <p:grpSpPr bwMode="auto">
            <a:xfrm>
              <a:off x="2720164" y="921047"/>
              <a:ext cx="123825" cy="121444"/>
              <a:chOff x="2261800" y="478631"/>
              <a:chExt cx="123825" cy="121444"/>
            </a:xfrm>
          </p:grpSpPr>
          <p:sp>
            <p:nvSpPr>
              <p:cNvPr id="246" name="Rectangle 245"/>
              <p:cNvSpPr/>
              <p:nvPr/>
            </p:nvSpPr>
            <p:spPr>
              <a:xfrm>
                <a:off x="2262423"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47" name="Straight Connector 246"/>
              <p:cNvCxnSpPr/>
              <p:nvPr/>
            </p:nvCxnSpPr>
            <p:spPr>
              <a:xfrm flipV="1">
                <a:off x="2262423"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2" name="Rectangle 241"/>
            <p:cNvSpPr/>
            <p:nvPr/>
          </p:nvSpPr>
          <p:spPr>
            <a:xfrm>
              <a:off x="2261446"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3" name="Rectangle 242"/>
            <p:cNvSpPr/>
            <p:nvPr/>
          </p:nvSpPr>
          <p:spPr>
            <a:xfrm>
              <a:off x="2414030"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4" name="Rectangle 243"/>
            <p:cNvSpPr/>
            <p:nvPr/>
          </p:nvSpPr>
          <p:spPr>
            <a:xfrm>
              <a:off x="2566614"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5" name="Rectangle 244"/>
            <p:cNvSpPr/>
            <p:nvPr/>
          </p:nvSpPr>
          <p:spPr>
            <a:xfrm>
              <a:off x="2720787"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cxnSp>
        <p:nvCxnSpPr>
          <p:cNvPr id="278" name="Straight Arrow Connector 277"/>
          <p:cNvCxnSpPr>
            <a:stCxn id="225" idx="1"/>
            <a:endCxn id="171" idx="3"/>
          </p:cNvCxnSpPr>
          <p:nvPr/>
        </p:nvCxnSpPr>
        <p:spPr>
          <a:xfrm flipH="1">
            <a:off x="2209800" y="3457575"/>
            <a:ext cx="204788" cy="0"/>
          </a:xfrm>
          <a:prstGeom prst="straightConnector1">
            <a:avLst/>
          </a:prstGeom>
          <a:ln w="28575">
            <a:solidFill>
              <a:srgbClr val="C00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flipH="1">
            <a:off x="1416050" y="3419475"/>
            <a:ext cx="147638" cy="0"/>
          </a:xfrm>
          <a:prstGeom prst="straightConnector1">
            <a:avLst/>
          </a:prstGeom>
          <a:ln w="28575">
            <a:solidFill>
              <a:srgbClr val="C00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408113" y="2578100"/>
            <a:ext cx="7937" cy="8413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2" name="Rectangle 291"/>
          <p:cNvSpPr/>
          <p:nvPr/>
        </p:nvSpPr>
        <p:spPr>
          <a:xfrm>
            <a:off x="1314450" y="2154238"/>
            <a:ext cx="1924050" cy="2408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01" name="Straight Arrow Connector 300"/>
          <p:cNvCxnSpPr/>
          <p:nvPr/>
        </p:nvCxnSpPr>
        <p:spPr>
          <a:xfrm flipH="1">
            <a:off x="1416050" y="2593975"/>
            <a:ext cx="147638" cy="0"/>
          </a:xfrm>
          <a:prstGeom prst="straightConnector1">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1" name="TextBox 310"/>
          <p:cNvSpPr txBox="1"/>
          <p:nvPr/>
        </p:nvSpPr>
        <p:spPr>
          <a:xfrm>
            <a:off x="1447800" y="3800475"/>
            <a:ext cx="1828800" cy="762000"/>
          </a:xfrm>
          <a:prstGeom prst="rect">
            <a:avLst/>
          </a:prstGeom>
          <a:noFill/>
        </p:spPr>
        <p:txBody>
          <a:bodyPr wrap="none">
            <a:spAutoFit/>
          </a:bodyPr>
          <a:lstStyle/>
          <a:p>
            <a:pPr fontAlgn="auto">
              <a:spcBef>
                <a:spcPts val="0"/>
              </a:spcBef>
              <a:spcAft>
                <a:spcPts val="0"/>
              </a:spcAft>
              <a:defRPr/>
            </a:pPr>
            <a:r>
              <a:rPr lang="en-US" sz="1200" b="1" dirty="0">
                <a:latin typeface="+mn-lt"/>
                <a:cs typeface="+mn-cs"/>
              </a:rPr>
              <a:t>SOLAR ARRAY</a:t>
            </a:r>
          </a:p>
          <a:p>
            <a:pPr fontAlgn="auto">
              <a:spcBef>
                <a:spcPts val="0"/>
              </a:spcBef>
              <a:spcAft>
                <a:spcPts val="0"/>
              </a:spcAft>
              <a:defRPr/>
            </a:pPr>
            <a:r>
              <a:rPr lang="en-US" sz="1050" dirty="0">
                <a:latin typeface="+mn-lt"/>
                <a:cs typeface="+mn-cs"/>
              </a:rPr>
              <a:t>4 x 100W in series (360W net)</a:t>
            </a:r>
          </a:p>
          <a:p>
            <a:pPr fontAlgn="auto">
              <a:spcBef>
                <a:spcPts val="0"/>
              </a:spcBef>
              <a:spcAft>
                <a:spcPts val="0"/>
              </a:spcAft>
              <a:defRPr/>
            </a:pPr>
            <a:r>
              <a:rPr lang="en-US" sz="1050" dirty="0" err="1">
                <a:latin typeface="+mn-lt"/>
                <a:cs typeface="+mn-cs"/>
              </a:rPr>
              <a:t>LightCatcher</a:t>
            </a:r>
            <a:r>
              <a:rPr lang="en-US" sz="1050" dirty="0">
                <a:latin typeface="+mn-lt"/>
                <a:cs typeface="+mn-cs"/>
              </a:rPr>
              <a:t> Solar LCS-100M\</a:t>
            </a:r>
          </a:p>
          <a:p>
            <a:pPr fontAlgn="auto">
              <a:spcBef>
                <a:spcPts val="0"/>
              </a:spcBef>
              <a:spcAft>
                <a:spcPts val="0"/>
              </a:spcAft>
              <a:defRPr/>
            </a:pPr>
            <a:r>
              <a:rPr lang="en-US" sz="1050" dirty="0">
                <a:latin typeface="+mn-lt"/>
                <a:cs typeface="+mn-cs"/>
              </a:rPr>
              <a:t>($120 each with shipping)</a:t>
            </a:r>
          </a:p>
        </p:txBody>
      </p:sp>
      <p:sp>
        <p:nvSpPr>
          <p:cNvPr id="65548" name="TextBox 331"/>
          <p:cNvSpPr txBox="1">
            <a:spLocks noChangeArrowheads="1"/>
          </p:cNvSpPr>
          <p:nvPr/>
        </p:nvSpPr>
        <p:spPr bwMode="auto">
          <a:xfrm>
            <a:off x="1227138" y="1931988"/>
            <a:ext cx="1344612" cy="277812"/>
          </a:xfrm>
          <a:prstGeom prst="rect">
            <a:avLst/>
          </a:prstGeom>
          <a:noFill/>
          <a:ln w="9525">
            <a:noFill/>
            <a:miter lim="800000"/>
            <a:headEnd/>
            <a:tailEnd/>
          </a:ln>
        </p:spPr>
        <p:txBody>
          <a:bodyPr wrap="none">
            <a:spAutoFit/>
          </a:bodyPr>
          <a:lstStyle/>
          <a:p>
            <a:r>
              <a:rPr lang="en-US" sz="1200" b="1">
                <a:solidFill>
                  <a:srgbClr val="0000FF"/>
                </a:solidFill>
                <a:latin typeface="Calibri" pitchFamily="34" charset="0"/>
              </a:rPr>
              <a:t>Power Generation</a:t>
            </a:r>
          </a:p>
        </p:txBody>
      </p:sp>
      <p:sp>
        <p:nvSpPr>
          <p:cNvPr id="65549" name="TextBox 363"/>
          <p:cNvSpPr txBox="1">
            <a:spLocks noChangeArrowheads="1"/>
          </p:cNvSpPr>
          <p:nvPr/>
        </p:nvSpPr>
        <p:spPr bwMode="auto">
          <a:xfrm>
            <a:off x="1628775" y="0"/>
            <a:ext cx="6456363" cy="369888"/>
          </a:xfrm>
          <a:prstGeom prst="rect">
            <a:avLst/>
          </a:prstGeom>
          <a:noFill/>
          <a:ln w="9525">
            <a:noFill/>
            <a:miter lim="800000"/>
            <a:headEnd/>
            <a:tailEnd/>
          </a:ln>
        </p:spPr>
        <p:txBody>
          <a:bodyPr wrap="none">
            <a:spAutoFit/>
          </a:bodyPr>
          <a:lstStyle/>
          <a:p>
            <a:r>
              <a:rPr lang="en-US" sz="1800" b="1">
                <a:solidFill>
                  <a:srgbClr val="0000FF"/>
                </a:solidFill>
                <a:latin typeface="Calibri" pitchFamily="34" charset="0"/>
              </a:rPr>
              <a:t>K6BRN 12 Volt/400W </a:t>
            </a:r>
            <a:r>
              <a:rPr lang="en-US" sz="1800" b="1">
                <a:latin typeface="Calibri" pitchFamily="34" charset="0"/>
              </a:rPr>
              <a:t>(nominal) Station “Tower of Power” As-Built</a:t>
            </a:r>
            <a:endParaRPr lang="en-US" sz="1200" b="1">
              <a:latin typeface="Calibri" pitchFamily="34" charset="0"/>
            </a:endParaRPr>
          </a:p>
        </p:txBody>
      </p:sp>
      <p:pic>
        <p:nvPicPr>
          <p:cNvPr id="65550" name="Picture 2" descr="C:\Users\Brian Clebowicz\Desktop\_Ham Radio\Solar Power\20180420_120052.jpg"/>
          <p:cNvPicPr>
            <a:picLocks noChangeAspect="1" noChangeArrowheads="1"/>
          </p:cNvPicPr>
          <p:nvPr/>
        </p:nvPicPr>
        <p:blipFill>
          <a:blip r:embed="rId3"/>
          <a:srcRect/>
          <a:stretch>
            <a:fillRect/>
          </a:stretch>
        </p:blipFill>
        <p:spPr bwMode="auto">
          <a:xfrm>
            <a:off x="4351338" y="466725"/>
            <a:ext cx="3346450" cy="5948363"/>
          </a:xfrm>
          <a:prstGeom prst="rect">
            <a:avLst/>
          </a:prstGeom>
          <a:noFill/>
          <a:ln w="9525">
            <a:noFill/>
            <a:miter lim="800000"/>
            <a:headEnd/>
            <a:tailEnd/>
          </a:ln>
        </p:spPr>
      </p:pic>
      <p:sp>
        <p:nvSpPr>
          <p:cNvPr id="280" name="Right Arrow 279"/>
          <p:cNvSpPr/>
          <p:nvPr/>
        </p:nvSpPr>
        <p:spPr>
          <a:xfrm>
            <a:off x="3313113" y="2884488"/>
            <a:ext cx="1430337" cy="8985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 111"/>
          <p:cNvGrpSpPr>
            <a:grpSpLocks/>
          </p:cNvGrpSpPr>
          <p:nvPr/>
        </p:nvGrpSpPr>
        <p:grpSpPr bwMode="auto">
          <a:xfrm>
            <a:off x="419100" y="858838"/>
            <a:ext cx="642938" cy="723900"/>
            <a:chOff x="2232837" y="446567"/>
            <a:chExt cx="643713" cy="722627"/>
          </a:xfrm>
        </p:grpSpPr>
        <p:sp>
          <p:nvSpPr>
            <p:cNvPr id="6" name="Rectangle 5"/>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7919" name="Group 50"/>
            <p:cNvGrpSpPr>
              <a:grpSpLocks/>
            </p:cNvGrpSpPr>
            <p:nvPr/>
          </p:nvGrpSpPr>
          <p:grpSpPr bwMode="auto">
            <a:xfrm>
              <a:off x="2261800" y="478631"/>
              <a:ext cx="123825" cy="121444"/>
              <a:chOff x="2261800" y="478631"/>
              <a:chExt cx="123825" cy="121444"/>
            </a:xfrm>
          </p:grpSpPr>
          <p:sp>
            <p:nvSpPr>
              <p:cNvPr id="7" name="Rectangle 6"/>
              <p:cNvSpPr/>
              <p:nvPr/>
            </p:nvSpPr>
            <p:spPr>
              <a:xfrm>
                <a:off x="2261447" y="478262"/>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6" name="Straight Connector 45"/>
              <p:cNvCxnSpPr/>
              <p:nvPr/>
            </p:nvCxnSpPr>
            <p:spPr>
              <a:xfrm flipV="1">
                <a:off x="2261447" y="538481"/>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20" name="Group 51"/>
            <p:cNvGrpSpPr>
              <a:grpSpLocks/>
            </p:cNvGrpSpPr>
            <p:nvPr/>
          </p:nvGrpSpPr>
          <p:grpSpPr bwMode="auto">
            <a:xfrm>
              <a:off x="2414588" y="478631"/>
              <a:ext cx="123825" cy="121444"/>
              <a:chOff x="2261800" y="478631"/>
              <a:chExt cx="123825" cy="121444"/>
            </a:xfrm>
          </p:grpSpPr>
          <p:sp>
            <p:nvSpPr>
              <p:cNvPr id="53" name="Rectangle 52"/>
              <p:cNvSpPr/>
              <p:nvPr/>
            </p:nvSpPr>
            <p:spPr>
              <a:xfrm>
                <a:off x="2261242" y="478262"/>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4" name="Straight Connector 53"/>
              <p:cNvCxnSpPr/>
              <p:nvPr/>
            </p:nvCxnSpPr>
            <p:spPr>
              <a:xfrm flipV="1">
                <a:off x="2261242" y="538481"/>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21" name="Group 54"/>
            <p:cNvGrpSpPr>
              <a:grpSpLocks/>
            </p:cNvGrpSpPr>
            <p:nvPr/>
          </p:nvGrpSpPr>
          <p:grpSpPr bwMode="auto">
            <a:xfrm>
              <a:off x="2567376" y="478631"/>
              <a:ext cx="123825" cy="121444"/>
              <a:chOff x="2261800" y="478631"/>
              <a:chExt cx="123825" cy="121444"/>
            </a:xfrm>
          </p:grpSpPr>
          <p:sp>
            <p:nvSpPr>
              <p:cNvPr id="56" name="Rectangle 55"/>
              <p:cNvSpPr/>
              <p:nvPr/>
            </p:nvSpPr>
            <p:spPr>
              <a:xfrm>
                <a:off x="2261038" y="478262"/>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7" name="Straight Connector 56"/>
              <p:cNvCxnSpPr/>
              <p:nvPr/>
            </p:nvCxnSpPr>
            <p:spPr>
              <a:xfrm flipV="1">
                <a:off x="2261038" y="538481"/>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22" name="Group 57"/>
            <p:cNvGrpSpPr>
              <a:grpSpLocks/>
            </p:cNvGrpSpPr>
            <p:nvPr/>
          </p:nvGrpSpPr>
          <p:grpSpPr bwMode="auto">
            <a:xfrm>
              <a:off x="2720164" y="478631"/>
              <a:ext cx="123825" cy="121444"/>
              <a:chOff x="2261800" y="478631"/>
              <a:chExt cx="123825" cy="121444"/>
            </a:xfrm>
          </p:grpSpPr>
          <p:sp>
            <p:nvSpPr>
              <p:cNvPr id="59" name="Rectangle 58"/>
              <p:cNvSpPr/>
              <p:nvPr/>
            </p:nvSpPr>
            <p:spPr>
              <a:xfrm>
                <a:off x="2262424" y="478262"/>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0" name="Straight Connector 59"/>
              <p:cNvCxnSpPr/>
              <p:nvPr/>
            </p:nvCxnSpPr>
            <p:spPr>
              <a:xfrm flipV="1">
                <a:off x="2262424" y="538481"/>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23" name="Group 60"/>
            <p:cNvGrpSpPr>
              <a:grpSpLocks/>
            </p:cNvGrpSpPr>
            <p:nvPr/>
          </p:nvGrpSpPr>
          <p:grpSpPr bwMode="auto">
            <a:xfrm>
              <a:off x="2261800" y="626103"/>
              <a:ext cx="123825" cy="121444"/>
              <a:chOff x="2261800" y="478631"/>
              <a:chExt cx="123825" cy="121444"/>
            </a:xfrm>
          </p:grpSpPr>
          <p:sp>
            <p:nvSpPr>
              <p:cNvPr id="62" name="Rectangle 61"/>
              <p:cNvSpPr/>
              <p:nvPr/>
            </p:nvSpPr>
            <p:spPr>
              <a:xfrm>
                <a:off x="2261447" y="478167"/>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3" name="Straight Connector 62"/>
              <p:cNvCxnSpPr/>
              <p:nvPr/>
            </p:nvCxnSpPr>
            <p:spPr>
              <a:xfrm flipV="1">
                <a:off x="2261447" y="538386"/>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24" name="Group 63"/>
            <p:cNvGrpSpPr>
              <a:grpSpLocks/>
            </p:cNvGrpSpPr>
            <p:nvPr/>
          </p:nvGrpSpPr>
          <p:grpSpPr bwMode="auto">
            <a:xfrm>
              <a:off x="2414588" y="626103"/>
              <a:ext cx="123825" cy="121444"/>
              <a:chOff x="2261800" y="478631"/>
              <a:chExt cx="123825" cy="121444"/>
            </a:xfrm>
          </p:grpSpPr>
          <p:sp>
            <p:nvSpPr>
              <p:cNvPr id="65" name="Rectangle 64"/>
              <p:cNvSpPr/>
              <p:nvPr/>
            </p:nvSpPr>
            <p:spPr>
              <a:xfrm>
                <a:off x="2261242" y="478167"/>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6" name="Straight Connector 65"/>
              <p:cNvCxnSpPr/>
              <p:nvPr/>
            </p:nvCxnSpPr>
            <p:spPr>
              <a:xfrm flipV="1">
                <a:off x="2261242" y="538386"/>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25" name="Group 66"/>
            <p:cNvGrpSpPr>
              <a:grpSpLocks/>
            </p:cNvGrpSpPr>
            <p:nvPr/>
          </p:nvGrpSpPr>
          <p:grpSpPr bwMode="auto">
            <a:xfrm>
              <a:off x="2567376" y="626103"/>
              <a:ext cx="123825" cy="121444"/>
              <a:chOff x="2261800" y="478631"/>
              <a:chExt cx="123825" cy="121444"/>
            </a:xfrm>
          </p:grpSpPr>
          <p:sp>
            <p:nvSpPr>
              <p:cNvPr id="68" name="Rectangle 67"/>
              <p:cNvSpPr/>
              <p:nvPr/>
            </p:nvSpPr>
            <p:spPr>
              <a:xfrm>
                <a:off x="2261038" y="478167"/>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9" name="Straight Connector 68"/>
              <p:cNvCxnSpPr/>
              <p:nvPr/>
            </p:nvCxnSpPr>
            <p:spPr>
              <a:xfrm flipV="1">
                <a:off x="2261038" y="538386"/>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26" name="Group 69"/>
            <p:cNvGrpSpPr>
              <a:grpSpLocks/>
            </p:cNvGrpSpPr>
            <p:nvPr/>
          </p:nvGrpSpPr>
          <p:grpSpPr bwMode="auto">
            <a:xfrm>
              <a:off x="2720164" y="626103"/>
              <a:ext cx="123825" cy="121444"/>
              <a:chOff x="2261800" y="478631"/>
              <a:chExt cx="123825" cy="121444"/>
            </a:xfrm>
          </p:grpSpPr>
          <p:sp>
            <p:nvSpPr>
              <p:cNvPr id="71" name="Rectangle 70"/>
              <p:cNvSpPr/>
              <p:nvPr/>
            </p:nvSpPr>
            <p:spPr>
              <a:xfrm>
                <a:off x="2262424" y="478167"/>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72" name="Straight Connector 71"/>
              <p:cNvCxnSpPr/>
              <p:nvPr/>
            </p:nvCxnSpPr>
            <p:spPr>
              <a:xfrm flipV="1">
                <a:off x="2262424" y="538386"/>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27" name="Group 72"/>
            <p:cNvGrpSpPr>
              <a:grpSpLocks/>
            </p:cNvGrpSpPr>
            <p:nvPr/>
          </p:nvGrpSpPr>
          <p:grpSpPr bwMode="auto">
            <a:xfrm>
              <a:off x="2261800" y="773575"/>
              <a:ext cx="123825" cy="121444"/>
              <a:chOff x="2261800" y="478631"/>
              <a:chExt cx="123825" cy="121444"/>
            </a:xfrm>
          </p:grpSpPr>
          <p:sp>
            <p:nvSpPr>
              <p:cNvPr id="74" name="Rectangle 73"/>
              <p:cNvSpPr/>
              <p:nvPr/>
            </p:nvSpPr>
            <p:spPr>
              <a:xfrm>
                <a:off x="2261447" y="478073"/>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75" name="Straight Connector 74"/>
              <p:cNvCxnSpPr/>
              <p:nvPr/>
            </p:nvCxnSpPr>
            <p:spPr>
              <a:xfrm flipV="1">
                <a:off x="2261447" y="538292"/>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28" name="Group 75"/>
            <p:cNvGrpSpPr>
              <a:grpSpLocks/>
            </p:cNvGrpSpPr>
            <p:nvPr/>
          </p:nvGrpSpPr>
          <p:grpSpPr bwMode="auto">
            <a:xfrm>
              <a:off x="2414588" y="773575"/>
              <a:ext cx="123825" cy="121444"/>
              <a:chOff x="2261800" y="478631"/>
              <a:chExt cx="123825" cy="121444"/>
            </a:xfrm>
          </p:grpSpPr>
          <p:sp>
            <p:nvSpPr>
              <p:cNvPr id="77" name="Rectangle 76"/>
              <p:cNvSpPr/>
              <p:nvPr/>
            </p:nvSpPr>
            <p:spPr>
              <a:xfrm>
                <a:off x="2261242" y="478073"/>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78" name="Straight Connector 77"/>
              <p:cNvCxnSpPr/>
              <p:nvPr/>
            </p:nvCxnSpPr>
            <p:spPr>
              <a:xfrm flipV="1">
                <a:off x="2261242" y="538292"/>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29" name="Group 78"/>
            <p:cNvGrpSpPr>
              <a:grpSpLocks/>
            </p:cNvGrpSpPr>
            <p:nvPr/>
          </p:nvGrpSpPr>
          <p:grpSpPr bwMode="auto">
            <a:xfrm>
              <a:off x="2567376" y="773575"/>
              <a:ext cx="123825" cy="121444"/>
              <a:chOff x="2261800" y="478631"/>
              <a:chExt cx="123825" cy="121444"/>
            </a:xfrm>
          </p:grpSpPr>
          <p:sp>
            <p:nvSpPr>
              <p:cNvPr id="80" name="Rectangle 79"/>
              <p:cNvSpPr/>
              <p:nvPr/>
            </p:nvSpPr>
            <p:spPr>
              <a:xfrm>
                <a:off x="2261038" y="478073"/>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1" name="Straight Connector 80"/>
              <p:cNvCxnSpPr/>
              <p:nvPr/>
            </p:nvCxnSpPr>
            <p:spPr>
              <a:xfrm flipV="1">
                <a:off x="2261038" y="538292"/>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30" name="Group 81"/>
            <p:cNvGrpSpPr>
              <a:grpSpLocks/>
            </p:cNvGrpSpPr>
            <p:nvPr/>
          </p:nvGrpSpPr>
          <p:grpSpPr bwMode="auto">
            <a:xfrm>
              <a:off x="2720164" y="773575"/>
              <a:ext cx="123825" cy="121444"/>
              <a:chOff x="2261800" y="478631"/>
              <a:chExt cx="123825" cy="121444"/>
            </a:xfrm>
          </p:grpSpPr>
          <p:sp>
            <p:nvSpPr>
              <p:cNvPr id="83" name="Rectangle 82"/>
              <p:cNvSpPr/>
              <p:nvPr/>
            </p:nvSpPr>
            <p:spPr>
              <a:xfrm>
                <a:off x="2262424" y="478073"/>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4" name="Straight Connector 83"/>
              <p:cNvCxnSpPr/>
              <p:nvPr/>
            </p:nvCxnSpPr>
            <p:spPr>
              <a:xfrm flipV="1">
                <a:off x="2262424" y="538292"/>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31" name="Group 84"/>
            <p:cNvGrpSpPr>
              <a:grpSpLocks/>
            </p:cNvGrpSpPr>
            <p:nvPr/>
          </p:nvGrpSpPr>
          <p:grpSpPr bwMode="auto">
            <a:xfrm>
              <a:off x="2261800" y="921047"/>
              <a:ext cx="123825" cy="121444"/>
              <a:chOff x="2261800" y="478631"/>
              <a:chExt cx="123825" cy="121444"/>
            </a:xfrm>
          </p:grpSpPr>
          <p:sp>
            <p:nvSpPr>
              <p:cNvPr id="86" name="Rectangle 85"/>
              <p:cNvSpPr/>
              <p:nvPr/>
            </p:nvSpPr>
            <p:spPr>
              <a:xfrm>
                <a:off x="2261447" y="477978"/>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7" name="Straight Connector 86"/>
              <p:cNvCxnSpPr/>
              <p:nvPr/>
            </p:nvCxnSpPr>
            <p:spPr>
              <a:xfrm flipV="1">
                <a:off x="2261447" y="538197"/>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32" name="Group 87"/>
            <p:cNvGrpSpPr>
              <a:grpSpLocks/>
            </p:cNvGrpSpPr>
            <p:nvPr/>
          </p:nvGrpSpPr>
          <p:grpSpPr bwMode="auto">
            <a:xfrm>
              <a:off x="2414588" y="921047"/>
              <a:ext cx="123825" cy="121444"/>
              <a:chOff x="2261800" y="478631"/>
              <a:chExt cx="123825" cy="121444"/>
            </a:xfrm>
          </p:grpSpPr>
          <p:sp>
            <p:nvSpPr>
              <p:cNvPr id="89" name="Rectangle 88"/>
              <p:cNvSpPr/>
              <p:nvPr/>
            </p:nvSpPr>
            <p:spPr>
              <a:xfrm>
                <a:off x="2261242" y="477978"/>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90" name="Straight Connector 89"/>
              <p:cNvCxnSpPr/>
              <p:nvPr/>
            </p:nvCxnSpPr>
            <p:spPr>
              <a:xfrm flipV="1">
                <a:off x="2261242" y="538197"/>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33" name="Group 90"/>
            <p:cNvGrpSpPr>
              <a:grpSpLocks/>
            </p:cNvGrpSpPr>
            <p:nvPr/>
          </p:nvGrpSpPr>
          <p:grpSpPr bwMode="auto">
            <a:xfrm>
              <a:off x="2567376" y="921047"/>
              <a:ext cx="123825" cy="121444"/>
              <a:chOff x="2261800" y="478631"/>
              <a:chExt cx="123825" cy="121444"/>
            </a:xfrm>
          </p:grpSpPr>
          <p:sp>
            <p:nvSpPr>
              <p:cNvPr id="92" name="Rectangle 91"/>
              <p:cNvSpPr/>
              <p:nvPr/>
            </p:nvSpPr>
            <p:spPr>
              <a:xfrm>
                <a:off x="2261038" y="477978"/>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93" name="Straight Connector 92"/>
              <p:cNvCxnSpPr/>
              <p:nvPr/>
            </p:nvCxnSpPr>
            <p:spPr>
              <a:xfrm flipV="1">
                <a:off x="2261038" y="538197"/>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934" name="Group 93"/>
            <p:cNvGrpSpPr>
              <a:grpSpLocks/>
            </p:cNvGrpSpPr>
            <p:nvPr/>
          </p:nvGrpSpPr>
          <p:grpSpPr bwMode="auto">
            <a:xfrm>
              <a:off x="2720164" y="921047"/>
              <a:ext cx="123825" cy="121444"/>
              <a:chOff x="2261800" y="478631"/>
              <a:chExt cx="123825" cy="121444"/>
            </a:xfrm>
          </p:grpSpPr>
          <p:sp>
            <p:nvSpPr>
              <p:cNvPr id="95" name="Rectangle 94"/>
              <p:cNvSpPr/>
              <p:nvPr/>
            </p:nvSpPr>
            <p:spPr>
              <a:xfrm>
                <a:off x="2262424" y="477978"/>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96" name="Straight Connector 95"/>
              <p:cNvCxnSpPr/>
              <p:nvPr/>
            </p:nvCxnSpPr>
            <p:spPr>
              <a:xfrm flipV="1">
                <a:off x="2262424" y="538197"/>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2261446" y="1067773"/>
              <a:ext cx="123974" cy="60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9" name="Rectangle 108"/>
            <p:cNvSpPr/>
            <p:nvPr/>
          </p:nvSpPr>
          <p:spPr>
            <a:xfrm>
              <a:off x="2414030" y="1067773"/>
              <a:ext cx="123974" cy="60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0" name="Rectangle 109"/>
            <p:cNvSpPr/>
            <p:nvPr/>
          </p:nvSpPr>
          <p:spPr>
            <a:xfrm>
              <a:off x="2566614" y="1067773"/>
              <a:ext cx="123974" cy="60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1" name="Rectangle 110"/>
            <p:cNvSpPr/>
            <p:nvPr/>
          </p:nvSpPr>
          <p:spPr>
            <a:xfrm>
              <a:off x="2720787" y="1067773"/>
              <a:ext cx="123974" cy="60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67586" name="Group 112"/>
          <p:cNvGrpSpPr>
            <a:grpSpLocks/>
          </p:cNvGrpSpPr>
          <p:nvPr/>
        </p:nvGrpSpPr>
        <p:grpSpPr bwMode="auto">
          <a:xfrm>
            <a:off x="1266825" y="858838"/>
            <a:ext cx="642938" cy="723900"/>
            <a:chOff x="2232837" y="446567"/>
            <a:chExt cx="643713" cy="722627"/>
          </a:xfrm>
        </p:grpSpPr>
        <p:sp>
          <p:nvSpPr>
            <p:cNvPr id="114" name="Rectangle 113"/>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7866" name="Group 114"/>
            <p:cNvGrpSpPr>
              <a:grpSpLocks/>
            </p:cNvGrpSpPr>
            <p:nvPr/>
          </p:nvGrpSpPr>
          <p:grpSpPr bwMode="auto">
            <a:xfrm>
              <a:off x="2261800" y="478631"/>
              <a:ext cx="123825" cy="121444"/>
              <a:chOff x="2261800" y="478631"/>
              <a:chExt cx="123825" cy="121444"/>
            </a:xfrm>
          </p:grpSpPr>
          <p:sp>
            <p:nvSpPr>
              <p:cNvPr id="165" name="Rectangle 164"/>
              <p:cNvSpPr/>
              <p:nvPr/>
            </p:nvSpPr>
            <p:spPr>
              <a:xfrm>
                <a:off x="2261447" y="478262"/>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6" name="Straight Connector 165"/>
              <p:cNvCxnSpPr/>
              <p:nvPr/>
            </p:nvCxnSpPr>
            <p:spPr>
              <a:xfrm flipV="1">
                <a:off x="2261447" y="538481"/>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67" name="Group 115"/>
            <p:cNvGrpSpPr>
              <a:grpSpLocks/>
            </p:cNvGrpSpPr>
            <p:nvPr/>
          </p:nvGrpSpPr>
          <p:grpSpPr bwMode="auto">
            <a:xfrm>
              <a:off x="2414588" y="478631"/>
              <a:ext cx="123825" cy="121444"/>
              <a:chOff x="2261800" y="478631"/>
              <a:chExt cx="123825" cy="121444"/>
            </a:xfrm>
          </p:grpSpPr>
          <p:sp>
            <p:nvSpPr>
              <p:cNvPr id="163" name="Rectangle 162"/>
              <p:cNvSpPr/>
              <p:nvPr/>
            </p:nvSpPr>
            <p:spPr>
              <a:xfrm>
                <a:off x="2261242" y="478262"/>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4" name="Straight Connector 163"/>
              <p:cNvCxnSpPr/>
              <p:nvPr/>
            </p:nvCxnSpPr>
            <p:spPr>
              <a:xfrm flipV="1">
                <a:off x="2261242" y="538481"/>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68" name="Group 116"/>
            <p:cNvGrpSpPr>
              <a:grpSpLocks/>
            </p:cNvGrpSpPr>
            <p:nvPr/>
          </p:nvGrpSpPr>
          <p:grpSpPr bwMode="auto">
            <a:xfrm>
              <a:off x="2567376" y="478631"/>
              <a:ext cx="123825" cy="121444"/>
              <a:chOff x="2261800" y="478631"/>
              <a:chExt cx="123825" cy="121444"/>
            </a:xfrm>
          </p:grpSpPr>
          <p:sp>
            <p:nvSpPr>
              <p:cNvPr id="161" name="Rectangle 160"/>
              <p:cNvSpPr/>
              <p:nvPr/>
            </p:nvSpPr>
            <p:spPr>
              <a:xfrm>
                <a:off x="2261038" y="478262"/>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2" name="Straight Connector 161"/>
              <p:cNvCxnSpPr/>
              <p:nvPr/>
            </p:nvCxnSpPr>
            <p:spPr>
              <a:xfrm flipV="1">
                <a:off x="2261038" y="538481"/>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69" name="Group 117"/>
            <p:cNvGrpSpPr>
              <a:grpSpLocks/>
            </p:cNvGrpSpPr>
            <p:nvPr/>
          </p:nvGrpSpPr>
          <p:grpSpPr bwMode="auto">
            <a:xfrm>
              <a:off x="2720164" y="478631"/>
              <a:ext cx="123825" cy="121444"/>
              <a:chOff x="2261800" y="478631"/>
              <a:chExt cx="123825" cy="121444"/>
            </a:xfrm>
          </p:grpSpPr>
          <p:sp>
            <p:nvSpPr>
              <p:cNvPr id="159" name="Rectangle 158"/>
              <p:cNvSpPr/>
              <p:nvPr/>
            </p:nvSpPr>
            <p:spPr>
              <a:xfrm>
                <a:off x="2262424" y="478262"/>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0" name="Straight Connector 159"/>
              <p:cNvCxnSpPr/>
              <p:nvPr/>
            </p:nvCxnSpPr>
            <p:spPr>
              <a:xfrm flipV="1">
                <a:off x="2262424" y="538481"/>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70" name="Group 118"/>
            <p:cNvGrpSpPr>
              <a:grpSpLocks/>
            </p:cNvGrpSpPr>
            <p:nvPr/>
          </p:nvGrpSpPr>
          <p:grpSpPr bwMode="auto">
            <a:xfrm>
              <a:off x="2261800" y="626103"/>
              <a:ext cx="123825" cy="121444"/>
              <a:chOff x="2261800" y="478631"/>
              <a:chExt cx="123825" cy="121444"/>
            </a:xfrm>
          </p:grpSpPr>
          <p:sp>
            <p:nvSpPr>
              <p:cNvPr id="157" name="Rectangle 156"/>
              <p:cNvSpPr/>
              <p:nvPr/>
            </p:nvSpPr>
            <p:spPr>
              <a:xfrm>
                <a:off x="2261447" y="478167"/>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8" name="Straight Connector 157"/>
              <p:cNvCxnSpPr/>
              <p:nvPr/>
            </p:nvCxnSpPr>
            <p:spPr>
              <a:xfrm flipV="1">
                <a:off x="2261447" y="538386"/>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71" name="Group 119"/>
            <p:cNvGrpSpPr>
              <a:grpSpLocks/>
            </p:cNvGrpSpPr>
            <p:nvPr/>
          </p:nvGrpSpPr>
          <p:grpSpPr bwMode="auto">
            <a:xfrm>
              <a:off x="2414588" y="626103"/>
              <a:ext cx="123825" cy="121444"/>
              <a:chOff x="2261800" y="478631"/>
              <a:chExt cx="123825" cy="121444"/>
            </a:xfrm>
          </p:grpSpPr>
          <p:sp>
            <p:nvSpPr>
              <p:cNvPr id="155" name="Rectangle 154"/>
              <p:cNvSpPr/>
              <p:nvPr/>
            </p:nvSpPr>
            <p:spPr>
              <a:xfrm>
                <a:off x="2261242" y="478167"/>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6" name="Straight Connector 155"/>
              <p:cNvCxnSpPr/>
              <p:nvPr/>
            </p:nvCxnSpPr>
            <p:spPr>
              <a:xfrm flipV="1">
                <a:off x="2261242" y="538386"/>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72" name="Group 120"/>
            <p:cNvGrpSpPr>
              <a:grpSpLocks/>
            </p:cNvGrpSpPr>
            <p:nvPr/>
          </p:nvGrpSpPr>
          <p:grpSpPr bwMode="auto">
            <a:xfrm>
              <a:off x="2567376" y="626103"/>
              <a:ext cx="123825" cy="121444"/>
              <a:chOff x="2261800" y="478631"/>
              <a:chExt cx="123825" cy="121444"/>
            </a:xfrm>
          </p:grpSpPr>
          <p:sp>
            <p:nvSpPr>
              <p:cNvPr id="153" name="Rectangle 152"/>
              <p:cNvSpPr/>
              <p:nvPr/>
            </p:nvSpPr>
            <p:spPr>
              <a:xfrm>
                <a:off x="2261038" y="478167"/>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4" name="Straight Connector 153"/>
              <p:cNvCxnSpPr/>
              <p:nvPr/>
            </p:nvCxnSpPr>
            <p:spPr>
              <a:xfrm flipV="1">
                <a:off x="2261038" y="538386"/>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73" name="Group 121"/>
            <p:cNvGrpSpPr>
              <a:grpSpLocks/>
            </p:cNvGrpSpPr>
            <p:nvPr/>
          </p:nvGrpSpPr>
          <p:grpSpPr bwMode="auto">
            <a:xfrm>
              <a:off x="2720164" y="626103"/>
              <a:ext cx="123825" cy="121444"/>
              <a:chOff x="2261800" y="478631"/>
              <a:chExt cx="123825" cy="121444"/>
            </a:xfrm>
          </p:grpSpPr>
          <p:sp>
            <p:nvSpPr>
              <p:cNvPr id="151" name="Rectangle 150"/>
              <p:cNvSpPr/>
              <p:nvPr/>
            </p:nvSpPr>
            <p:spPr>
              <a:xfrm>
                <a:off x="2262424" y="478167"/>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2" name="Straight Connector 151"/>
              <p:cNvCxnSpPr/>
              <p:nvPr/>
            </p:nvCxnSpPr>
            <p:spPr>
              <a:xfrm flipV="1">
                <a:off x="2262424" y="538386"/>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74" name="Group 122"/>
            <p:cNvGrpSpPr>
              <a:grpSpLocks/>
            </p:cNvGrpSpPr>
            <p:nvPr/>
          </p:nvGrpSpPr>
          <p:grpSpPr bwMode="auto">
            <a:xfrm>
              <a:off x="2261800" y="773575"/>
              <a:ext cx="123825" cy="121444"/>
              <a:chOff x="2261800" y="478631"/>
              <a:chExt cx="123825" cy="121444"/>
            </a:xfrm>
          </p:grpSpPr>
          <p:sp>
            <p:nvSpPr>
              <p:cNvPr id="149" name="Rectangle 148"/>
              <p:cNvSpPr/>
              <p:nvPr/>
            </p:nvSpPr>
            <p:spPr>
              <a:xfrm>
                <a:off x="2261447" y="478073"/>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0" name="Straight Connector 149"/>
              <p:cNvCxnSpPr/>
              <p:nvPr/>
            </p:nvCxnSpPr>
            <p:spPr>
              <a:xfrm flipV="1">
                <a:off x="2261447" y="538292"/>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75" name="Group 123"/>
            <p:cNvGrpSpPr>
              <a:grpSpLocks/>
            </p:cNvGrpSpPr>
            <p:nvPr/>
          </p:nvGrpSpPr>
          <p:grpSpPr bwMode="auto">
            <a:xfrm>
              <a:off x="2414588" y="773575"/>
              <a:ext cx="123825" cy="121444"/>
              <a:chOff x="2261800" y="478631"/>
              <a:chExt cx="123825" cy="121444"/>
            </a:xfrm>
          </p:grpSpPr>
          <p:sp>
            <p:nvSpPr>
              <p:cNvPr id="147" name="Rectangle 146"/>
              <p:cNvSpPr/>
              <p:nvPr/>
            </p:nvSpPr>
            <p:spPr>
              <a:xfrm>
                <a:off x="2261242" y="478073"/>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8" name="Straight Connector 147"/>
              <p:cNvCxnSpPr/>
              <p:nvPr/>
            </p:nvCxnSpPr>
            <p:spPr>
              <a:xfrm flipV="1">
                <a:off x="2261242" y="538292"/>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76" name="Group 124"/>
            <p:cNvGrpSpPr>
              <a:grpSpLocks/>
            </p:cNvGrpSpPr>
            <p:nvPr/>
          </p:nvGrpSpPr>
          <p:grpSpPr bwMode="auto">
            <a:xfrm>
              <a:off x="2567376" y="773575"/>
              <a:ext cx="123825" cy="121444"/>
              <a:chOff x="2261800" y="478631"/>
              <a:chExt cx="123825" cy="121444"/>
            </a:xfrm>
          </p:grpSpPr>
          <p:sp>
            <p:nvSpPr>
              <p:cNvPr id="145" name="Rectangle 144"/>
              <p:cNvSpPr/>
              <p:nvPr/>
            </p:nvSpPr>
            <p:spPr>
              <a:xfrm>
                <a:off x="2261038" y="478073"/>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6" name="Straight Connector 145"/>
              <p:cNvCxnSpPr/>
              <p:nvPr/>
            </p:nvCxnSpPr>
            <p:spPr>
              <a:xfrm flipV="1">
                <a:off x="2261038" y="538292"/>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77" name="Group 125"/>
            <p:cNvGrpSpPr>
              <a:grpSpLocks/>
            </p:cNvGrpSpPr>
            <p:nvPr/>
          </p:nvGrpSpPr>
          <p:grpSpPr bwMode="auto">
            <a:xfrm>
              <a:off x="2720164" y="773575"/>
              <a:ext cx="123825" cy="121444"/>
              <a:chOff x="2261800" y="478631"/>
              <a:chExt cx="123825" cy="121444"/>
            </a:xfrm>
          </p:grpSpPr>
          <p:sp>
            <p:nvSpPr>
              <p:cNvPr id="143" name="Rectangle 142"/>
              <p:cNvSpPr/>
              <p:nvPr/>
            </p:nvSpPr>
            <p:spPr>
              <a:xfrm>
                <a:off x="2262424" y="478073"/>
                <a:ext cx="123974" cy="122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4" name="Straight Connector 143"/>
              <p:cNvCxnSpPr/>
              <p:nvPr/>
            </p:nvCxnSpPr>
            <p:spPr>
              <a:xfrm flipV="1">
                <a:off x="2262424" y="538292"/>
                <a:ext cx="123974" cy="15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78" name="Group 126"/>
            <p:cNvGrpSpPr>
              <a:grpSpLocks/>
            </p:cNvGrpSpPr>
            <p:nvPr/>
          </p:nvGrpSpPr>
          <p:grpSpPr bwMode="auto">
            <a:xfrm>
              <a:off x="2261800" y="921047"/>
              <a:ext cx="123825" cy="121444"/>
              <a:chOff x="2261800" y="478631"/>
              <a:chExt cx="123825" cy="121444"/>
            </a:xfrm>
          </p:grpSpPr>
          <p:sp>
            <p:nvSpPr>
              <p:cNvPr id="141" name="Rectangle 140"/>
              <p:cNvSpPr/>
              <p:nvPr/>
            </p:nvSpPr>
            <p:spPr>
              <a:xfrm>
                <a:off x="2261447" y="477978"/>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2" name="Straight Connector 141"/>
              <p:cNvCxnSpPr/>
              <p:nvPr/>
            </p:nvCxnSpPr>
            <p:spPr>
              <a:xfrm flipV="1">
                <a:off x="2261447" y="538197"/>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79" name="Group 127"/>
            <p:cNvGrpSpPr>
              <a:grpSpLocks/>
            </p:cNvGrpSpPr>
            <p:nvPr/>
          </p:nvGrpSpPr>
          <p:grpSpPr bwMode="auto">
            <a:xfrm>
              <a:off x="2414588" y="921047"/>
              <a:ext cx="123825" cy="121444"/>
              <a:chOff x="2261800" y="478631"/>
              <a:chExt cx="123825" cy="121444"/>
            </a:xfrm>
          </p:grpSpPr>
          <p:sp>
            <p:nvSpPr>
              <p:cNvPr id="139" name="Rectangle 138"/>
              <p:cNvSpPr/>
              <p:nvPr/>
            </p:nvSpPr>
            <p:spPr>
              <a:xfrm>
                <a:off x="2261242" y="477978"/>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0" name="Straight Connector 139"/>
              <p:cNvCxnSpPr/>
              <p:nvPr/>
            </p:nvCxnSpPr>
            <p:spPr>
              <a:xfrm flipV="1">
                <a:off x="2261242" y="538197"/>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80" name="Group 128"/>
            <p:cNvGrpSpPr>
              <a:grpSpLocks/>
            </p:cNvGrpSpPr>
            <p:nvPr/>
          </p:nvGrpSpPr>
          <p:grpSpPr bwMode="auto">
            <a:xfrm>
              <a:off x="2567376" y="921047"/>
              <a:ext cx="123825" cy="121444"/>
              <a:chOff x="2261800" y="478631"/>
              <a:chExt cx="123825" cy="121444"/>
            </a:xfrm>
          </p:grpSpPr>
          <p:sp>
            <p:nvSpPr>
              <p:cNvPr id="137" name="Rectangle 136"/>
              <p:cNvSpPr/>
              <p:nvPr/>
            </p:nvSpPr>
            <p:spPr>
              <a:xfrm>
                <a:off x="2261038" y="477978"/>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38" name="Straight Connector 137"/>
              <p:cNvCxnSpPr/>
              <p:nvPr/>
            </p:nvCxnSpPr>
            <p:spPr>
              <a:xfrm flipV="1">
                <a:off x="2261038" y="538197"/>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81" name="Group 129"/>
            <p:cNvGrpSpPr>
              <a:grpSpLocks/>
            </p:cNvGrpSpPr>
            <p:nvPr/>
          </p:nvGrpSpPr>
          <p:grpSpPr bwMode="auto">
            <a:xfrm>
              <a:off x="2720164" y="921047"/>
              <a:ext cx="123825" cy="121444"/>
              <a:chOff x="2261800" y="478631"/>
              <a:chExt cx="123825" cy="121444"/>
            </a:xfrm>
          </p:grpSpPr>
          <p:sp>
            <p:nvSpPr>
              <p:cNvPr id="135" name="Rectangle 134"/>
              <p:cNvSpPr/>
              <p:nvPr/>
            </p:nvSpPr>
            <p:spPr>
              <a:xfrm>
                <a:off x="2262424" y="477978"/>
                <a:ext cx="123974" cy="1220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36" name="Straight Connector 135"/>
              <p:cNvCxnSpPr/>
              <p:nvPr/>
            </p:nvCxnSpPr>
            <p:spPr>
              <a:xfrm flipV="1">
                <a:off x="2262424" y="538197"/>
                <a:ext cx="123974" cy="15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2261446" y="1067773"/>
              <a:ext cx="123974" cy="60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2" name="Rectangle 131"/>
            <p:cNvSpPr/>
            <p:nvPr/>
          </p:nvSpPr>
          <p:spPr>
            <a:xfrm>
              <a:off x="2414030" y="1067773"/>
              <a:ext cx="123974" cy="60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3" name="Rectangle 132"/>
            <p:cNvSpPr/>
            <p:nvPr/>
          </p:nvSpPr>
          <p:spPr>
            <a:xfrm>
              <a:off x="2566614" y="1067773"/>
              <a:ext cx="123974" cy="60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4" name="Rectangle 133"/>
            <p:cNvSpPr/>
            <p:nvPr/>
          </p:nvSpPr>
          <p:spPr>
            <a:xfrm>
              <a:off x="2720787" y="1067773"/>
              <a:ext cx="123974" cy="60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cxnSp>
        <p:nvCxnSpPr>
          <p:cNvPr id="168" name="Straight Arrow Connector 167"/>
          <p:cNvCxnSpPr>
            <a:stCxn id="114" idx="1"/>
            <a:endCxn id="6" idx="3"/>
          </p:cNvCxnSpPr>
          <p:nvPr/>
        </p:nvCxnSpPr>
        <p:spPr>
          <a:xfrm flipH="1">
            <a:off x="1062038" y="1220788"/>
            <a:ext cx="204787" cy="0"/>
          </a:xfrm>
          <a:prstGeom prst="straightConnector1">
            <a:avLst/>
          </a:prstGeom>
          <a:ln w="28575">
            <a:solidFill>
              <a:srgbClr val="C0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67588" name="Group 169"/>
          <p:cNvGrpSpPr>
            <a:grpSpLocks/>
          </p:cNvGrpSpPr>
          <p:nvPr/>
        </p:nvGrpSpPr>
        <p:grpSpPr bwMode="auto">
          <a:xfrm>
            <a:off x="419100" y="1689100"/>
            <a:ext cx="642938" cy="722313"/>
            <a:chOff x="2232837" y="446567"/>
            <a:chExt cx="643713" cy="722627"/>
          </a:xfrm>
        </p:grpSpPr>
        <p:sp>
          <p:nvSpPr>
            <p:cNvPr id="171" name="Rectangle 170"/>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7813" name="Group 171"/>
            <p:cNvGrpSpPr>
              <a:grpSpLocks/>
            </p:cNvGrpSpPr>
            <p:nvPr/>
          </p:nvGrpSpPr>
          <p:grpSpPr bwMode="auto">
            <a:xfrm>
              <a:off x="2261800" y="478631"/>
              <a:ext cx="123825" cy="121444"/>
              <a:chOff x="2261800" y="478631"/>
              <a:chExt cx="123825" cy="121444"/>
            </a:xfrm>
          </p:grpSpPr>
          <p:sp>
            <p:nvSpPr>
              <p:cNvPr id="222" name="Rectangle 221"/>
              <p:cNvSpPr/>
              <p:nvPr/>
            </p:nvSpPr>
            <p:spPr>
              <a:xfrm>
                <a:off x="2261447"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23" name="Straight Connector 222"/>
              <p:cNvCxnSpPr/>
              <p:nvPr/>
            </p:nvCxnSpPr>
            <p:spPr>
              <a:xfrm flipV="1">
                <a:off x="2261447"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14" name="Group 172"/>
            <p:cNvGrpSpPr>
              <a:grpSpLocks/>
            </p:cNvGrpSpPr>
            <p:nvPr/>
          </p:nvGrpSpPr>
          <p:grpSpPr bwMode="auto">
            <a:xfrm>
              <a:off x="2414588" y="478631"/>
              <a:ext cx="123825" cy="121444"/>
              <a:chOff x="2261800" y="478631"/>
              <a:chExt cx="123825" cy="121444"/>
            </a:xfrm>
          </p:grpSpPr>
          <p:sp>
            <p:nvSpPr>
              <p:cNvPr id="220" name="Rectangle 219"/>
              <p:cNvSpPr/>
              <p:nvPr/>
            </p:nvSpPr>
            <p:spPr>
              <a:xfrm>
                <a:off x="2261242"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21" name="Straight Connector 220"/>
              <p:cNvCxnSpPr/>
              <p:nvPr/>
            </p:nvCxnSpPr>
            <p:spPr>
              <a:xfrm flipV="1">
                <a:off x="2261242"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15" name="Group 173"/>
            <p:cNvGrpSpPr>
              <a:grpSpLocks/>
            </p:cNvGrpSpPr>
            <p:nvPr/>
          </p:nvGrpSpPr>
          <p:grpSpPr bwMode="auto">
            <a:xfrm>
              <a:off x="2567376" y="478631"/>
              <a:ext cx="123825" cy="121444"/>
              <a:chOff x="2261800" y="478631"/>
              <a:chExt cx="123825" cy="121444"/>
            </a:xfrm>
          </p:grpSpPr>
          <p:sp>
            <p:nvSpPr>
              <p:cNvPr id="218" name="Rectangle 217"/>
              <p:cNvSpPr/>
              <p:nvPr/>
            </p:nvSpPr>
            <p:spPr>
              <a:xfrm>
                <a:off x="2261038"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9" name="Straight Connector 218"/>
              <p:cNvCxnSpPr/>
              <p:nvPr/>
            </p:nvCxnSpPr>
            <p:spPr>
              <a:xfrm flipV="1">
                <a:off x="2261038"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16" name="Group 174"/>
            <p:cNvGrpSpPr>
              <a:grpSpLocks/>
            </p:cNvGrpSpPr>
            <p:nvPr/>
          </p:nvGrpSpPr>
          <p:grpSpPr bwMode="auto">
            <a:xfrm>
              <a:off x="2720164" y="478631"/>
              <a:ext cx="123825" cy="121444"/>
              <a:chOff x="2261800" y="478631"/>
              <a:chExt cx="123825" cy="121444"/>
            </a:xfrm>
          </p:grpSpPr>
          <p:sp>
            <p:nvSpPr>
              <p:cNvPr id="216" name="Rectangle 215"/>
              <p:cNvSpPr/>
              <p:nvPr/>
            </p:nvSpPr>
            <p:spPr>
              <a:xfrm>
                <a:off x="2262424"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7" name="Straight Connector 216"/>
              <p:cNvCxnSpPr/>
              <p:nvPr/>
            </p:nvCxnSpPr>
            <p:spPr>
              <a:xfrm flipV="1">
                <a:off x="2262424"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17" name="Group 175"/>
            <p:cNvGrpSpPr>
              <a:grpSpLocks/>
            </p:cNvGrpSpPr>
            <p:nvPr/>
          </p:nvGrpSpPr>
          <p:grpSpPr bwMode="auto">
            <a:xfrm>
              <a:off x="2261800" y="626103"/>
              <a:ext cx="123825" cy="121444"/>
              <a:chOff x="2261800" y="478631"/>
              <a:chExt cx="123825" cy="121444"/>
            </a:xfrm>
          </p:grpSpPr>
          <p:sp>
            <p:nvSpPr>
              <p:cNvPr id="214" name="Rectangle 213"/>
              <p:cNvSpPr/>
              <p:nvPr/>
            </p:nvSpPr>
            <p:spPr>
              <a:xfrm>
                <a:off x="2261447"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5" name="Straight Connector 214"/>
              <p:cNvCxnSpPr/>
              <p:nvPr/>
            </p:nvCxnSpPr>
            <p:spPr>
              <a:xfrm flipV="1">
                <a:off x="2261447"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18" name="Group 176"/>
            <p:cNvGrpSpPr>
              <a:grpSpLocks/>
            </p:cNvGrpSpPr>
            <p:nvPr/>
          </p:nvGrpSpPr>
          <p:grpSpPr bwMode="auto">
            <a:xfrm>
              <a:off x="2414588" y="626103"/>
              <a:ext cx="123825" cy="121444"/>
              <a:chOff x="2261800" y="478631"/>
              <a:chExt cx="123825" cy="121444"/>
            </a:xfrm>
          </p:grpSpPr>
          <p:sp>
            <p:nvSpPr>
              <p:cNvPr id="212" name="Rectangle 211"/>
              <p:cNvSpPr/>
              <p:nvPr/>
            </p:nvSpPr>
            <p:spPr>
              <a:xfrm>
                <a:off x="2261242"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3" name="Straight Connector 212"/>
              <p:cNvCxnSpPr/>
              <p:nvPr/>
            </p:nvCxnSpPr>
            <p:spPr>
              <a:xfrm flipV="1">
                <a:off x="2261242"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19" name="Group 177"/>
            <p:cNvGrpSpPr>
              <a:grpSpLocks/>
            </p:cNvGrpSpPr>
            <p:nvPr/>
          </p:nvGrpSpPr>
          <p:grpSpPr bwMode="auto">
            <a:xfrm>
              <a:off x="2567376" y="626103"/>
              <a:ext cx="123825" cy="121444"/>
              <a:chOff x="2261800" y="478631"/>
              <a:chExt cx="123825" cy="121444"/>
            </a:xfrm>
          </p:grpSpPr>
          <p:sp>
            <p:nvSpPr>
              <p:cNvPr id="210" name="Rectangle 209"/>
              <p:cNvSpPr/>
              <p:nvPr/>
            </p:nvSpPr>
            <p:spPr>
              <a:xfrm>
                <a:off x="2261038"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1" name="Straight Connector 210"/>
              <p:cNvCxnSpPr/>
              <p:nvPr/>
            </p:nvCxnSpPr>
            <p:spPr>
              <a:xfrm flipV="1">
                <a:off x="2261038"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20" name="Group 178"/>
            <p:cNvGrpSpPr>
              <a:grpSpLocks/>
            </p:cNvGrpSpPr>
            <p:nvPr/>
          </p:nvGrpSpPr>
          <p:grpSpPr bwMode="auto">
            <a:xfrm>
              <a:off x="2720164" y="626103"/>
              <a:ext cx="123825" cy="121444"/>
              <a:chOff x="2261800" y="478631"/>
              <a:chExt cx="123825" cy="121444"/>
            </a:xfrm>
          </p:grpSpPr>
          <p:sp>
            <p:nvSpPr>
              <p:cNvPr id="208" name="Rectangle 207"/>
              <p:cNvSpPr/>
              <p:nvPr/>
            </p:nvSpPr>
            <p:spPr>
              <a:xfrm>
                <a:off x="2262424"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9" name="Straight Connector 208"/>
              <p:cNvCxnSpPr/>
              <p:nvPr/>
            </p:nvCxnSpPr>
            <p:spPr>
              <a:xfrm flipV="1">
                <a:off x="2262424"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21" name="Group 179"/>
            <p:cNvGrpSpPr>
              <a:grpSpLocks/>
            </p:cNvGrpSpPr>
            <p:nvPr/>
          </p:nvGrpSpPr>
          <p:grpSpPr bwMode="auto">
            <a:xfrm>
              <a:off x="2261800" y="773575"/>
              <a:ext cx="123825" cy="121444"/>
              <a:chOff x="2261800" y="478631"/>
              <a:chExt cx="123825" cy="121444"/>
            </a:xfrm>
          </p:grpSpPr>
          <p:sp>
            <p:nvSpPr>
              <p:cNvPr id="206" name="Rectangle 205"/>
              <p:cNvSpPr/>
              <p:nvPr/>
            </p:nvSpPr>
            <p:spPr>
              <a:xfrm>
                <a:off x="2261447"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7" name="Straight Connector 206"/>
              <p:cNvCxnSpPr/>
              <p:nvPr/>
            </p:nvCxnSpPr>
            <p:spPr>
              <a:xfrm flipV="1">
                <a:off x="2261447"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22" name="Group 180"/>
            <p:cNvGrpSpPr>
              <a:grpSpLocks/>
            </p:cNvGrpSpPr>
            <p:nvPr/>
          </p:nvGrpSpPr>
          <p:grpSpPr bwMode="auto">
            <a:xfrm>
              <a:off x="2414588" y="773575"/>
              <a:ext cx="123825" cy="121444"/>
              <a:chOff x="2261800" y="478631"/>
              <a:chExt cx="123825" cy="121444"/>
            </a:xfrm>
          </p:grpSpPr>
          <p:sp>
            <p:nvSpPr>
              <p:cNvPr id="204" name="Rectangle 203"/>
              <p:cNvSpPr/>
              <p:nvPr/>
            </p:nvSpPr>
            <p:spPr>
              <a:xfrm>
                <a:off x="2261242"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5" name="Straight Connector 204"/>
              <p:cNvCxnSpPr/>
              <p:nvPr/>
            </p:nvCxnSpPr>
            <p:spPr>
              <a:xfrm flipV="1">
                <a:off x="2261242"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23" name="Group 181"/>
            <p:cNvGrpSpPr>
              <a:grpSpLocks/>
            </p:cNvGrpSpPr>
            <p:nvPr/>
          </p:nvGrpSpPr>
          <p:grpSpPr bwMode="auto">
            <a:xfrm>
              <a:off x="2567376" y="773575"/>
              <a:ext cx="123825" cy="121444"/>
              <a:chOff x="2261800" y="478631"/>
              <a:chExt cx="123825" cy="121444"/>
            </a:xfrm>
          </p:grpSpPr>
          <p:sp>
            <p:nvSpPr>
              <p:cNvPr id="202" name="Rectangle 201"/>
              <p:cNvSpPr/>
              <p:nvPr/>
            </p:nvSpPr>
            <p:spPr>
              <a:xfrm>
                <a:off x="2261038"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3" name="Straight Connector 202"/>
              <p:cNvCxnSpPr/>
              <p:nvPr/>
            </p:nvCxnSpPr>
            <p:spPr>
              <a:xfrm flipV="1">
                <a:off x="2261038"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24" name="Group 182"/>
            <p:cNvGrpSpPr>
              <a:grpSpLocks/>
            </p:cNvGrpSpPr>
            <p:nvPr/>
          </p:nvGrpSpPr>
          <p:grpSpPr bwMode="auto">
            <a:xfrm>
              <a:off x="2720164" y="773575"/>
              <a:ext cx="123825" cy="121444"/>
              <a:chOff x="2261800" y="478631"/>
              <a:chExt cx="123825" cy="121444"/>
            </a:xfrm>
          </p:grpSpPr>
          <p:sp>
            <p:nvSpPr>
              <p:cNvPr id="200" name="Rectangle 199"/>
              <p:cNvSpPr/>
              <p:nvPr/>
            </p:nvSpPr>
            <p:spPr>
              <a:xfrm>
                <a:off x="2262424"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1" name="Straight Connector 200"/>
              <p:cNvCxnSpPr/>
              <p:nvPr/>
            </p:nvCxnSpPr>
            <p:spPr>
              <a:xfrm flipV="1">
                <a:off x="2262424"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25" name="Group 183"/>
            <p:cNvGrpSpPr>
              <a:grpSpLocks/>
            </p:cNvGrpSpPr>
            <p:nvPr/>
          </p:nvGrpSpPr>
          <p:grpSpPr bwMode="auto">
            <a:xfrm>
              <a:off x="2261800" y="921047"/>
              <a:ext cx="123825" cy="121444"/>
              <a:chOff x="2261800" y="478631"/>
              <a:chExt cx="123825" cy="121444"/>
            </a:xfrm>
          </p:grpSpPr>
          <p:sp>
            <p:nvSpPr>
              <p:cNvPr id="198" name="Rectangle 197"/>
              <p:cNvSpPr/>
              <p:nvPr/>
            </p:nvSpPr>
            <p:spPr>
              <a:xfrm>
                <a:off x="2261447"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9" name="Straight Connector 198"/>
              <p:cNvCxnSpPr/>
              <p:nvPr/>
            </p:nvCxnSpPr>
            <p:spPr>
              <a:xfrm flipV="1">
                <a:off x="2261447"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26" name="Group 184"/>
            <p:cNvGrpSpPr>
              <a:grpSpLocks/>
            </p:cNvGrpSpPr>
            <p:nvPr/>
          </p:nvGrpSpPr>
          <p:grpSpPr bwMode="auto">
            <a:xfrm>
              <a:off x="2414588" y="921047"/>
              <a:ext cx="123825" cy="121444"/>
              <a:chOff x="2261800" y="478631"/>
              <a:chExt cx="123825" cy="121444"/>
            </a:xfrm>
          </p:grpSpPr>
          <p:sp>
            <p:nvSpPr>
              <p:cNvPr id="196" name="Rectangle 195"/>
              <p:cNvSpPr/>
              <p:nvPr/>
            </p:nvSpPr>
            <p:spPr>
              <a:xfrm>
                <a:off x="2261242"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7" name="Straight Connector 196"/>
              <p:cNvCxnSpPr/>
              <p:nvPr/>
            </p:nvCxnSpPr>
            <p:spPr>
              <a:xfrm flipV="1">
                <a:off x="2261242"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27" name="Group 185"/>
            <p:cNvGrpSpPr>
              <a:grpSpLocks/>
            </p:cNvGrpSpPr>
            <p:nvPr/>
          </p:nvGrpSpPr>
          <p:grpSpPr bwMode="auto">
            <a:xfrm>
              <a:off x="2567376" y="921047"/>
              <a:ext cx="123825" cy="121444"/>
              <a:chOff x="2261800" y="478631"/>
              <a:chExt cx="123825" cy="121444"/>
            </a:xfrm>
          </p:grpSpPr>
          <p:sp>
            <p:nvSpPr>
              <p:cNvPr id="194" name="Rectangle 193"/>
              <p:cNvSpPr/>
              <p:nvPr/>
            </p:nvSpPr>
            <p:spPr>
              <a:xfrm>
                <a:off x="2261038"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5" name="Straight Connector 194"/>
              <p:cNvCxnSpPr/>
              <p:nvPr/>
            </p:nvCxnSpPr>
            <p:spPr>
              <a:xfrm flipV="1">
                <a:off x="2261038"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828" name="Group 186"/>
            <p:cNvGrpSpPr>
              <a:grpSpLocks/>
            </p:cNvGrpSpPr>
            <p:nvPr/>
          </p:nvGrpSpPr>
          <p:grpSpPr bwMode="auto">
            <a:xfrm>
              <a:off x="2720164" y="921047"/>
              <a:ext cx="123825" cy="121444"/>
              <a:chOff x="2261800" y="478631"/>
              <a:chExt cx="123825" cy="121444"/>
            </a:xfrm>
          </p:grpSpPr>
          <p:sp>
            <p:nvSpPr>
              <p:cNvPr id="192" name="Rectangle 191"/>
              <p:cNvSpPr/>
              <p:nvPr/>
            </p:nvSpPr>
            <p:spPr>
              <a:xfrm>
                <a:off x="2262424"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3" name="Straight Connector 192"/>
              <p:cNvCxnSpPr/>
              <p:nvPr/>
            </p:nvCxnSpPr>
            <p:spPr>
              <a:xfrm flipV="1">
                <a:off x="2262424"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8" name="Rectangle 187"/>
            <p:cNvSpPr/>
            <p:nvPr/>
          </p:nvSpPr>
          <p:spPr>
            <a:xfrm>
              <a:off x="2261446"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9" name="Rectangle 188"/>
            <p:cNvSpPr/>
            <p:nvPr/>
          </p:nvSpPr>
          <p:spPr>
            <a:xfrm>
              <a:off x="2414030"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0" name="Rectangle 189"/>
            <p:cNvSpPr/>
            <p:nvPr/>
          </p:nvSpPr>
          <p:spPr>
            <a:xfrm>
              <a:off x="2566614"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1" name="Rectangle 190"/>
            <p:cNvSpPr/>
            <p:nvPr/>
          </p:nvSpPr>
          <p:spPr>
            <a:xfrm>
              <a:off x="2720787"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67589" name="Group 223"/>
          <p:cNvGrpSpPr>
            <a:grpSpLocks/>
          </p:cNvGrpSpPr>
          <p:nvPr/>
        </p:nvGrpSpPr>
        <p:grpSpPr bwMode="auto">
          <a:xfrm>
            <a:off x="1266825" y="1689100"/>
            <a:ext cx="642938" cy="722313"/>
            <a:chOff x="2232837" y="446567"/>
            <a:chExt cx="643713" cy="722627"/>
          </a:xfrm>
        </p:grpSpPr>
        <p:sp>
          <p:nvSpPr>
            <p:cNvPr id="225" name="Rectangle 224"/>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7760" name="Group 225"/>
            <p:cNvGrpSpPr>
              <a:grpSpLocks/>
            </p:cNvGrpSpPr>
            <p:nvPr/>
          </p:nvGrpSpPr>
          <p:grpSpPr bwMode="auto">
            <a:xfrm>
              <a:off x="2261800" y="478631"/>
              <a:ext cx="123825" cy="121444"/>
              <a:chOff x="2261800" y="478631"/>
              <a:chExt cx="123825" cy="121444"/>
            </a:xfrm>
          </p:grpSpPr>
          <p:sp>
            <p:nvSpPr>
              <p:cNvPr id="276" name="Rectangle 275"/>
              <p:cNvSpPr/>
              <p:nvPr/>
            </p:nvSpPr>
            <p:spPr>
              <a:xfrm>
                <a:off x="2261447"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7" name="Straight Connector 276"/>
              <p:cNvCxnSpPr/>
              <p:nvPr/>
            </p:nvCxnSpPr>
            <p:spPr>
              <a:xfrm flipV="1">
                <a:off x="2261447"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61" name="Group 226"/>
            <p:cNvGrpSpPr>
              <a:grpSpLocks/>
            </p:cNvGrpSpPr>
            <p:nvPr/>
          </p:nvGrpSpPr>
          <p:grpSpPr bwMode="auto">
            <a:xfrm>
              <a:off x="2414588" y="478631"/>
              <a:ext cx="123825" cy="121444"/>
              <a:chOff x="2261800" y="478631"/>
              <a:chExt cx="123825" cy="121444"/>
            </a:xfrm>
          </p:grpSpPr>
          <p:sp>
            <p:nvSpPr>
              <p:cNvPr id="274" name="Rectangle 273"/>
              <p:cNvSpPr/>
              <p:nvPr/>
            </p:nvSpPr>
            <p:spPr>
              <a:xfrm>
                <a:off x="2261242"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5" name="Straight Connector 274"/>
              <p:cNvCxnSpPr/>
              <p:nvPr/>
            </p:nvCxnSpPr>
            <p:spPr>
              <a:xfrm flipV="1">
                <a:off x="2261242"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62" name="Group 227"/>
            <p:cNvGrpSpPr>
              <a:grpSpLocks/>
            </p:cNvGrpSpPr>
            <p:nvPr/>
          </p:nvGrpSpPr>
          <p:grpSpPr bwMode="auto">
            <a:xfrm>
              <a:off x="2567376" y="478631"/>
              <a:ext cx="123825" cy="121444"/>
              <a:chOff x="2261800" y="478631"/>
              <a:chExt cx="123825" cy="121444"/>
            </a:xfrm>
          </p:grpSpPr>
          <p:sp>
            <p:nvSpPr>
              <p:cNvPr id="272" name="Rectangle 271"/>
              <p:cNvSpPr/>
              <p:nvPr/>
            </p:nvSpPr>
            <p:spPr>
              <a:xfrm>
                <a:off x="2261038"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3" name="Straight Connector 272"/>
              <p:cNvCxnSpPr/>
              <p:nvPr/>
            </p:nvCxnSpPr>
            <p:spPr>
              <a:xfrm flipV="1">
                <a:off x="2261038"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63" name="Group 228"/>
            <p:cNvGrpSpPr>
              <a:grpSpLocks/>
            </p:cNvGrpSpPr>
            <p:nvPr/>
          </p:nvGrpSpPr>
          <p:grpSpPr bwMode="auto">
            <a:xfrm>
              <a:off x="2720164" y="478631"/>
              <a:ext cx="123825" cy="121444"/>
              <a:chOff x="2261800" y="478631"/>
              <a:chExt cx="123825" cy="121444"/>
            </a:xfrm>
          </p:grpSpPr>
          <p:sp>
            <p:nvSpPr>
              <p:cNvPr id="270" name="Rectangle 269"/>
              <p:cNvSpPr/>
              <p:nvPr/>
            </p:nvSpPr>
            <p:spPr>
              <a:xfrm>
                <a:off x="2262424"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1" name="Straight Connector 270"/>
              <p:cNvCxnSpPr/>
              <p:nvPr/>
            </p:nvCxnSpPr>
            <p:spPr>
              <a:xfrm flipV="1">
                <a:off x="2262424"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64" name="Group 229"/>
            <p:cNvGrpSpPr>
              <a:grpSpLocks/>
            </p:cNvGrpSpPr>
            <p:nvPr/>
          </p:nvGrpSpPr>
          <p:grpSpPr bwMode="auto">
            <a:xfrm>
              <a:off x="2261800" y="626103"/>
              <a:ext cx="123825" cy="121444"/>
              <a:chOff x="2261800" y="478631"/>
              <a:chExt cx="123825" cy="121444"/>
            </a:xfrm>
          </p:grpSpPr>
          <p:sp>
            <p:nvSpPr>
              <p:cNvPr id="268" name="Rectangle 267"/>
              <p:cNvSpPr/>
              <p:nvPr/>
            </p:nvSpPr>
            <p:spPr>
              <a:xfrm>
                <a:off x="2261447"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9" name="Straight Connector 268"/>
              <p:cNvCxnSpPr/>
              <p:nvPr/>
            </p:nvCxnSpPr>
            <p:spPr>
              <a:xfrm flipV="1">
                <a:off x="2261447"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65" name="Group 230"/>
            <p:cNvGrpSpPr>
              <a:grpSpLocks/>
            </p:cNvGrpSpPr>
            <p:nvPr/>
          </p:nvGrpSpPr>
          <p:grpSpPr bwMode="auto">
            <a:xfrm>
              <a:off x="2414588" y="626103"/>
              <a:ext cx="123825" cy="121444"/>
              <a:chOff x="2261800" y="478631"/>
              <a:chExt cx="123825" cy="121444"/>
            </a:xfrm>
          </p:grpSpPr>
          <p:sp>
            <p:nvSpPr>
              <p:cNvPr id="266" name="Rectangle 265"/>
              <p:cNvSpPr/>
              <p:nvPr/>
            </p:nvSpPr>
            <p:spPr>
              <a:xfrm>
                <a:off x="2261242"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7" name="Straight Connector 266"/>
              <p:cNvCxnSpPr/>
              <p:nvPr/>
            </p:nvCxnSpPr>
            <p:spPr>
              <a:xfrm flipV="1">
                <a:off x="2261242"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66" name="Group 231"/>
            <p:cNvGrpSpPr>
              <a:grpSpLocks/>
            </p:cNvGrpSpPr>
            <p:nvPr/>
          </p:nvGrpSpPr>
          <p:grpSpPr bwMode="auto">
            <a:xfrm>
              <a:off x="2567376" y="626103"/>
              <a:ext cx="123825" cy="121444"/>
              <a:chOff x="2261800" y="478631"/>
              <a:chExt cx="123825" cy="121444"/>
            </a:xfrm>
          </p:grpSpPr>
          <p:sp>
            <p:nvSpPr>
              <p:cNvPr id="264" name="Rectangle 263"/>
              <p:cNvSpPr/>
              <p:nvPr/>
            </p:nvSpPr>
            <p:spPr>
              <a:xfrm>
                <a:off x="2261038"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5" name="Straight Connector 264"/>
              <p:cNvCxnSpPr/>
              <p:nvPr/>
            </p:nvCxnSpPr>
            <p:spPr>
              <a:xfrm flipV="1">
                <a:off x="2261038"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67" name="Group 232"/>
            <p:cNvGrpSpPr>
              <a:grpSpLocks/>
            </p:cNvGrpSpPr>
            <p:nvPr/>
          </p:nvGrpSpPr>
          <p:grpSpPr bwMode="auto">
            <a:xfrm>
              <a:off x="2720164" y="626103"/>
              <a:ext cx="123825" cy="121444"/>
              <a:chOff x="2261800" y="478631"/>
              <a:chExt cx="123825" cy="121444"/>
            </a:xfrm>
          </p:grpSpPr>
          <p:sp>
            <p:nvSpPr>
              <p:cNvPr id="262" name="Rectangle 261"/>
              <p:cNvSpPr/>
              <p:nvPr/>
            </p:nvSpPr>
            <p:spPr>
              <a:xfrm>
                <a:off x="2262424"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3" name="Straight Connector 262"/>
              <p:cNvCxnSpPr/>
              <p:nvPr/>
            </p:nvCxnSpPr>
            <p:spPr>
              <a:xfrm flipV="1">
                <a:off x="2262424"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68" name="Group 233"/>
            <p:cNvGrpSpPr>
              <a:grpSpLocks/>
            </p:cNvGrpSpPr>
            <p:nvPr/>
          </p:nvGrpSpPr>
          <p:grpSpPr bwMode="auto">
            <a:xfrm>
              <a:off x="2261800" y="773575"/>
              <a:ext cx="123825" cy="121444"/>
              <a:chOff x="2261800" y="478631"/>
              <a:chExt cx="123825" cy="121444"/>
            </a:xfrm>
          </p:grpSpPr>
          <p:sp>
            <p:nvSpPr>
              <p:cNvPr id="260" name="Rectangle 259"/>
              <p:cNvSpPr/>
              <p:nvPr/>
            </p:nvSpPr>
            <p:spPr>
              <a:xfrm>
                <a:off x="2261447"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1" name="Straight Connector 260"/>
              <p:cNvCxnSpPr/>
              <p:nvPr/>
            </p:nvCxnSpPr>
            <p:spPr>
              <a:xfrm flipV="1">
                <a:off x="2261447"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69" name="Group 234"/>
            <p:cNvGrpSpPr>
              <a:grpSpLocks/>
            </p:cNvGrpSpPr>
            <p:nvPr/>
          </p:nvGrpSpPr>
          <p:grpSpPr bwMode="auto">
            <a:xfrm>
              <a:off x="2414588" y="773575"/>
              <a:ext cx="123825" cy="121444"/>
              <a:chOff x="2261800" y="478631"/>
              <a:chExt cx="123825" cy="121444"/>
            </a:xfrm>
          </p:grpSpPr>
          <p:sp>
            <p:nvSpPr>
              <p:cNvPr id="258" name="Rectangle 257"/>
              <p:cNvSpPr/>
              <p:nvPr/>
            </p:nvSpPr>
            <p:spPr>
              <a:xfrm>
                <a:off x="2261242"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9" name="Straight Connector 258"/>
              <p:cNvCxnSpPr/>
              <p:nvPr/>
            </p:nvCxnSpPr>
            <p:spPr>
              <a:xfrm flipV="1">
                <a:off x="2261242"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70" name="Group 235"/>
            <p:cNvGrpSpPr>
              <a:grpSpLocks/>
            </p:cNvGrpSpPr>
            <p:nvPr/>
          </p:nvGrpSpPr>
          <p:grpSpPr bwMode="auto">
            <a:xfrm>
              <a:off x="2567376" y="773575"/>
              <a:ext cx="123825" cy="121444"/>
              <a:chOff x="2261800" y="478631"/>
              <a:chExt cx="123825" cy="121444"/>
            </a:xfrm>
          </p:grpSpPr>
          <p:sp>
            <p:nvSpPr>
              <p:cNvPr id="256" name="Rectangle 255"/>
              <p:cNvSpPr/>
              <p:nvPr/>
            </p:nvSpPr>
            <p:spPr>
              <a:xfrm>
                <a:off x="2261038"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7" name="Straight Connector 256"/>
              <p:cNvCxnSpPr/>
              <p:nvPr/>
            </p:nvCxnSpPr>
            <p:spPr>
              <a:xfrm flipV="1">
                <a:off x="2261038"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71" name="Group 236"/>
            <p:cNvGrpSpPr>
              <a:grpSpLocks/>
            </p:cNvGrpSpPr>
            <p:nvPr/>
          </p:nvGrpSpPr>
          <p:grpSpPr bwMode="auto">
            <a:xfrm>
              <a:off x="2720164" y="773575"/>
              <a:ext cx="123825" cy="121444"/>
              <a:chOff x="2261800" y="478631"/>
              <a:chExt cx="123825" cy="121444"/>
            </a:xfrm>
          </p:grpSpPr>
          <p:sp>
            <p:nvSpPr>
              <p:cNvPr id="254" name="Rectangle 253"/>
              <p:cNvSpPr/>
              <p:nvPr/>
            </p:nvSpPr>
            <p:spPr>
              <a:xfrm>
                <a:off x="2262424"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5" name="Straight Connector 254"/>
              <p:cNvCxnSpPr/>
              <p:nvPr/>
            </p:nvCxnSpPr>
            <p:spPr>
              <a:xfrm flipV="1">
                <a:off x="2262424"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72" name="Group 237"/>
            <p:cNvGrpSpPr>
              <a:grpSpLocks/>
            </p:cNvGrpSpPr>
            <p:nvPr/>
          </p:nvGrpSpPr>
          <p:grpSpPr bwMode="auto">
            <a:xfrm>
              <a:off x="2261800" y="921047"/>
              <a:ext cx="123825" cy="121444"/>
              <a:chOff x="2261800" y="478631"/>
              <a:chExt cx="123825" cy="121444"/>
            </a:xfrm>
          </p:grpSpPr>
          <p:sp>
            <p:nvSpPr>
              <p:cNvPr id="252" name="Rectangle 251"/>
              <p:cNvSpPr/>
              <p:nvPr/>
            </p:nvSpPr>
            <p:spPr>
              <a:xfrm>
                <a:off x="2261447"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3" name="Straight Connector 252"/>
              <p:cNvCxnSpPr/>
              <p:nvPr/>
            </p:nvCxnSpPr>
            <p:spPr>
              <a:xfrm flipV="1">
                <a:off x="2261447"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73" name="Group 238"/>
            <p:cNvGrpSpPr>
              <a:grpSpLocks/>
            </p:cNvGrpSpPr>
            <p:nvPr/>
          </p:nvGrpSpPr>
          <p:grpSpPr bwMode="auto">
            <a:xfrm>
              <a:off x="2414588" y="921047"/>
              <a:ext cx="123825" cy="121444"/>
              <a:chOff x="2261800" y="478631"/>
              <a:chExt cx="123825" cy="121444"/>
            </a:xfrm>
          </p:grpSpPr>
          <p:sp>
            <p:nvSpPr>
              <p:cNvPr id="250" name="Rectangle 249"/>
              <p:cNvSpPr/>
              <p:nvPr/>
            </p:nvSpPr>
            <p:spPr>
              <a:xfrm>
                <a:off x="2261242"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1" name="Straight Connector 250"/>
              <p:cNvCxnSpPr/>
              <p:nvPr/>
            </p:nvCxnSpPr>
            <p:spPr>
              <a:xfrm flipV="1">
                <a:off x="2261242"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74" name="Group 239"/>
            <p:cNvGrpSpPr>
              <a:grpSpLocks/>
            </p:cNvGrpSpPr>
            <p:nvPr/>
          </p:nvGrpSpPr>
          <p:grpSpPr bwMode="auto">
            <a:xfrm>
              <a:off x="2567376" y="921047"/>
              <a:ext cx="123825" cy="121444"/>
              <a:chOff x="2261800" y="478631"/>
              <a:chExt cx="123825" cy="121444"/>
            </a:xfrm>
          </p:grpSpPr>
          <p:sp>
            <p:nvSpPr>
              <p:cNvPr id="248" name="Rectangle 247"/>
              <p:cNvSpPr/>
              <p:nvPr/>
            </p:nvSpPr>
            <p:spPr>
              <a:xfrm>
                <a:off x="2261038"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49" name="Straight Connector 248"/>
              <p:cNvCxnSpPr/>
              <p:nvPr/>
            </p:nvCxnSpPr>
            <p:spPr>
              <a:xfrm flipV="1">
                <a:off x="2261038"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75" name="Group 240"/>
            <p:cNvGrpSpPr>
              <a:grpSpLocks/>
            </p:cNvGrpSpPr>
            <p:nvPr/>
          </p:nvGrpSpPr>
          <p:grpSpPr bwMode="auto">
            <a:xfrm>
              <a:off x="2720164" y="921047"/>
              <a:ext cx="123825" cy="121444"/>
              <a:chOff x="2261800" y="478631"/>
              <a:chExt cx="123825" cy="121444"/>
            </a:xfrm>
          </p:grpSpPr>
          <p:sp>
            <p:nvSpPr>
              <p:cNvPr id="246" name="Rectangle 245"/>
              <p:cNvSpPr/>
              <p:nvPr/>
            </p:nvSpPr>
            <p:spPr>
              <a:xfrm>
                <a:off x="2262424"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47" name="Straight Connector 246"/>
              <p:cNvCxnSpPr/>
              <p:nvPr/>
            </p:nvCxnSpPr>
            <p:spPr>
              <a:xfrm flipV="1">
                <a:off x="2262424"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2" name="Rectangle 241"/>
            <p:cNvSpPr/>
            <p:nvPr/>
          </p:nvSpPr>
          <p:spPr>
            <a:xfrm>
              <a:off x="2261446"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3" name="Rectangle 242"/>
            <p:cNvSpPr/>
            <p:nvPr/>
          </p:nvSpPr>
          <p:spPr>
            <a:xfrm>
              <a:off x="2414030"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4" name="Rectangle 243"/>
            <p:cNvSpPr/>
            <p:nvPr/>
          </p:nvSpPr>
          <p:spPr>
            <a:xfrm>
              <a:off x="2566614"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5" name="Rectangle 244"/>
            <p:cNvSpPr/>
            <p:nvPr/>
          </p:nvSpPr>
          <p:spPr>
            <a:xfrm>
              <a:off x="2720787"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cxnSp>
        <p:nvCxnSpPr>
          <p:cNvPr id="278" name="Straight Arrow Connector 277"/>
          <p:cNvCxnSpPr>
            <a:stCxn id="225" idx="1"/>
            <a:endCxn id="171" idx="3"/>
          </p:cNvCxnSpPr>
          <p:nvPr/>
        </p:nvCxnSpPr>
        <p:spPr>
          <a:xfrm flipH="1">
            <a:off x="1062038" y="2051050"/>
            <a:ext cx="204787" cy="0"/>
          </a:xfrm>
          <a:prstGeom prst="straightConnector1">
            <a:avLst/>
          </a:prstGeom>
          <a:ln w="28575">
            <a:solidFill>
              <a:srgbClr val="C00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flipH="1">
            <a:off x="268288" y="2011363"/>
            <a:ext cx="146050" cy="0"/>
          </a:xfrm>
          <a:prstGeom prst="straightConnector1">
            <a:avLst/>
          </a:prstGeom>
          <a:ln w="28575">
            <a:solidFill>
              <a:srgbClr val="C00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260350" y="1169988"/>
            <a:ext cx="7938" cy="8413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2" name="Rectangle 291"/>
          <p:cNvSpPr/>
          <p:nvPr/>
        </p:nvSpPr>
        <p:spPr>
          <a:xfrm>
            <a:off x="166688" y="708025"/>
            <a:ext cx="2692400" cy="2130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01" name="Straight Arrow Connector 300"/>
          <p:cNvCxnSpPr/>
          <p:nvPr/>
        </p:nvCxnSpPr>
        <p:spPr>
          <a:xfrm flipH="1">
            <a:off x="268288" y="1185863"/>
            <a:ext cx="146050" cy="0"/>
          </a:xfrm>
          <a:prstGeom prst="straightConnector1">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1" name="TextBox 310"/>
          <p:cNvSpPr txBox="1"/>
          <p:nvPr/>
        </p:nvSpPr>
        <p:spPr>
          <a:xfrm>
            <a:off x="300038" y="2392363"/>
            <a:ext cx="1828800" cy="438150"/>
          </a:xfrm>
          <a:prstGeom prst="rect">
            <a:avLst/>
          </a:prstGeom>
          <a:noFill/>
        </p:spPr>
        <p:txBody>
          <a:bodyPr wrap="none">
            <a:spAutoFit/>
          </a:bodyPr>
          <a:lstStyle/>
          <a:p>
            <a:pPr fontAlgn="auto">
              <a:spcBef>
                <a:spcPts val="0"/>
              </a:spcBef>
              <a:spcAft>
                <a:spcPts val="0"/>
              </a:spcAft>
              <a:defRPr/>
            </a:pPr>
            <a:r>
              <a:rPr lang="en-US" sz="1200" b="1" dirty="0">
                <a:latin typeface="+mn-lt"/>
                <a:cs typeface="+mn-cs"/>
              </a:rPr>
              <a:t>Solar Array</a:t>
            </a:r>
          </a:p>
          <a:p>
            <a:pPr fontAlgn="auto">
              <a:spcBef>
                <a:spcPts val="0"/>
              </a:spcBef>
              <a:spcAft>
                <a:spcPts val="0"/>
              </a:spcAft>
              <a:defRPr/>
            </a:pPr>
            <a:r>
              <a:rPr lang="en-US" sz="1050" dirty="0">
                <a:latin typeface="+mn-lt"/>
                <a:cs typeface="+mn-cs"/>
              </a:rPr>
              <a:t>6 x 100W in series (540W net)</a:t>
            </a:r>
          </a:p>
        </p:txBody>
      </p:sp>
      <p:sp>
        <p:nvSpPr>
          <p:cNvPr id="67596" name="TextBox 311"/>
          <p:cNvSpPr txBox="1">
            <a:spLocks noChangeArrowheads="1"/>
          </p:cNvSpPr>
          <p:nvPr/>
        </p:nvSpPr>
        <p:spPr bwMode="auto">
          <a:xfrm>
            <a:off x="3771900" y="1189038"/>
            <a:ext cx="1143000" cy="1168400"/>
          </a:xfrm>
          <a:prstGeom prst="rect">
            <a:avLst/>
          </a:prstGeom>
          <a:noFill/>
          <a:ln w="19050">
            <a:solidFill>
              <a:schemeClr val="tx1"/>
            </a:solidFill>
            <a:miter lim="800000"/>
            <a:headEnd/>
            <a:tailEnd/>
          </a:ln>
        </p:spPr>
        <p:txBody>
          <a:bodyPr>
            <a:spAutoFit/>
          </a:bodyPr>
          <a:lstStyle/>
          <a:p>
            <a:pPr algn="ctr"/>
            <a:r>
              <a:rPr lang="en-US" b="1">
                <a:latin typeface="Calibri" pitchFamily="34" charset="0"/>
              </a:rPr>
              <a:t>150V in</a:t>
            </a:r>
          </a:p>
          <a:p>
            <a:pPr algn="ctr"/>
            <a:r>
              <a:rPr lang="en-US" b="1">
                <a:latin typeface="Calibri" pitchFamily="34" charset="0"/>
              </a:rPr>
              <a:t>24V/40A out MPPT Charge Controller</a:t>
            </a:r>
          </a:p>
        </p:txBody>
      </p:sp>
      <p:cxnSp>
        <p:nvCxnSpPr>
          <p:cNvPr id="317" name="Straight Connector 316"/>
          <p:cNvCxnSpPr>
            <a:stCxn id="292" idx="3"/>
            <a:endCxn id="67596" idx="1"/>
          </p:cNvCxnSpPr>
          <p:nvPr/>
        </p:nvCxnSpPr>
        <p:spPr>
          <a:xfrm>
            <a:off x="2859088" y="1773238"/>
            <a:ext cx="912812" cy="0"/>
          </a:xfrm>
          <a:prstGeom prst="line">
            <a:avLst/>
          </a:prstGeom>
          <a:ln w="28575">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67598" name="TextBox 319"/>
          <p:cNvSpPr txBox="1">
            <a:spLocks noChangeArrowheads="1"/>
          </p:cNvSpPr>
          <p:nvPr/>
        </p:nvSpPr>
        <p:spPr bwMode="auto">
          <a:xfrm>
            <a:off x="2922588" y="1549400"/>
            <a:ext cx="806450" cy="247650"/>
          </a:xfrm>
          <a:prstGeom prst="rect">
            <a:avLst/>
          </a:prstGeom>
          <a:noFill/>
          <a:ln w="9525">
            <a:noFill/>
            <a:miter lim="800000"/>
            <a:headEnd/>
            <a:tailEnd/>
          </a:ln>
        </p:spPr>
        <p:txBody>
          <a:bodyPr wrap="none">
            <a:spAutoFit/>
          </a:bodyPr>
          <a:lstStyle/>
          <a:p>
            <a:r>
              <a:rPr lang="en-US" sz="1000">
                <a:latin typeface="Calibri" pitchFamily="34" charset="0"/>
              </a:rPr>
              <a:t>139.5V Max</a:t>
            </a:r>
          </a:p>
        </p:txBody>
      </p:sp>
      <p:sp>
        <p:nvSpPr>
          <p:cNvPr id="67599" name="TextBox 320"/>
          <p:cNvSpPr txBox="1">
            <a:spLocks noChangeArrowheads="1"/>
          </p:cNvSpPr>
          <p:nvPr/>
        </p:nvSpPr>
        <p:spPr bwMode="auto">
          <a:xfrm>
            <a:off x="2909888" y="1749425"/>
            <a:ext cx="676275" cy="246063"/>
          </a:xfrm>
          <a:prstGeom prst="rect">
            <a:avLst/>
          </a:prstGeom>
          <a:noFill/>
          <a:ln w="9525">
            <a:noFill/>
            <a:miter lim="800000"/>
            <a:headEnd/>
            <a:tailEnd/>
          </a:ln>
        </p:spPr>
        <p:txBody>
          <a:bodyPr wrap="none">
            <a:spAutoFit/>
          </a:bodyPr>
          <a:lstStyle/>
          <a:p>
            <a:r>
              <a:rPr lang="en-US" sz="1000">
                <a:latin typeface="Calibri" pitchFamily="34" charset="0"/>
              </a:rPr>
              <a:t>5.7A Max</a:t>
            </a:r>
          </a:p>
        </p:txBody>
      </p:sp>
      <p:sp>
        <p:nvSpPr>
          <p:cNvPr id="67600" name="TextBox 321"/>
          <p:cNvSpPr txBox="1">
            <a:spLocks noChangeArrowheads="1"/>
          </p:cNvSpPr>
          <p:nvPr/>
        </p:nvSpPr>
        <p:spPr bwMode="auto">
          <a:xfrm>
            <a:off x="5813425" y="1462088"/>
            <a:ext cx="588963" cy="647700"/>
          </a:xfrm>
          <a:prstGeom prst="rect">
            <a:avLst/>
          </a:prstGeom>
          <a:noFill/>
          <a:ln w="19050">
            <a:solidFill>
              <a:schemeClr val="tx1"/>
            </a:solidFill>
            <a:miter lim="800000"/>
            <a:headEnd/>
            <a:tailEnd/>
          </a:ln>
        </p:spPr>
        <p:txBody>
          <a:bodyPr>
            <a:spAutoFit/>
          </a:bodyPr>
          <a:lstStyle/>
          <a:p>
            <a:pPr algn="ctr"/>
            <a:r>
              <a:rPr lang="en-US" sz="900" b="1">
                <a:latin typeface="Calibri" pitchFamily="34" charset="0"/>
              </a:rPr>
              <a:t>12V/100 Amp-Hr. SLA Battery</a:t>
            </a:r>
          </a:p>
        </p:txBody>
      </p:sp>
      <p:cxnSp>
        <p:nvCxnSpPr>
          <p:cNvPr id="323" name="Straight Connector 322"/>
          <p:cNvCxnSpPr/>
          <p:nvPr/>
        </p:nvCxnSpPr>
        <p:spPr>
          <a:xfrm flipV="1">
            <a:off x="4914900" y="1746250"/>
            <a:ext cx="830263" cy="7938"/>
          </a:xfrm>
          <a:prstGeom prst="line">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67602" name="TextBox 323"/>
          <p:cNvSpPr txBox="1">
            <a:spLocks noChangeArrowheads="1"/>
          </p:cNvSpPr>
          <p:nvPr/>
        </p:nvSpPr>
        <p:spPr bwMode="auto">
          <a:xfrm>
            <a:off x="4957763" y="1400175"/>
            <a:ext cx="741362" cy="246063"/>
          </a:xfrm>
          <a:prstGeom prst="rect">
            <a:avLst/>
          </a:prstGeom>
          <a:noFill/>
          <a:ln w="9525">
            <a:noFill/>
            <a:miter lim="800000"/>
            <a:headEnd/>
            <a:tailEnd/>
          </a:ln>
        </p:spPr>
        <p:txBody>
          <a:bodyPr wrap="none">
            <a:spAutoFit/>
          </a:bodyPr>
          <a:lstStyle/>
          <a:p>
            <a:r>
              <a:rPr lang="en-US" sz="1000">
                <a:latin typeface="Calibri" pitchFamily="34" charset="0"/>
              </a:rPr>
              <a:t>14.5V Max</a:t>
            </a:r>
          </a:p>
        </p:txBody>
      </p:sp>
      <p:sp>
        <p:nvSpPr>
          <p:cNvPr id="67603" name="TextBox 324"/>
          <p:cNvSpPr txBox="1">
            <a:spLocks noChangeArrowheads="1"/>
          </p:cNvSpPr>
          <p:nvPr/>
        </p:nvSpPr>
        <p:spPr bwMode="auto">
          <a:xfrm>
            <a:off x="5014913" y="1527175"/>
            <a:ext cx="644525" cy="246063"/>
          </a:xfrm>
          <a:prstGeom prst="rect">
            <a:avLst/>
          </a:prstGeom>
          <a:noFill/>
          <a:ln w="9525">
            <a:noFill/>
            <a:miter lim="800000"/>
            <a:headEnd/>
            <a:tailEnd/>
          </a:ln>
        </p:spPr>
        <p:txBody>
          <a:bodyPr wrap="none">
            <a:spAutoFit/>
          </a:bodyPr>
          <a:lstStyle/>
          <a:p>
            <a:r>
              <a:rPr lang="en-US" sz="1000">
                <a:latin typeface="Calibri" pitchFamily="34" charset="0"/>
              </a:rPr>
              <a:t>40A Max</a:t>
            </a:r>
          </a:p>
        </p:txBody>
      </p:sp>
      <p:sp>
        <p:nvSpPr>
          <p:cNvPr id="67604" name="TextBox 325"/>
          <p:cNvSpPr txBox="1">
            <a:spLocks noChangeArrowheads="1"/>
          </p:cNvSpPr>
          <p:nvPr/>
        </p:nvSpPr>
        <p:spPr bwMode="auto">
          <a:xfrm>
            <a:off x="2843213" y="1403350"/>
            <a:ext cx="966787" cy="246063"/>
          </a:xfrm>
          <a:prstGeom prst="rect">
            <a:avLst/>
          </a:prstGeom>
          <a:noFill/>
          <a:ln w="9525">
            <a:noFill/>
            <a:miter lim="800000"/>
            <a:headEnd/>
            <a:tailEnd/>
          </a:ln>
        </p:spPr>
        <p:txBody>
          <a:bodyPr wrap="none">
            <a:spAutoFit/>
          </a:bodyPr>
          <a:lstStyle/>
          <a:p>
            <a:r>
              <a:rPr lang="en-US" sz="1000" b="1">
                <a:latin typeface="Calibri" pitchFamily="34" charset="0"/>
              </a:rPr>
              <a:t>12Ga. X 100 ft.</a:t>
            </a:r>
          </a:p>
        </p:txBody>
      </p:sp>
      <p:sp>
        <p:nvSpPr>
          <p:cNvPr id="67605" name="TextBox 326"/>
          <p:cNvSpPr txBox="1">
            <a:spLocks noChangeArrowheads="1"/>
          </p:cNvSpPr>
          <p:nvPr/>
        </p:nvSpPr>
        <p:spPr bwMode="auto">
          <a:xfrm>
            <a:off x="4935538" y="1285875"/>
            <a:ext cx="836612" cy="246063"/>
          </a:xfrm>
          <a:prstGeom prst="rect">
            <a:avLst/>
          </a:prstGeom>
          <a:noFill/>
          <a:ln w="9525">
            <a:noFill/>
            <a:miter lim="800000"/>
            <a:headEnd/>
            <a:tailEnd/>
          </a:ln>
        </p:spPr>
        <p:txBody>
          <a:bodyPr wrap="none">
            <a:spAutoFit/>
          </a:bodyPr>
          <a:lstStyle/>
          <a:p>
            <a:r>
              <a:rPr lang="en-US" sz="1000" b="1">
                <a:latin typeface="Calibri" pitchFamily="34" charset="0"/>
              </a:rPr>
              <a:t>10Ga. X 3 ft.</a:t>
            </a:r>
          </a:p>
        </p:txBody>
      </p:sp>
      <p:sp>
        <p:nvSpPr>
          <p:cNvPr id="67606" name="TextBox 327"/>
          <p:cNvSpPr txBox="1">
            <a:spLocks noChangeArrowheads="1"/>
          </p:cNvSpPr>
          <p:nvPr/>
        </p:nvSpPr>
        <p:spPr bwMode="auto">
          <a:xfrm>
            <a:off x="4886325" y="1792288"/>
            <a:ext cx="903288" cy="431800"/>
          </a:xfrm>
          <a:prstGeom prst="rect">
            <a:avLst/>
          </a:prstGeom>
          <a:noFill/>
          <a:ln w="9525">
            <a:noFill/>
            <a:miter lim="800000"/>
            <a:headEnd/>
            <a:tailEnd/>
          </a:ln>
        </p:spPr>
        <p:txBody>
          <a:bodyPr wrap="none">
            <a:spAutoFit/>
          </a:bodyPr>
          <a:lstStyle/>
          <a:p>
            <a:r>
              <a:rPr lang="en-US" sz="1200" b="1">
                <a:latin typeface="Calibri" pitchFamily="34" charset="0"/>
              </a:rPr>
              <a:t>~510W Net</a:t>
            </a:r>
          </a:p>
          <a:p>
            <a:r>
              <a:rPr lang="en-US" sz="1000" b="1">
                <a:latin typeface="Calibri" pitchFamily="34" charset="0"/>
              </a:rPr>
              <a:t>(24A @ 24V)</a:t>
            </a:r>
          </a:p>
        </p:txBody>
      </p:sp>
      <p:sp>
        <p:nvSpPr>
          <p:cNvPr id="67607" name="TextBox 328"/>
          <p:cNvSpPr txBox="1">
            <a:spLocks noChangeArrowheads="1"/>
          </p:cNvSpPr>
          <p:nvPr/>
        </p:nvSpPr>
        <p:spPr bwMode="auto">
          <a:xfrm>
            <a:off x="2960688" y="1895475"/>
            <a:ext cx="638175" cy="277813"/>
          </a:xfrm>
          <a:prstGeom prst="rect">
            <a:avLst/>
          </a:prstGeom>
          <a:noFill/>
          <a:ln w="9525">
            <a:noFill/>
            <a:miter lim="800000"/>
            <a:headEnd/>
            <a:tailEnd/>
          </a:ln>
        </p:spPr>
        <p:txBody>
          <a:bodyPr wrap="none">
            <a:spAutoFit/>
          </a:bodyPr>
          <a:lstStyle/>
          <a:p>
            <a:r>
              <a:rPr lang="en-US" sz="1200" b="1">
                <a:latin typeface="Calibri" pitchFamily="34" charset="0"/>
              </a:rPr>
              <a:t>~540W</a:t>
            </a:r>
          </a:p>
        </p:txBody>
      </p:sp>
      <p:sp>
        <p:nvSpPr>
          <p:cNvPr id="67608" name="TextBox 329"/>
          <p:cNvSpPr txBox="1">
            <a:spLocks noChangeArrowheads="1"/>
          </p:cNvSpPr>
          <p:nvPr/>
        </p:nvSpPr>
        <p:spPr bwMode="auto">
          <a:xfrm>
            <a:off x="7908925" y="1284288"/>
            <a:ext cx="1143000" cy="892175"/>
          </a:xfrm>
          <a:prstGeom prst="rect">
            <a:avLst/>
          </a:prstGeom>
          <a:noFill/>
          <a:ln w="19050">
            <a:solidFill>
              <a:schemeClr val="tx1"/>
            </a:solidFill>
            <a:miter lim="800000"/>
            <a:headEnd/>
            <a:tailEnd/>
          </a:ln>
        </p:spPr>
        <p:txBody>
          <a:bodyPr>
            <a:spAutoFit/>
          </a:bodyPr>
          <a:lstStyle/>
          <a:p>
            <a:pPr algn="ctr"/>
            <a:r>
              <a:rPr lang="en-US" sz="1300" b="1">
                <a:latin typeface="Calibri" pitchFamily="34" charset="0"/>
              </a:rPr>
              <a:t>24VDC to 120VAC 600W Sine Inverter</a:t>
            </a:r>
          </a:p>
        </p:txBody>
      </p:sp>
      <p:sp>
        <p:nvSpPr>
          <p:cNvPr id="67609" name="TextBox 331"/>
          <p:cNvSpPr txBox="1">
            <a:spLocks noChangeArrowheads="1"/>
          </p:cNvSpPr>
          <p:nvPr/>
        </p:nvSpPr>
        <p:spPr bwMode="auto">
          <a:xfrm>
            <a:off x="92075" y="485775"/>
            <a:ext cx="1346200" cy="276225"/>
          </a:xfrm>
          <a:prstGeom prst="rect">
            <a:avLst/>
          </a:prstGeom>
          <a:noFill/>
          <a:ln w="9525">
            <a:noFill/>
            <a:miter lim="800000"/>
            <a:headEnd/>
            <a:tailEnd/>
          </a:ln>
        </p:spPr>
        <p:txBody>
          <a:bodyPr wrap="none">
            <a:spAutoFit/>
          </a:bodyPr>
          <a:lstStyle/>
          <a:p>
            <a:r>
              <a:rPr lang="en-US" sz="1200" b="1">
                <a:solidFill>
                  <a:srgbClr val="0000FF"/>
                </a:solidFill>
                <a:latin typeface="Calibri" pitchFamily="34" charset="0"/>
              </a:rPr>
              <a:t>Power Generation</a:t>
            </a:r>
          </a:p>
        </p:txBody>
      </p:sp>
      <p:sp>
        <p:nvSpPr>
          <p:cNvPr id="67610" name="TextBox 332"/>
          <p:cNvSpPr txBox="1">
            <a:spLocks noChangeArrowheads="1"/>
          </p:cNvSpPr>
          <p:nvPr/>
        </p:nvSpPr>
        <p:spPr bwMode="auto">
          <a:xfrm>
            <a:off x="3683000" y="955675"/>
            <a:ext cx="1316038" cy="276225"/>
          </a:xfrm>
          <a:prstGeom prst="rect">
            <a:avLst/>
          </a:prstGeom>
          <a:noFill/>
          <a:ln w="9525">
            <a:noFill/>
            <a:miter lim="800000"/>
            <a:headEnd/>
            <a:tailEnd/>
          </a:ln>
        </p:spPr>
        <p:txBody>
          <a:bodyPr wrap="none">
            <a:spAutoFit/>
          </a:bodyPr>
          <a:lstStyle/>
          <a:p>
            <a:r>
              <a:rPr lang="en-US" sz="1200" b="1">
                <a:solidFill>
                  <a:srgbClr val="0000FF"/>
                </a:solidFill>
                <a:latin typeface="Calibri" pitchFamily="34" charset="0"/>
              </a:rPr>
              <a:t>Power Regulation</a:t>
            </a:r>
          </a:p>
        </p:txBody>
      </p:sp>
      <p:sp>
        <p:nvSpPr>
          <p:cNvPr id="67611" name="TextBox 333"/>
          <p:cNvSpPr txBox="1">
            <a:spLocks noChangeArrowheads="1"/>
          </p:cNvSpPr>
          <p:nvPr/>
        </p:nvSpPr>
        <p:spPr bwMode="auto">
          <a:xfrm>
            <a:off x="5668963" y="963613"/>
            <a:ext cx="1323975" cy="461962"/>
          </a:xfrm>
          <a:prstGeom prst="rect">
            <a:avLst/>
          </a:prstGeom>
          <a:noFill/>
          <a:ln w="9525">
            <a:noFill/>
            <a:miter lim="800000"/>
            <a:headEnd/>
            <a:tailEnd/>
          </a:ln>
        </p:spPr>
        <p:txBody>
          <a:bodyPr wrap="none">
            <a:spAutoFit/>
          </a:bodyPr>
          <a:lstStyle/>
          <a:p>
            <a:r>
              <a:rPr lang="en-US" sz="1200" b="1">
                <a:solidFill>
                  <a:srgbClr val="0000FF"/>
                </a:solidFill>
                <a:latin typeface="Calibri" pitchFamily="34" charset="0"/>
              </a:rPr>
              <a:t>Power Smoothing</a:t>
            </a:r>
          </a:p>
          <a:p>
            <a:r>
              <a:rPr lang="en-US" sz="1200" b="1">
                <a:solidFill>
                  <a:srgbClr val="0000FF"/>
                </a:solidFill>
                <a:latin typeface="Calibri" pitchFamily="34" charset="0"/>
              </a:rPr>
              <a:t>&amp;  Storage</a:t>
            </a:r>
          </a:p>
        </p:txBody>
      </p:sp>
      <p:sp>
        <p:nvSpPr>
          <p:cNvPr id="67612" name="TextBox 334"/>
          <p:cNvSpPr txBox="1">
            <a:spLocks noChangeArrowheads="1"/>
          </p:cNvSpPr>
          <p:nvPr/>
        </p:nvSpPr>
        <p:spPr bwMode="auto">
          <a:xfrm>
            <a:off x="7812088" y="1062038"/>
            <a:ext cx="1220787" cy="276225"/>
          </a:xfrm>
          <a:prstGeom prst="rect">
            <a:avLst/>
          </a:prstGeom>
          <a:noFill/>
          <a:ln w="9525">
            <a:noFill/>
            <a:miter lim="800000"/>
            <a:headEnd/>
            <a:tailEnd/>
          </a:ln>
        </p:spPr>
        <p:txBody>
          <a:bodyPr wrap="none">
            <a:spAutoFit/>
          </a:bodyPr>
          <a:lstStyle/>
          <a:p>
            <a:r>
              <a:rPr lang="en-US" sz="1200" b="1">
                <a:solidFill>
                  <a:srgbClr val="0000FF"/>
                </a:solidFill>
                <a:latin typeface="Calibri" pitchFamily="34" charset="0"/>
              </a:rPr>
              <a:t>DC/AC Inversion</a:t>
            </a:r>
          </a:p>
        </p:txBody>
      </p:sp>
      <p:sp>
        <p:nvSpPr>
          <p:cNvPr id="67613" name="TextBox 335"/>
          <p:cNvSpPr txBox="1">
            <a:spLocks noChangeArrowheads="1"/>
          </p:cNvSpPr>
          <p:nvPr/>
        </p:nvSpPr>
        <p:spPr bwMode="auto">
          <a:xfrm>
            <a:off x="7043738" y="1296988"/>
            <a:ext cx="836612" cy="246062"/>
          </a:xfrm>
          <a:prstGeom prst="rect">
            <a:avLst/>
          </a:prstGeom>
          <a:noFill/>
          <a:ln w="9525">
            <a:noFill/>
            <a:miter lim="800000"/>
            <a:headEnd/>
            <a:tailEnd/>
          </a:ln>
        </p:spPr>
        <p:txBody>
          <a:bodyPr wrap="none">
            <a:spAutoFit/>
          </a:bodyPr>
          <a:lstStyle/>
          <a:p>
            <a:r>
              <a:rPr lang="en-US" sz="1000" b="1">
                <a:latin typeface="Calibri" pitchFamily="34" charset="0"/>
              </a:rPr>
              <a:t>10Ga. X 3 ft.</a:t>
            </a:r>
          </a:p>
        </p:txBody>
      </p:sp>
      <p:sp>
        <p:nvSpPr>
          <p:cNvPr id="67614" name="TextBox 336"/>
          <p:cNvSpPr txBox="1">
            <a:spLocks noChangeArrowheads="1"/>
          </p:cNvSpPr>
          <p:nvPr/>
        </p:nvSpPr>
        <p:spPr bwMode="auto">
          <a:xfrm>
            <a:off x="7051675" y="1420813"/>
            <a:ext cx="741363" cy="247650"/>
          </a:xfrm>
          <a:prstGeom prst="rect">
            <a:avLst/>
          </a:prstGeom>
          <a:noFill/>
          <a:ln w="9525">
            <a:noFill/>
            <a:miter lim="800000"/>
            <a:headEnd/>
            <a:tailEnd/>
          </a:ln>
        </p:spPr>
        <p:txBody>
          <a:bodyPr wrap="none">
            <a:spAutoFit/>
          </a:bodyPr>
          <a:lstStyle/>
          <a:p>
            <a:r>
              <a:rPr lang="en-US" sz="1000">
                <a:latin typeface="Calibri" pitchFamily="34" charset="0"/>
              </a:rPr>
              <a:t>29.0V Max</a:t>
            </a:r>
          </a:p>
        </p:txBody>
      </p:sp>
      <p:sp>
        <p:nvSpPr>
          <p:cNvPr id="67615" name="TextBox 337"/>
          <p:cNvSpPr txBox="1">
            <a:spLocks noChangeArrowheads="1"/>
          </p:cNvSpPr>
          <p:nvPr/>
        </p:nvSpPr>
        <p:spPr bwMode="auto">
          <a:xfrm>
            <a:off x="7056438" y="1536700"/>
            <a:ext cx="644525" cy="246063"/>
          </a:xfrm>
          <a:prstGeom prst="rect">
            <a:avLst/>
          </a:prstGeom>
          <a:noFill/>
          <a:ln w="9525">
            <a:noFill/>
            <a:miter lim="800000"/>
            <a:headEnd/>
            <a:tailEnd/>
          </a:ln>
        </p:spPr>
        <p:txBody>
          <a:bodyPr wrap="none">
            <a:spAutoFit/>
          </a:bodyPr>
          <a:lstStyle/>
          <a:p>
            <a:r>
              <a:rPr lang="en-US" sz="1000">
                <a:latin typeface="Calibri" pitchFamily="34" charset="0"/>
              </a:rPr>
              <a:t>30A Max</a:t>
            </a:r>
          </a:p>
        </p:txBody>
      </p:sp>
      <p:sp>
        <p:nvSpPr>
          <p:cNvPr id="67616" name="TextBox 338"/>
          <p:cNvSpPr txBox="1">
            <a:spLocks noChangeArrowheads="1"/>
          </p:cNvSpPr>
          <p:nvPr/>
        </p:nvSpPr>
        <p:spPr bwMode="auto">
          <a:xfrm>
            <a:off x="6999288" y="1785938"/>
            <a:ext cx="950912" cy="431800"/>
          </a:xfrm>
          <a:prstGeom prst="rect">
            <a:avLst/>
          </a:prstGeom>
          <a:noFill/>
          <a:ln w="9525">
            <a:noFill/>
            <a:miter lim="800000"/>
            <a:headEnd/>
            <a:tailEnd/>
          </a:ln>
        </p:spPr>
        <p:txBody>
          <a:bodyPr wrap="none">
            <a:spAutoFit/>
          </a:bodyPr>
          <a:lstStyle/>
          <a:p>
            <a:r>
              <a:rPr lang="en-US" sz="1200" b="1">
                <a:latin typeface="Calibri" pitchFamily="34" charset="0"/>
              </a:rPr>
              <a:t>~670W Max</a:t>
            </a:r>
          </a:p>
          <a:p>
            <a:r>
              <a:rPr lang="en-US" sz="1000" b="1">
                <a:latin typeface="Calibri" pitchFamily="34" charset="0"/>
              </a:rPr>
              <a:t>(30A @ 23V)</a:t>
            </a:r>
          </a:p>
        </p:txBody>
      </p:sp>
      <p:cxnSp>
        <p:nvCxnSpPr>
          <p:cNvPr id="342" name="Straight Arrow Connector 341"/>
          <p:cNvCxnSpPr>
            <a:stCxn id="67608" idx="2"/>
            <a:endCxn id="500" idx="0"/>
          </p:cNvCxnSpPr>
          <p:nvPr/>
        </p:nvCxnSpPr>
        <p:spPr>
          <a:xfrm flipH="1">
            <a:off x="8474075" y="2176463"/>
            <a:ext cx="6350" cy="10922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7618" name="TextBox 360"/>
          <p:cNvSpPr txBox="1">
            <a:spLocks noChangeArrowheads="1"/>
          </p:cNvSpPr>
          <p:nvPr/>
        </p:nvSpPr>
        <p:spPr bwMode="auto">
          <a:xfrm>
            <a:off x="325438" y="2941638"/>
            <a:ext cx="2335212" cy="3894137"/>
          </a:xfrm>
          <a:prstGeom prst="rect">
            <a:avLst/>
          </a:prstGeom>
          <a:noFill/>
          <a:ln w="9525">
            <a:noFill/>
            <a:miter lim="800000"/>
            <a:headEnd/>
            <a:tailEnd/>
          </a:ln>
        </p:spPr>
        <p:txBody>
          <a:bodyPr wrap="none">
            <a:spAutoFit/>
          </a:bodyPr>
          <a:lstStyle/>
          <a:p>
            <a:r>
              <a:rPr lang="en-US" sz="1600" b="1" u="sng">
                <a:latin typeface="Calibri" pitchFamily="34" charset="0"/>
              </a:rPr>
              <a:t>Average Load</a:t>
            </a:r>
            <a:r>
              <a:rPr lang="en-US" sz="1600" b="1">
                <a:latin typeface="Calibri" pitchFamily="34" charset="0"/>
              </a:rPr>
              <a:t>:</a:t>
            </a:r>
          </a:p>
          <a:p>
            <a:r>
              <a:rPr lang="en-US" sz="1200" b="1">
                <a:latin typeface="Calibri" pitchFamily="34" charset="0"/>
              </a:rPr>
              <a:t>100W (inverter)</a:t>
            </a:r>
          </a:p>
          <a:p>
            <a:r>
              <a:rPr lang="en-US" sz="1200" b="1">
                <a:latin typeface="Calibri" pitchFamily="34" charset="0"/>
              </a:rPr>
              <a:t>185W (transceiver + DC/DC conv.)</a:t>
            </a:r>
          </a:p>
          <a:p>
            <a:r>
              <a:rPr lang="en-US" sz="1200" b="1">
                <a:latin typeface="Calibri" pitchFamily="34" charset="0"/>
              </a:rPr>
              <a:t>285W TOTAL</a:t>
            </a:r>
          </a:p>
          <a:p>
            <a:endParaRPr lang="en-US" sz="600" b="1">
              <a:latin typeface="Calibri" pitchFamily="34" charset="0"/>
            </a:endParaRPr>
          </a:p>
          <a:p>
            <a:r>
              <a:rPr lang="en-US" sz="1600" b="1" u="sng">
                <a:latin typeface="Calibri" pitchFamily="34" charset="0"/>
              </a:rPr>
              <a:t>Available for Charging</a:t>
            </a:r>
            <a:r>
              <a:rPr lang="en-US" sz="1600" b="1">
                <a:latin typeface="Calibri" pitchFamily="34" charset="0"/>
              </a:rPr>
              <a:t>:</a:t>
            </a:r>
          </a:p>
          <a:p>
            <a:r>
              <a:rPr lang="en-US" sz="1200" b="1">
                <a:latin typeface="Calibri" pitchFamily="34" charset="0"/>
              </a:rPr>
              <a:t>510W – 285W = 215W (~7.4A)</a:t>
            </a:r>
          </a:p>
          <a:p>
            <a:endParaRPr lang="en-US" sz="400" b="1">
              <a:latin typeface="Calibri" pitchFamily="34" charset="0"/>
            </a:endParaRPr>
          </a:p>
          <a:p>
            <a:r>
              <a:rPr lang="en-US" sz="1600" b="1" u="sng">
                <a:latin typeface="Calibri" pitchFamily="34" charset="0"/>
              </a:rPr>
              <a:t>Reserve Capacity</a:t>
            </a:r>
            <a:r>
              <a:rPr lang="en-US" sz="1600" b="1">
                <a:latin typeface="Calibri" pitchFamily="34" charset="0"/>
              </a:rPr>
              <a:t>:</a:t>
            </a:r>
          </a:p>
          <a:p>
            <a:r>
              <a:rPr lang="en-US" sz="1200" b="1">
                <a:latin typeface="Calibri" pitchFamily="34" charset="0"/>
              </a:rPr>
              <a:t>40 A-Hr. x 23V = 920 Watt-hrs.</a:t>
            </a:r>
          </a:p>
          <a:p>
            <a:r>
              <a:rPr lang="en-US" sz="1200" b="1">
                <a:latin typeface="Calibri" pitchFamily="34" charset="0"/>
              </a:rPr>
              <a:t>920/285 = 3.2 hrs.</a:t>
            </a:r>
          </a:p>
          <a:p>
            <a:endParaRPr lang="en-US" sz="600" b="1">
              <a:latin typeface="Calibri" pitchFamily="34" charset="0"/>
            </a:endParaRPr>
          </a:p>
          <a:p>
            <a:r>
              <a:rPr lang="en-US" sz="1600" b="1" u="sng">
                <a:latin typeface="Calibri" pitchFamily="34" charset="0"/>
              </a:rPr>
              <a:t>Operating Time</a:t>
            </a:r>
            <a:r>
              <a:rPr lang="en-US" sz="1600" b="1">
                <a:latin typeface="Calibri" pitchFamily="34" charset="0"/>
              </a:rPr>
              <a:t>:</a:t>
            </a:r>
          </a:p>
          <a:p>
            <a:r>
              <a:rPr lang="en-US" sz="1200" b="1">
                <a:latin typeface="Calibri" pitchFamily="34" charset="0"/>
              </a:rPr>
              <a:t>Max @5.3 hrs. insolation</a:t>
            </a:r>
          </a:p>
          <a:p>
            <a:r>
              <a:rPr lang="en-US" sz="1200" b="1">
                <a:latin typeface="Calibri" pitchFamily="34" charset="0"/>
              </a:rPr>
              <a:t>5.3+3.2 = </a:t>
            </a:r>
            <a:r>
              <a:rPr lang="en-US" sz="1200" b="1" u="sng">
                <a:latin typeface="Calibri" pitchFamily="34" charset="0"/>
              </a:rPr>
              <a:t>8.5 hours</a:t>
            </a:r>
          </a:p>
          <a:p>
            <a:r>
              <a:rPr lang="en-US" sz="1200" b="1">
                <a:latin typeface="Calibri" pitchFamily="34" charset="0"/>
              </a:rPr>
              <a:t>Min @ 3.3 hrs. insolation</a:t>
            </a:r>
          </a:p>
          <a:p>
            <a:r>
              <a:rPr lang="en-US" sz="1200" b="1">
                <a:latin typeface="Calibri" pitchFamily="34" charset="0"/>
              </a:rPr>
              <a:t>3.3+3.2 = </a:t>
            </a:r>
            <a:r>
              <a:rPr lang="en-US" sz="1200" b="1" u="sng">
                <a:latin typeface="Calibri" pitchFamily="34" charset="0"/>
              </a:rPr>
              <a:t>6.5 hrs</a:t>
            </a:r>
            <a:r>
              <a:rPr lang="en-US" sz="1200" b="1">
                <a:latin typeface="Calibri" pitchFamily="34" charset="0"/>
              </a:rPr>
              <a:t>.</a:t>
            </a:r>
          </a:p>
          <a:p>
            <a:endParaRPr lang="en-US" sz="700" b="1">
              <a:latin typeface="Calibri" pitchFamily="34" charset="0"/>
            </a:endParaRPr>
          </a:p>
          <a:p>
            <a:r>
              <a:rPr lang="en-US" sz="1600" b="1" u="sng">
                <a:latin typeface="Calibri" pitchFamily="34" charset="0"/>
              </a:rPr>
              <a:t>Recharge Time</a:t>
            </a:r>
            <a:r>
              <a:rPr lang="en-US" sz="1600" b="1">
                <a:latin typeface="Calibri" pitchFamily="34" charset="0"/>
              </a:rPr>
              <a:t>:</a:t>
            </a:r>
          </a:p>
          <a:p>
            <a:r>
              <a:rPr lang="en-US" sz="1200" b="1">
                <a:latin typeface="Calibri" pitchFamily="34" charset="0"/>
              </a:rPr>
              <a:t>Load OFF – 2.3 hrs. min.</a:t>
            </a:r>
          </a:p>
          <a:p>
            <a:r>
              <a:rPr lang="en-US" sz="1200" b="1">
                <a:latin typeface="Calibri" pitchFamily="34" charset="0"/>
              </a:rPr>
              <a:t>Load ON – 5.4 hrs. min.</a:t>
            </a:r>
          </a:p>
        </p:txBody>
      </p:sp>
      <p:grpSp>
        <p:nvGrpSpPr>
          <p:cNvPr id="67619" name="Group 380"/>
          <p:cNvGrpSpPr>
            <a:grpSpLocks/>
          </p:cNvGrpSpPr>
          <p:nvPr/>
        </p:nvGrpSpPr>
        <p:grpSpPr bwMode="auto">
          <a:xfrm>
            <a:off x="2122488" y="871538"/>
            <a:ext cx="644525" cy="722312"/>
            <a:chOff x="2232837" y="446567"/>
            <a:chExt cx="643713" cy="722627"/>
          </a:xfrm>
        </p:grpSpPr>
        <p:sp>
          <p:nvSpPr>
            <p:cNvPr id="382" name="Rectangle 381"/>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7707" name="Group 382"/>
            <p:cNvGrpSpPr>
              <a:grpSpLocks/>
            </p:cNvGrpSpPr>
            <p:nvPr/>
          </p:nvGrpSpPr>
          <p:grpSpPr bwMode="auto">
            <a:xfrm>
              <a:off x="2261800" y="478631"/>
              <a:ext cx="123825" cy="121444"/>
              <a:chOff x="2261800" y="478631"/>
              <a:chExt cx="123825" cy="121444"/>
            </a:xfrm>
          </p:grpSpPr>
          <p:sp>
            <p:nvSpPr>
              <p:cNvPr id="433" name="Rectangle 432"/>
              <p:cNvSpPr/>
              <p:nvPr/>
            </p:nvSpPr>
            <p:spPr>
              <a:xfrm>
                <a:off x="2261376" y="478331"/>
                <a:ext cx="123669"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34" name="Straight Connector 433"/>
              <p:cNvCxnSpPr/>
              <p:nvPr/>
            </p:nvCxnSpPr>
            <p:spPr>
              <a:xfrm flipV="1">
                <a:off x="2261376" y="538682"/>
                <a:ext cx="123669"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08" name="Group 383"/>
            <p:cNvGrpSpPr>
              <a:grpSpLocks/>
            </p:cNvGrpSpPr>
            <p:nvPr/>
          </p:nvGrpSpPr>
          <p:grpSpPr bwMode="auto">
            <a:xfrm>
              <a:off x="2414588" y="478631"/>
              <a:ext cx="123825" cy="121444"/>
              <a:chOff x="2261800" y="478631"/>
              <a:chExt cx="123825" cy="121444"/>
            </a:xfrm>
          </p:grpSpPr>
          <p:sp>
            <p:nvSpPr>
              <p:cNvPr id="431" name="Rectangle 430"/>
              <p:cNvSpPr/>
              <p:nvPr/>
            </p:nvSpPr>
            <p:spPr>
              <a:xfrm>
                <a:off x="2262381" y="478331"/>
                <a:ext cx="123669"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32" name="Straight Connector 431"/>
              <p:cNvCxnSpPr/>
              <p:nvPr/>
            </p:nvCxnSpPr>
            <p:spPr>
              <a:xfrm flipV="1">
                <a:off x="2262381" y="538682"/>
                <a:ext cx="123669"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09" name="Group 384"/>
            <p:cNvGrpSpPr>
              <a:grpSpLocks/>
            </p:cNvGrpSpPr>
            <p:nvPr/>
          </p:nvGrpSpPr>
          <p:grpSpPr bwMode="auto">
            <a:xfrm>
              <a:off x="2567376" y="478631"/>
              <a:ext cx="123825" cy="121444"/>
              <a:chOff x="2261800" y="478631"/>
              <a:chExt cx="123825" cy="121444"/>
            </a:xfrm>
          </p:grpSpPr>
          <p:sp>
            <p:nvSpPr>
              <p:cNvPr id="429" name="Rectangle 428"/>
              <p:cNvSpPr/>
              <p:nvPr/>
            </p:nvSpPr>
            <p:spPr>
              <a:xfrm>
                <a:off x="2261801" y="478331"/>
                <a:ext cx="123669"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30" name="Straight Connector 429"/>
              <p:cNvCxnSpPr/>
              <p:nvPr/>
            </p:nvCxnSpPr>
            <p:spPr>
              <a:xfrm flipV="1">
                <a:off x="2261801" y="538682"/>
                <a:ext cx="123669"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10" name="Group 385"/>
            <p:cNvGrpSpPr>
              <a:grpSpLocks/>
            </p:cNvGrpSpPr>
            <p:nvPr/>
          </p:nvGrpSpPr>
          <p:grpSpPr bwMode="auto">
            <a:xfrm>
              <a:off x="2720164" y="478631"/>
              <a:ext cx="123825" cy="121444"/>
              <a:chOff x="2261800" y="478631"/>
              <a:chExt cx="123825" cy="121444"/>
            </a:xfrm>
          </p:grpSpPr>
          <p:sp>
            <p:nvSpPr>
              <p:cNvPr id="427" name="Rectangle 426"/>
              <p:cNvSpPr/>
              <p:nvPr/>
            </p:nvSpPr>
            <p:spPr>
              <a:xfrm>
                <a:off x="2261221" y="478331"/>
                <a:ext cx="123669"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28" name="Straight Connector 427"/>
              <p:cNvCxnSpPr/>
              <p:nvPr/>
            </p:nvCxnSpPr>
            <p:spPr>
              <a:xfrm flipV="1">
                <a:off x="2261221" y="538682"/>
                <a:ext cx="123669"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11" name="Group 386"/>
            <p:cNvGrpSpPr>
              <a:grpSpLocks/>
            </p:cNvGrpSpPr>
            <p:nvPr/>
          </p:nvGrpSpPr>
          <p:grpSpPr bwMode="auto">
            <a:xfrm>
              <a:off x="2261800" y="626103"/>
              <a:ext cx="123825" cy="121444"/>
              <a:chOff x="2261800" y="478631"/>
              <a:chExt cx="123825" cy="121444"/>
            </a:xfrm>
          </p:grpSpPr>
          <p:sp>
            <p:nvSpPr>
              <p:cNvPr id="425" name="Rectangle 424"/>
              <p:cNvSpPr/>
              <p:nvPr/>
            </p:nvSpPr>
            <p:spPr>
              <a:xfrm>
                <a:off x="2261376" y="478560"/>
                <a:ext cx="123669"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26" name="Straight Connector 425"/>
              <p:cNvCxnSpPr/>
              <p:nvPr/>
            </p:nvCxnSpPr>
            <p:spPr>
              <a:xfrm flipV="1">
                <a:off x="2261376" y="538911"/>
                <a:ext cx="123669"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12" name="Group 387"/>
            <p:cNvGrpSpPr>
              <a:grpSpLocks/>
            </p:cNvGrpSpPr>
            <p:nvPr/>
          </p:nvGrpSpPr>
          <p:grpSpPr bwMode="auto">
            <a:xfrm>
              <a:off x="2414588" y="626103"/>
              <a:ext cx="123825" cy="121444"/>
              <a:chOff x="2261800" y="478631"/>
              <a:chExt cx="123825" cy="121444"/>
            </a:xfrm>
          </p:grpSpPr>
          <p:sp>
            <p:nvSpPr>
              <p:cNvPr id="423" name="Rectangle 422"/>
              <p:cNvSpPr/>
              <p:nvPr/>
            </p:nvSpPr>
            <p:spPr>
              <a:xfrm>
                <a:off x="2262381" y="478560"/>
                <a:ext cx="123669"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24" name="Straight Connector 423"/>
              <p:cNvCxnSpPr/>
              <p:nvPr/>
            </p:nvCxnSpPr>
            <p:spPr>
              <a:xfrm flipV="1">
                <a:off x="2262381" y="538911"/>
                <a:ext cx="123669"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13" name="Group 388"/>
            <p:cNvGrpSpPr>
              <a:grpSpLocks/>
            </p:cNvGrpSpPr>
            <p:nvPr/>
          </p:nvGrpSpPr>
          <p:grpSpPr bwMode="auto">
            <a:xfrm>
              <a:off x="2567376" y="626103"/>
              <a:ext cx="123825" cy="121444"/>
              <a:chOff x="2261800" y="478631"/>
              <a:chExt cx="123825" cy="121444"/>
            </a:xfrm>
          </p:grpSpPr>
          <p:sp>
            <p:nvSpPr>
              <p:cNvPr id="421" name="Rectangle 420"/>
              <p:cNvSpPr/>
              <p:nvPr/>
            </p:nvSpPr>
            <p:spPr>
              <a:xfrm>
                <a:off x="2261801" y="478560"/>
                <a:ext cx="123669"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22" name="Straight Connector 421"/>
              <p:cNvCxnSpPr/>
              <p:nvPr/>
            </p:nvCxnSpPr>
            <p:spPr>
              <a:xfrm flipV="1">
                <a:off x="2261801" y="538911"/>
                <a:ext cx="123669"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14" name="Group 389"/>
            <p:cNvGrpSpPr>
              <a:grpSpLocks/>
            </p:cNvGrpSpPr>
            <p:nvPr/>
          </p:nvGrpSpPr>
          <p:grpSpPr bwMode="auto">
            <a:xfrm>
              <a:off x="2720164" y="626103"/>
              <a:ext cx="123825" cy="121444"/>
              <a:chOff x="2261800" y="478631"/>
              <a:chExt cx="123825" cy="121444"/>
            </a:xfrm>
          </p:grpSpPr>
          <p:sp>
            <p:nvSpPr>
              <p:cNvPr id="419" name="Rectangle 418"/>
              <p:cNvSpPr/>
              <p:nvPr/>
            </p:nvSpPr>
            <p:spPr>
              <a:xfrm>
                <a:off x="2261221" y="478560"/>
                <a:ext cx="123669"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20" name="Straight Connector 419"/>
              <p:cNvCxnSpPr/>
              <p:nvPr/>
            </p:nvCxnSpPr>
            <p:spPr>
              <a:xfrm flipV="1">
                <a:off x="2261221" y="538911"/>
                <a:ext cx="123669"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15" name="Group 390"/>
            <p:cNvGrpSpPr>
              <a:grpSpLocks/>
            </p:cNvGrpSpPr>
            <p:nvPr/>
          </p:nvGrpSpPr>
          <p:grpSpPr bwMode="auto">
            <a:xfrm>
              <a:off x="2261800" y="773575"/>
              <a:ext cx="123825" cy="121444"/>
              <a:chOff x="2261800" y="478631"/>
              <a:chExt cx="123825" cy="121444"/>
            </a:xfrm>
          </p:grpSpPr>
          <p:sp>
            <p:nvSpPr>
              <p:cNvPr id="417" name="Rectangle 416"/>
              <p:cNvSpPr/>
              <p:nvPr/>
            </p:nvSpPr>
            <p:spPr>
              <a:xfrm>
                <a:off x="2261376" y="478791"/>
                <a:ext cx="123669"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18" name="Straight Connector 417"/>
              <p:cNvCxnSpPr/>
              <p:nvPr/>
            </p:nvCxnSpPr>
            <p:spPr>
              <a:xfrm flipV="1">
                <a:off x="2261376" y="537554"/>
                <a:ext cx="123669"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16" name="Group 391"/>
            <p:cNvGrpSpPr>
              <a:grpSpLocks/>
            </p:cNvGrpSpPr>
            <p:nvPr/>
          </p:nvGrpSpPr>
          <p:grpSpPr bwMode="auto">
            <a:xfrm>
              <a:off x="2414588" y="773575"/>
              <a:ext cx="123825" cy="121444"/>
              <a:chOff x="2261800" y="478631"/>
              <a:chExt cx="123825" cy="121444"/>
            </a:xfrm>
          </p:grpSpPr>
          <p:sp>
            <p:nvSpPr>
              <p:cNvPr id="415" name="Rectangle 414"/>
              <p:cNvSpPr/>
              <p:nvPr/>
            </p:nvSpPr>
            <p:spPr>
              <a:xfrm>
                <a:off x="2262381" y="478791"/>
                <a:ext cx="123669"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16" name="Straight Connector 415"/>
              <p:cNvCxnSpPr/>
              <p:nvPr/>
            </p:nvCxnSpPr>
            <p:spPr>
              <a:xfrm flipV="1">
                <a:off x="2262381" y="537554"/>
                <a:ext cx="123669"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17" name="Group 392"/>
            <p:cNvGrpSpPr>
              <a:grpSpLocks/>
            </p:cNvGrpSpPr>
            <p:nvPr/>
          </p:nvGrpSpPr>
          <p:grpSpPr bwMode="auto">
            <a:xfrm>
              <a:off x="2567376" y="773575"/>
              <a:ext cx="123825" cy="121444"/>
              <a:chOff x="2261800" y="478631"/>
              <a:chExt cx="123825" cy="121444"/>
            </a:xfrm>
          </p:grpSpPr>
          <p:sp>
            <p:nvSpPr>
              <p:cNvPr id="413" name="Rectangle 412"/>
              <p:cNvSpPr/>
              <p:nvPr/>
            </p:nvSpPr>
            <p:spPr>
              <a:xfrm>
                <a:off x="2261801" y="478791"/>
                <a:ext cx="123669"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14" name="Straight Connector 413"/>
              <p:cNvCxnSpPr/>
              <p:nvPr/>
            </p:nvCxnSpPr>
            <p:spPr>
              <a:xfrm flipV="1">
                <a:off x="2261801" y="537554"/>
                <a:ext cx="123669"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18" name="Group 393"/>
            <p:cNvGrpSpPr>
              <a:grpSpLocks/>
            </p:cNvGrpSpPr>
            <p:nvPr/>
          </p:nvGrpSpPr>
          <p:grpSpPr bwMode="auto">
            <a:xfrm>
              <a:off x="2720164" y="773575"/>
              <a:ext cx="123825" cy="121444"/>
              <a:chOff x="2261800" y="478631"/>
              <a:chExt cx="123825" cy="121444"/>
            </a:xfrm>
          </p:grpSpPr>
          <p:sp>
            <p:nvSpPr>
              <p:cNvPr id="411" name="Rectangle 410"/>
              <p:cNvSpPr/>
              <p:nvPr/>
            </p:nvSpPr>
            <p:spPr>
              <a:xfrm>
                <a:off x="2261221" y="478791"/>
                <a:ext cx="123669"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12" name="Straight Connector 411"/>
              <p:cNvCxnSpPr/>
              <p:nvPr/>
            </p:nvCxnSpPr>
            <p:spPr>
              <a:xfrm flipV="1">
                <a:off x="2261221" y="537554"/>
                <a:ext cx="123669"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19" name="Group 394"/>
            <p:cNvGrpSpPr>
              <a:grpSpLocks/>
            </p:cNvGrpSpPr>
            <p:nvPr/>
          </p:nvGrpSpPr>
          <p:grpSpPr bwMode="auto">
            <a:xfrm>
              <a:off x="2261800" y="921047"/>
              <a:ext cx="123825" cy="121444"/>
              <a:chOff x="2261800" y="478631"/>
              <a:chExt cx="123825" cy="121444"/>
            </a:xfrm>
          </p:grpSpPr>
          <p:sp>
            <p:nvSpPr>
              <p:cNvPr id="409" name="Rectangle 408"/>
              <p:cNvSpPr/>
              <p:nvPr/>
            </p:nvSpPr>
            <p:spPr>
              <a:xfrm>
                <a:off x="2261376" y="479020"/>
                <a:ext cx="123669"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10" name="Straight Connector 409"/>
              <p:cNvCxnSpPr/>
              <p:nvPr/>
            </p:nvCxnSpPr>
            <p:spPr>
              <a:xfrm flipV="1">
                <a:off x="2261376" y="537784"/>
                <a:ext cx="123669"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20" name="Group 395"/>
            <p:cNvGrpSpPr>
              <a:grpSpLocks/>
            </p:cNvGrpSpPr>
            <p:nvPr/>
          </p:nvGrpSpPr>
          <p:grpSpPr bwMode="auto">
            <a:xfrm>
              <a:off x="2414588" y="921047"/>
              <a:ext cx="123825" cy="121444"/>
              <a:chOff x="2261800" y="478631"/>
              <a:chExt cx="123825" cy="121444"/>
            </a:xfrm>
          </p:grpSpPr>
          <p:sp>
            <p:nvSpPr>
              <p:cNvPr id="407" name="Rectangle 406"/>
              <p:cNvSpPr/>
              <p:nvPr/>
            </p:nvSpPr>
            <p:spPr>
              <a:xfrm>
                <a:off x="2262381" y="479020"/>
                <a:ext cx="123669"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08" name="Straight Connector 407"/>
              <p:cNvCxnSpPr/>
              <p:nvPr/>
            </p:nvCxnSpPr>
            <p:spPr>
              <a:xfrm flipV="1">
                <a:off x="2262381" y="537784"/>
                <a:ext cx="123669"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21" name="Group 396"/>
            <p:cNvGrpSpPr>
              <a:grpSpLocks/>
            </p:cNvGrpSpPr>
            <p:nvPr/>
          </p:nvGrpSpPr>
          <p:grpSpPr bwMode="auto">
            <a:xfrm>
              <a:off x="2567376" y="921047"/>
              <a:ext cx="123825" cy="121444"/>
              <a:chOff x="2261800" y="478631"/>
              <a:chExt cx="123825" cy="121444"/>
            </a:xfrm>
          </p:grpSpPr>
          <p:sp>
            <p:nvSpPr>
              <p:cNvPr id="405" name="Rectangle 404"/>
              <p:cNvSpPr/>
              <p:nvPr/>
            </p:nvSpPr>
            <p:spPr>
              <a:xfrm>
                <a:off x="2261801" y="479020"/>
                <a:ext cx="123669"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06" name="Straight Connector 405"/>
              <p:cNvCxnSpPr/>
              <p:nvPr/>
            </p:nvCxnSpPr>
            <p:spPr>
              <a:xfrm flipV="1">
                <a:off x="2261801" y="537784"/>
                <a:ext cx="123669"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722" name="Group 397"/>
            <p:cNvGrpSpPr>
              <a:grpSpLocks/>
            </p:cNvGrpSpPr>
            <p:nvPr/>
          </p:nvGrpSpPr>
          <p:grpSpPr bwMode="auto">
            <a:xfrm>
              <a:off x="2720164" y="921047"/>
              <a:ext cx="123825" cy="121444"/>
              <a:chOff x="2261800" y="478631"/>
              <a:chExt cx="123825" cy="121444"/>
            </a:xfrm>
          </p:grpSpPr>
          <p:sp>
            <p:nvSpPr>
              <p:cNvPr id="403" name="Rectangle 402"/>
              <p:cNvSpPr/>
              <p:nvPr/>
            </p:nvSpPr>
            <p:spPr>
              <a:xfrm>
                <a:off x="2261221" y="479020"/>
                <a:ext cx="123669"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04" name="Straight Connector 403"/>
              <p:cNvCxnSpPr/>
              <p:nvPr/>
            </p:nvCxnSpPr>
            <p:spPr>
              <a:xfrm flipV="1">
                <a:off x="2261221" y="537784"/>
                <a:ext cx="123669"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99" name="Rectangle 398"/>
            <p:cNvSpPr/>
            <p:nvPr/>
          </p:nvSpPr>
          <p:spPr>
            <a:xfrm>
              <a:off x="2261376" y="1069138"/>
              <a:ext cx="123669"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0" name="Rectangle 399"/>
            <p:cNvSpPr/>
            <p:nvPr/>
          </p:nvSpPr>
          <p:spPr>
            <a:xfrm>
              <a:off x="2415169" y="1069138"/>
              <a:ext cx="123669"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1" name="Rectangle 400"/>
            <p:cNvSpPr/>
            <p:nvPr/>
          </p:nvSpPr>
          <p:spPr>
            <a:xfrm>
              <a:off x="2567377" y="1069138"/>
              <a:ext cx="123669"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2" name="Rectangle 401"/>
            <p:cNvSpPr/>
            <p:nvPr/>
          </p:nvSpPr>
          <p:spPr>
            <a:xfrm>
              <a:off x="2719585" y="1069138"/>
              <a:ext cx="123669"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cxnSp>
        <p:nvCxnSpPr>
          <p:cNvPr id="435" name="Straight Arrow Connector 434"/>
          <p:cNvCxnSpPr>
            <a:stCxn id="382" idx="1"/>
          </p:cNvCxnSpPr>
          <p:nvPr/>
        </p:nvCxnSpPr>
        <p:spPr>
          <a:xfrm flipH="1">
            <a:off x="1919288" y="1233488"/>
            <a:ext cx="203200" cy="0"/>
          </a:xfrm>
          <a:prstGeom prst="straightConnector1">
            <a:avLst/>
          </a:prstGeom>
          <a:ln w="28575">
            <a:solidFill>
              <a:srgbClr val="C0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67621" name="Group 435"/>
          <p:cNvGrpSpPr>
            <a:grpSpLocks/>
          </p:cNvGrpSpPr>
          <p:nvPr/>
        </p:nvGrpSpPr>
        <p:grpSpPr bwMode="auto">
          <a:xfrm>
            <a:off x="2124075" y="1689100"/>
            <a:ext cx="642938" cy="722313"/>
            <a:chOff x="2232837" y="446567"/>
            <a:chExt cx="643713" cy="722627"/>
          </a:xfrm>
        </p:grpSpPr>
        <p:sp>
          <p:nvSpPr>
            <p:cNvPr id="437" name="Rectangle 436"/>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7654" name="Group 437"/>
            <p:cNvGrpSpPr>
              <a:grpSpLocks/>
            </p:cNvGrpSpPr>
            <p:nvPr/>
          </p:nvGrpSpPr>
          <p:grpSpPr bwMode="auto">
            <a:xfrm>
              <a:off x="2261800" y="478631"/>
              <a:ext cx="123825" cy="121444"/>
              <a:chOff x="2261800" y="478631"/>
              <a:chExt cx="123825" cy="121444"/>
            </a:xfrm>
          </p:grpSpPr>
          <p:sp>
            <p:nvSpPr>
              <p:cNvPr id="488" name="Rectangle 487"/>
              <p:cNvSpPr/>
              <p:nvPr/>
            </p:nvSpPr>
            <p:spPr>
              <a:xfrm>
                <a:off x="2261447"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89" name="Straight Connector 488"/>
              <p:cNvCxnSpPr/>
              <p:nvPr/>
            </p:nvCxnSpPr>
            <p:spPr>
              <a:xfrm flipV="1">
                <a:off x="2261447"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55" name="Group 438"/>
            <p:cNvGrpSpPr>
              <a:grpSpLocks/>
            </p:cNvGrpSpPr>
            <p:nvPr/>
          </p:nvGrpSpPr>
          <p:grpSpPr bwMode="auto">
            <a:xfrm>
              <a:off x="2414588" y="478631"/>
              <a:ext cx="123825" cy="121444"/>
              <a:chOff x="2261800" y="478631"/>
              <a:chExt cx="123825" cy="121444"/>
            </a:xfrm>
          </p:grpSpPr>
          <p:sp>
            <p:nvSpPr>
              <p:cNvPr id="486" name="Rectangle 485"/>
              <p:cNvSpPr/>
              <p:nvPr/>
            </p:nvSpPr>
            <p:spPr>
              <a:xfrm>
                <a:off x="2261242"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87" name="Straight Connector 486"/>
              <p:cNvCxnSpPr/>
              <p:nvPr/>
            </p:nvCxnSpPr>
            <p:spPr>
              <a:xfrm flipV="1">
                <a:off x="2261242"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56" name="Group 439"/>
            <p:cNvGrpSpPr>
              <a:grpSpLocks/>
            </p:cNvGrpSpPr>
            <p:nvPr/>
          </p:nvGrpSpPr>
          <p:grpSpPr bwMode="auto">
            <a:xfrm>
              <a:off x="2567376" y="478631"/>
              <a:ext cx="123825" cy="121444"/>
              <a:chOff x="2261800" y="478631"/>
              <a:chExt cx="123825" cy="121444"/>
            </a:xfrm>
          </p:grpSpPr>
          <p:sp>
            <p:nvSpPr>
              <p:cNvPr id="484" name="Rectangle 483"/>
              <p:cNvSpPr/>
              <p:nvPr/>
            </p:nvSpPr>
            <p:spPr>
              <a:xfrm>
                <a:off x="2261038"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85" name="Straight Connector 484"/>
              <p:cNvCxnSpPr/>
              <p:nvPr/>
            </p:nvCxnSpPr>
            <p:spPr>
              <a:xfrm flipV="1">
                <a:off x="2261038"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57" name="Group 440"/>
            <p:cNvGrpSpPr>
              <a:grpSpLocks/>
            </p:cNvGrpSpPr>
            <p:nvPr/>
          </p:nvGrpSpPr>
          <p:grpSpPr bwMode="auto">
            <a:xfrm>
              <a:off x="2720164" y="478631"/>
              <a:ext cx="123825" cy="121444"/>
              <a:chOff x="2261800" y="478631"/>
              <a:chExt cx="123825" cy="121444"/>
            </a:xfrm>
          </p:grpSpPr>
          <p:sp>
            <p:nvSpPr>
              <p:cNvPr id="482" name="Rectangle 481"/>
              <p:cNvSpPr/>
              <p:nvPr/>
            </p:nvSpPr>
            <p:spPr>
              <a:xfrm>
                <a:off x="2262424"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83" name="Straight Connector 482"/>
              <p:cNvCxnSpPr/>
              <p:nvPr/>
            </p:nvCxnSpPr>
            <p:spPr>
              <a:xfrm flipV="1">
                <a:off x="2262424"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58" name="Group 441"/>
            <p:cNvGrpSpPr>
              <a:grpSpLocks/>
            </p:cNvGrpSpPr>
            <p:nvPr/>
          </p:nvGrpSpPr>
          <p:grpSpPr bwMode="auto">
            <a:xfrm>
              <a:off x="2261800" y="626103"/>
              <a:ext cx="123825" cy="121444"/>
              <a:chOff x="2261800" y="478631"/>
              <a:chExt cx="123825" cy="121444"/>
            </a:xfrm>
          </p:grpSpPr>
          <p:sp>
            <p:nvSpPr>
              <p:cNvPr id="480" name="Rectangle 479"/>
              <p:cNvSpPr/>
              <p:nvPr/>
            </p:nvSpPr>
            <p:spPr>
              <a:xfrm>
                <a:off x="2261447"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81" name="Straight Connector 480"/>
              <p:cNvCxnSpPr/>
              <p:nvPr/>
            </p:nvCxnSpPr>
            <p:spPr>
              <a:xfrm flipV="1">
                <a:off x="2261447"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59" name="Group 442"/>
            <p:cNvGrpSpPr>
              <a:grpSpLocks/>
            </p:cNvGrpSpPr>
            <p:nvPr/>
          </p:nvGrpSpPr>
          <p:grpSpPr bwMode="auto">
            <a:xfrm>
              <a:off x="2414588" y="626103"/>
              <a:ext cx="123825" cy="121444"/>
              <a:chOff x="2261800" y="478631"/>
              <a:chExt cx="123825" cy="121444"/>
            </a:xfrm>
          </p:grpSpPr>
          <p:sp>
            <p:nvSpPr>
              <p:cNvPr id="478" name="Rectangle 477"/>
              <p:cNvSpPr/>
              <p:nvPr/>
            </p:nvSpPr>
            <p:spPr>
              <a:xfrm>
                <a:off x="2261242"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79" name="Straight Connector 478"/>
              <p:cNvCxnSpPr/>
              <p:nvPr/>
            </p:nvCxnSpPr>
            <p:spPr>
              <a:xfrm flipV="1">
                <a:off x="2261242"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60" name="Group 443"/>
            <p:cNvGrpSpPr>
              <a:grpSpLocks/>
            </p:cNvGrpSpPr>
            <p:nvPr/>
          </p:nvGrpSpPr>
          <p:grpSpPr bwMode="auto">
            <a:xfrm>
              <a:off x="2567376" y="626103"/>
              <a:ext cx="123825" cy="121444"/>
              <a:chOff x="2261800" y="478631"/>
              <a:chExt cx="123825" cy="121444"/>
            </a:xfrm>
          </p:grpSpPr>
          <p:sp>
            <p:nvSpPr>
              <p:cNvPr id="476" name="Rectangle 475"/>
              <p:cNvSpPr/>
              <p:nvPr/>
            </p:nvSpPr>
            <p:spPr>
              <a:xfrm>
                <a:off x="2261038"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77" name="Straight Connector 476"/>
              <p:cNvCxnSpPr/>
              <p:nvPr/>
            </p:nvCxnSpPr>
            <p:spPr>
              <a:xfrm flipV="1">
                <a:off x="2261038"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61" name="Group 444"/>
            <p:cNvGrpSpPr>
              <a:grpSpLocks/>
            </p:cNvGrpSpPr>
            <p:nvPr/>
          </p:nvGrpSpPr>
          <p:grpSpPr bwMode="auto">
            <a:xfrm>
              <a:off x="2720164" y="626103"/>
              <a:ext cx="123825" cy="121444"/>
              <a:chOff x="2261800" y="478631"/>
              <a:chExt cx="123825" cy="121444"/>
            </a:xfrm>
          </p:grpSpPr>
          <p:sp>
            <p:nvSpPr>
              <p:cNvPr id="474" name="Rectangle 473"/>
              <p:cNvSpPr/>
              <p:nvPr/>
            </p:nvSpPr>
            <p:spPr>
              <a:xfrm>
                <a:off x="2262424"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75" name="Straight Connector 474"/>
              <p:cNvCxnSpPr/>
              <p:nvPr/>
            </p:nvCxnSpPr>
            <p:spPr>
              <a:xfrm flipV="1">
                <a:off x="2262424"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62" name="Group 445"/>
            <p:cNvGrpSpPr>
              <a:grpSpLocks/>
            </p:cNvGrpSpPr>
            <p:nvPr/>
          </p:nvGrpSpPr>
          <p:grpSpPr bwMode="auto">
            <a:xfrm>
              <a:off x="2261800" y="773575"/>
              <a:ext cx="123825" cy="121444"/>
              <a:chOff x="2261800" y="478631"/>
              <a:chExt cx="123825" cy="121444"/>
            </a:xfrm>
          </p:grpSpPr>
          <p:sp>
            <p:nvSpPr>
              <p:cNvPr id="472" name="Rectangle 471"/>
              <p:cNvSpPr/>
              <p:nvPr/>
            </p:nvSpPr>
            <p:spPr>
              <a:xfrm>
                <a:off x="2261447"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73" name="Straight Connector 472"/>
              <p:cNvCxnSpPr/>
              <p:nvPr/>
            </p:nvCxnSpPr>
            <p:spPr>
              <a:xfrm flipV="1">
                <a:off x="2261447"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63" name="Group 446"/>
            <p:cNvGrpSpPr>
              <a:grpSpLocks/>
            </p:cNvGrpSpPr>
            <p:nvPr/>
          </p:nvGrpSpPr>
          <p:grpSpPr bwMode="auto">
            <a:xfrm>
              <a:off x="2414588" y="773575"/>
              <a:ext cx="123825" cy="121444"/>
              <a:chOff x="2261800" y="478631"/>
              <a:chExt cx="123825" cy="121444"/>
            </a:xfrm>
          </p:grpSpPr>
          <p:sp>
            <p:nvSpPr>
              <p:cNvPr id="470" name="Rectangle 469"/>
              <p:cNvSpPr/>
              <p:nvPr/>
            </p:nvSpPr>
            <p:spPr>
              <a:xfrm>
                <a:off x="2261242"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71" name="Straight Connector 470"/>
              <p:cNvCxnSpPr/>
              <p:nvPr/>
            </p:nvCxnSpPr>
            <p:spPr>
              <a:xfrm flipV="1">
                <a:off x="2261242"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64" name="Group 447"/>
            <p:cNvGrpSpPr>
              <a:grpSpLocks/>
            </p:cNvGrpSpPr>
            <p:nvPr/>
          </p:nvGrpSpPr>
          <p:grpSpPr bwMode="auto">
            <a:xfrm>
              <a:off x="2567376" y="773575"/>
              <a:ext cx="123825" cy="121444"/>
              <a:chOff x="2261800" y="478631"/>
              <a:chExt cx="123825" cy="121444"/>
            </a:xfrm>
          </p:grpSpPr>
          <p:sp>
            <p:nvSpPr>
              <p:cNvPr id="468" name="Rectangle 467"/>
              <p:cNvSpPr/>
              <p:nvPr/>
            </p:nvSpPr>
            <p:spPr>
              <a:xfrm>
                <a:off x="2261038"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69" name="Straight Connector 468"/>
              <p:cNvCxnSpPr/>
              <p:nvPr/>
            </p:nvCxnSpPr>
            <p:spPr>
              <a:xfrm flipV="1">
                <a:off x="2261038"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65" name="Group 448"/>
            <p:cNvGrpSpPr>
              <a:grpSpLocks/>
            </p:cNvGrpSpPr>
            <p:nvPr/>
          </p:nvGrpSpPr>
          <p:grpSpPr bwMode="auto">
            <a:xfrm>
              <a:off x="2720164" y="773575"/>
              <a:ext cx="123825" cy="121444"/>
              <a:chOff x="2261800" y="478631"/>
              <a:chExt cx="123825" cy="121444"/>
            </a:xfrm>
          </p:grpSpPr>
          <p:sp>
            <p:nvSpPr>
              <p:cNvPr id="466" name="Rectangle 465"/>
              <p:cNvSpPr/>
              <p:nvPr/>
            </p:nvSpPr>
            <p:spPr>
              <a:xfrm>
                <a:off x="2262424"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67" name="Straight Connector 466"/>
              <p:cNvCxnSpPr/>
              <p:nvPr/>
            </p:nvCxnSpPr>
            <p:spPr>
              <a:xfrm flipV="1">
                <a:off x="2262424"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66" name="Group 449"/>
            <p:cNvGrpSpPr>
              <a:grpSpLocks/>
            </p:cNvGrpSpPr>
            <p:nvPr/>
          </p:nvGrpSpPr>
          <p:grpSpPr bwMode="auto">
            <a:xfrm>
              <a:off x="2261800" y="921047"/>
              <a:ext cx="123825" cy="121444"/>
              <a:chOff x="2261800" y="478631"/>
              <a:chExt cx="123825" cy="121444"/>
            </a:xfrm>
          </p:grpSpPr>
          <p:sp>
            <p:nvSpPr>
              <p:cNvPr id="464" name="Rectangle 463"/>
              <p:cNvSpPr/>
              <p:nvPr/>
            </p:nvSpPr>
            <p:spPr>
              <a:xfrm>
                <a:off x="2261447"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65" name="Straight Connector 464"/>
              <p:cNvCxnSpPr/>
              <p:nvPr/>
            </p:nvCxnSpPr>
            <p:spPr>
              <a:xfrm flipV="1">
                <a:off x="2261447"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67" name="Group 450"/>
            <p:cNvGrpSpPr>
              <a:grpSpLocks/>
            </p:cNvGrpSpPr>
            <p:nvPr/>
          </p:nvGrpSpPr>
          <p:grpSpPr bwMode="auto">
            <a:xfrm>
              <a:off x="2414588" y="921047"/>
              <a:ext cx="123825" cy="121444"/>
              <a:chOff x="2261800" y="478631"/>
              <a:chExt cx="123825" cy="121444"/>
            </a:xfrm>
          </p:grpSpPr>
          <p:sp>
            <p:nvSpPr>
              <p:cNvPr id="462" name="Rectangle 461"/>
              <p:cNvSpPr/>
              <p:nvPr/>
            </p:nvSpPr>
            <p:spPr>
              <a:xfrm>
                <a:off x="2261242"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63" name="Straight Connector 462"/>
              <p:cNvCxnSpPr/>
              <p:nvPr/>
            </p:nvCxnSpPr>
            <p:spPr>
              <a:xfrm flipV="1">
                <a:off x="2261242"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68" name="Group 451"/>
            <p:cNvGrpSpPr>
              <a:grpSpLocks/>
            </p:cNvGrpSpPr>
            <p:nvPr/>
          </p:nvGrpSpPr>
          <p:grpSpPr bwMode="auto">
            <a:xfrm>
              <a:off x="2567376" y="921047"/>
              <a:ext cx="123825" cy="121444"/>
              <a:chOff x="2261800" y="478631"/>
              <a:chExt cx="123825" cy="121444"/>
            </a:xfrm>
          </p:grpSpPr>
          <p:sp>
            <p:nvSpPr>
              <p:cNvPr id="460" name="Rectangle 459"/>
              <p:cNvSpPr/>
              <p:nvPr/>
            </p:nvSpPr>
            <p:spPr>
              <a:xfrm>
                <a:off x="2261038"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61" name="Straight Connector 460"/>
              <p:cNvCxnSpPr/>
              <p:nvPr/>
            </p:nvCxnSpPr>
            <p:spPr>
              <a:xfrm flipV="1">
                <a:off x="2261038"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669" name="Group 452"/>
            <p:cNvGrpSpPr>
              <a:grpSpLocks/>
            </p:cNvGrpSpPr>
            <p:nvPr/>
          </p:nvGrpSpPr>
          <p:grpSpPr bwMode="auto">
            <a:xfrm>
              <a:off x="2720164" y="921047"/>
              <a:ext cx="123825" cy="121444"/>
              <a:chOff x="2261800" y="478631"/>
              <a:chExt cx="123825" cy="121444"/>
            </a:xfrm>
          </p:grpSpPr>
          <p:sp>
            <p:nvSpPr>
              <p:cNvPr id="458" name="Rectangle 457"/>
              <p:cNvSpPr/>
              <p:nvPr/>
            </p:nvSpPr>
            <p:spPr>
              <a:xfrm>
                <a:off x="2262424"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59" name="Straight Connector 458"/>
              <p:cNvCxnSpPr/>
              <p:nvPr/>
            </p:nvCxnSpPr>
            <p:spPr>
              <a:xfrm flipV="1">
                <a:off x="2262424"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54" name="Rectangle 453"/>
            <p:cNvSpPr/>
            <p:nvPr/>
          </p:nvSpPr>
          <p:spPr>
            <a:xfrm>
              <a:off x="2261446"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5" name="Rectangle 454"/>
            <p:cNvSpPr/>
            <p:nvPr/>
          </p:nvSpPr>
          <p:spPr>
            <a:xfrm>
              <a:off x="2414030"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6" name="Rectangle 455"/>
            <p:cNvSpPr/>
            <p:nvPr/>
          </p:nvSpPr>
          <p:spPr>
            <a:xfrm>
              <a:off x="2566614"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7" name="Rectangle 456"/>
            <p:cNvSpPr/>
            <p:nvPr/>
          </p:nvSpPr>
          <p:spPr>
            <a:xfrm>
              <a:off x="2720787"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cxnSp>
        <p:nvCxnSpPr>
          <p:cNvPr id="490" name="Straight Arrow Connector 489"/>
          <p:cNvCxnSpPr>
            <a:stCxn id="437" idx="1"/>
          </p:cNvCxnSpPr>
          <p:nvPr/>
        </p:nvCxnSpPr>
        <p:spPr>
          <a:xfrm flipH="1">
            <a:off x="1919288" y="2049463"/>
            <a:ext cx="204787" cy="0"/>
          </a:xfrm>
          <a:prstGeom prst="straightConnector1">
            <a:avLst/>
          </a:prstGeom>
          <a:ln w="28575">
            <a:solidFill>
              <a:srgbClr val="C00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67623" name="TextBox 490"/>
          <p:cNvSpPr txBox="1">
            <a:spLocks noChangeArrowheads="1"/>
          </p:cNvSpPr>
          <p:nvPr/>
        </p:nvSpPr>
        <p:spPr bwMode="auto">
          <a:xfrm>
            <a:off x="6405563" y="1462088"/>
            <a:ext cx="588962" cy="647700"/>
          </a:xfrm>
          <a:prstGeom prst="rect">
            <a:avLst/>
          </a:prstGeom>
          <a:noFill/>
          <a:ln w="19050">
            <a:solidFill>
              <a:schemeClr val="tx1"/>
            </a:solidFill>
            <a:miter lim="800000"/>
            <a:headEnd/>
            <a:tailEnd/>
          </a:ln>
        </p:spPr>
        <p:txBody>
          <a:bodyPr>
            <a:spAutoFit/>
          </a:bodyPr>
          <a:lstStyle/>
          <a:p>
            <a:pPr algn="ctr"/>
            <a:r>
              <a:rPr lang="en-US" sz="900" b="1">
                <a:latin typeface="Calibri" pitchFamily="34" charset="0"/>
              </a:rPr>
              <a:t>12V/100 Amp-Hr. SLA Battery</a:t>
            </a:r>
          </a:p>
        </p:txBody>
      </p:sp>
      <p:sp>
        <p:nvSpPr>
          <p:cNvPr id="15" name="Rectangle 14"/>
          <p:cNvSpPr/>
          <p:nvPr/>
        </p:nvSpPr>
        <p:spPr>
          <a:xfrm>
            <a:off x="5745163" y="1371600"/>
            <a:ext cx="1295400" cy="788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92" name="Straight Arrow Connector 491"/>
          <p:cNvCxnSpPr>
            <a:stCxn id="15" idx="2"/>
            <a:endCxn id="67626" idx="0"/>
          </p:cNvCxnSpPr>
          <p:nvPr/>
        </p:nvCxnSpPr>
        <p:spPr>
          <a:xfrm>
            <a:off x="6392863" y="2160588"/>
            <a:ext cx="0" cy="17938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7626" name="TextBox 492"/>
          <p:cNvSpPr txBox="1">
            <a:spLocks noChangeArrowheads="1"/>
          </p:cNvSpPr>
          <p:nvPr/>
        </p:nvSpPr>
        <p:spPr bwMode="auto">
          <a:xfrm>
            <a:off x="5857875" y="2339975"/>
            <a:ext cx="1069975" cy="646113"/>
          </a:xfrm>
          <a:prstGeom prst="rect">
            <a:avLst/>
          </a:prstGeom>
          <a:noFill/>
          <a:ln w="19050">
            <a:solidFill>
              <a:schemeClr val="tx1"/>
            </a:solidFill>
            <a:miter lim="800000"/>
            <a:headEnd/>
            <a:tailEnd/>
          </a:ln>
        </p:spPr>
        <p:txBody>
          <a:bodyPr>
            <a:spAutoFit/>
          </a:bodyPr>
          <a:lstStyle/>
          <a:p>
            <a:pPr algn="ctr"/>
            <a:r>
              <a:rPr lang="en-US" sz="1200" b="1">
                <a:latin typeface="Calibri" pitchFamily="34" charset="0"/>
              </a:rPr>
              <a:t>24VDC in</a:t>
            </a:r>
          </a:p>
          <a:p>
            <a:pPr algn="ctr"/>
            <a:r>
              <a:rPr lang="en-US" sz="1200" b="1">
                <a:latin typeface="Calibri" pitchFamily="34" charset="0"/>
              </a:rPr>
              <a:t>12VDC/30A out Converter</a:t>
            </a:r>
          </a:p>
        </p:txBody>
      </p:sp>
      <p:cxnSp>
        <p:nvCxnSpPr>
          <p:cNvPr id="36" name="Straight Arrow Connector 35"/>
          <p:cNvCxnSpPr/>
          <p:nvPr/>
        </p:nvCxnSpPr>
        <p:spPr>
          <a:xfrm>
            <a:off x="6392863" y="2986088"/>
            <a:ext cx="0" cy="26511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7628" name="TextBox 494"/>
          <p:cNvSpPr txBox="1">
            <a:spLocks noChangeArrowheads="1"/>
          </p:cNvSpPr>
          <p:nvPr/>
        </p:nvSpPr>
        <p:spPr bwMode="auto">
          <a:xfrm>
            <a:off x="1395413" y="-12700"/>
            <a:ext cx="7286625" cy="368300"/>
          </a:xfrm>
          <a:prstGeom prst="rect">
            <a:avLst/>
          </a:prstGeom>
          <a:noFill/>
          <a:ln w="9525">
            <a:noFill/>
            <a:miter lim="800000"/>
            <a:headEnd/>
            <a:tailEnd/>
          </a:ln>
        </p:spPr>
        <p:txBody>
          <a:bodyPr wrap="none">
            <a:spAutoFit/>
          </a:bodyPr>
          <a:lstStyle/>
          <a:p>
            <a:r>
              <a:rPr lang="en-US" sz="1800" b="1">
                <a:solidFill>
                  <a:srgbClr val="0000FF"/>
                </a:solidFill>
                <a:latin typeface="Calibri" pitchFamily="34" charset="0"/>
              </a:rPr>
              <a:t>Potential 24 Volt/600W </a:t>
            </a:r>
            <a:r>
              <a:rPr lang="en-US" sz="1800" b="1">
                <a:latin typeface="Calibri" pitchFamily="34" charset="0"/>
              </a:rPr>
              <a:t>(nominal) Station Solar Power System </a:t>
            </a:r>
            <a:r>
              <a:rPr lang="en-US" sz="1200" b="1">
                <a:latin typeface="Calibri" pitchFamily="34" charset="0"/>
              </a:rPr>
              <a:t>(</a:t>
            </a:r>
            <a:r>
              <a:rPr lang="en-US" sz="1200" b="1">
                <a:solidFill>
                  <a:srgbClr val="0000FF"/>
                </a:solidFill>
                <a:latin typeface="Calibri" pitchFamily="34" charset="0"/>
              </a:rPr>
              <a:t>1 KW-hr. storage</a:t>
            </a:r>
            <a:r>
              <a:rPr lang="en-US" sz="1200" b="1">
                <a:latin typeface="Calibri" pitchFamily="34" charset="0"/>
              </a:rPr>
              <a:t>)</a:t>
            </a:r>
          </a:p>
        </p:txBody>
      </p:sp>
      <p:cxnSp>
        <p:nvCxnSpPr>
          <p:cNvPr id="496" name="Straight Connector 495"/>
          <p:cNvCxnSpPr/>
          <p:nvPr/>
        </p:nvCxnSpPr>
        <p:spPr>
          <a:xfrm>
            <a:off x="7038975" y="1784350"/>
            <a:ext cx="866775" cy="12700"/>
          </a:xfrm>
          <a:prstGeom prst="line">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45488" y="6578600"/>
            <a:ext cx="811212" cy="261938"/>
          </a:xfrm>
          <a:prstGeom prst="rect">
            <a:avLst/>
          </a:prstGeom>
          <a:noFill/>
        </p:spPr>
        <p:txBody>
          <a:bodyPr wrap="none">
            <a:spAutoFit/>
          </a:bodyPr>
          <a:lstStyle/>
          <a:p>
            <a:pPr fontAlgn="auto">
              <a:spcBef>
                <a:spcPts val="0"/>
              </a:spcBef>
              <a:spcAft>
                <a:spcPts val="0"/>
              </a:spcAft>
              <a:defRPr/>
            </a:pPr>
            <a:r>
              <a:rPr lang="en-US" sz="1050" b="1" dirty="0">
                <a:latin typeface="+mn-lt"/>
                <a:cs typeface="+mn-cs"/>
              </a:rPr>
              <a:t>4/12/2018</a:t>
            </a:r>
          </a:p>
        </p:txBody>
      </p:sp>
      <p:sp>
        <p:nvSpPr>
          <p:cNvPr id="67631" name="TextBox 496"/>
          <p:cNvSpPr txBox="1">
            <a:spLocks noChangeArrowheads="1"/>
          </p:cNvSpPr>
          <p:nvPr/>
        </p:nvSpPr>
        <p:spPr bwMode="auto">
          <a:xfrm>
            <a:off x="2533650" y="4197350"/>
            <a:ext cx="2030413" cy="2492375"/>
          </a:xfrm>
          <a:prstGeom prst="rect">
            <a:avLst/>
          </a:prstGeom>
          <a:solidFill>
            <a:srgbClr val="FFFFCC"/>
          </a:solidFill>
          <a:ln w="12700">
            <a:solidFill>
              <a:schemeClr val="tx1"/>
            </a:solidFill>
            <a:miter lim="800000"/>
            <a:headEnd/>
            <a:tailEnd/>
          </a:ln>
        </p:spPr>
        <p:txBody>
          <a:bodyPr>
            <a:spAutoFit/>
          </a:bodyPr>
          <a:lstStyle/>
          <a:p>
            <a:r>
              <a:rPr lang="en-US" sz="1200" b="1" u="sng">
                <a:latin typeface="Calibri" pitchFamily="34" charset="0"/>
              </a:rPr>
              <a:t>NOTE</a:t>
            </a:r>
            <a:r>
              <a:rPr lang="en-US" sz="1200" b="1">
                <a:latin typeface="Calibri" pitchFamily="34" charset="0"/>
              </a:rPr>
              <a:t>:  Under planned 265W load and strong insolation, the </a:t>
            </a:r>
            <a:r>
              <a:rPr lang="en-US" sz="1200" b="1" i="1">
                <a:latin typeface="Calibri" pitchFamily="34" charset="0"/>
              </a:rPr>
              <a:t>battery will continue charging even during station operation</a:t>
            </a:r>
            <a:r>
              <a:rPr lang="en-US" sz="1200" b="1">
                <a:latin typeface="Calibri" pitchFamily="34" charset="0"/>
              </a:rPr>
              <a:t>.  No down-time is required for “Load OFF” battery charging if station operation is conducted </a:t>
            </a:r>
            <a:r>
              <a:rPr lang="en-US" sz="1200" b="1" i="1">
                <a:latin typeface="Calibri" pitchFamily="34" charset="0"/>
              </a:rPr>
              <a:t>only during strong insolation </a:t>
            </a:r>
            <a:r>
              <a:rPr lang="en-US" sz="1200" b="1">
                <a:latin typeface="Calibri" pitchFamily="34" charset="0"/>
              </a:rPr>
              <a:t>OR if battery discharge is </a:t>
            </a:r>
            <a:r>
              <a:rPr lang="en-US" sz="1200" b="1" i="1">
                <a:latin typeface="Calibri" pitchFamily="34" charset="0"/>
              </a:rPr>
              <a:t>limited</a:t>
            </a:r>
            <a:r>
              <a:rPr lang="en-US" sz="1200" b="1">
                <a:latin typeface="Calibri" pitchFamily="34" charset="0"/>
              </a:rPr>
              <a:t> about 22 to 37 Amp-hrs. to allow full recharge during next strong insolation period</a:t>
            </a:r>
          </a:p>
        </p:txBody>
      </p:sp>
      <p:sp>
        <p:nvSpPr>
          <p:cNvPr id="498" name="Rectangle 497"/>
          <p:cNvSpPr/>
          <p:nvPr/>
        </p:nvSpPr>
        <p:spPr>
          <a:xfrm>
            <a:off x="6188075" y="3268663"/>
            <a:ext cx="457200" cy="2205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12V Bus</a:t>
            </a:r>
          </a:p>
        </p:txBody>
      </p:sp>
      <p:sp>
        <p:nvSpPr>
          <p:cNvPr id="67633" name="TextBox 498"/>
          <p:cNvSpPr txBox="1">
            <a:spLocks noChangeArrowheads="1"/>
          </p:cNvSpPr>
          <p:nvPr/>
        </p:nvSpPr>
        <p:spPr bwMode="auto">
          <a:xfrm>
            <a:off x="6005513" y="5443538"/>
            <a:ext cx="820737" cy="431800"/>
          </a:xfrm>
          <a:prstGeom prst="rect">
            <a:avLst/>
          </a:prstGeom>
          <a:noFill/>
          <a:ln w="9525">
            <a:noFill/>
            <a:miter lim="800000"/>
            <a:headEnd/>
            <a:tailEnd/>
          </a:ln>
        </p:spPr>
        <p:txBody>
          <a:bodyPr wrap="none">
            <a:spAutoFit/>
          </a:bodyPr>
          <a:lstStyle/>
          <a:p>
            <a:pPr algn="ctr"/>
            <a:r>
              <a:rPr lang="en-US" sz="1100" b="1">
                <a:latin typeface="Calibri" pitchFamily="34" charset="0"/>
              </a:rPr>
              <a:t>11.5-14.5V</a:t>
            </a:r>
          </a:p>
          <a:p>
            <a:pPr algn="ctr"/>
            <a:r>
              <a:rPr lang="en-US" sz="1100" b="1">
                <a:latin typeface="Calibri" pitchFamily="34" charset="0"/>
              </a:rPr>
              <a:t>30A Max</a:t>
            </a:r>
          </a:p>
        </p:txBody>
      </p:sp>
      <p:sp>
        <p:nvSpPr>
          <p:cNvPr id="500" name="Rectangle 499"/>
          <p:cNvSpPr/>
          <p:nvPr/>
        </p:nvSpPr>
        <p:spPr>
          <a:xfrm>
            <a:off x="8245475" y="3268663"/>
            <a:ext cx="457200" cy="23955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120VAC Bus</a:t>
            </a:r>
          </a:p>
        </p:txBody>
      </p:sp>
      <p:sp>
        <p:nvSpPr>
          <p:cNvPr id="67635" name="TextBox 500"/>
          <p:cNvSpPr txBox="1">
            <a:spLocks noChangeArrowheads="1"/>
          </p:cNvSpPr>
          <p:nvPr/>
        </p:nvSpPr>
        <p:spPr bwMode="auto">
          <a:xfrm>
            <a:off x="8150225" y="5618163"/>
            <a:ext cx="646113" cy="430212"/>
          </a:xfrm>
          <a:prstGeom prst="rect">
            <a:avLst/>
          </a:prstGeom>
          <a:noFill/>
          <a:ln w="9525">
            <a:noFill/>
            <a:miter lim="800000"/>
            <a:headEnd/>
            <a:tailEnd/>
          </a:ln>
        </p:spPr>
        <p:txBody>
          <a:bodyPr wrap="none">
            <a:spAutoFit/>
          </a:bodyPr>
          <a:lstStyle/>
          <a:p>
            <a:pPr algn="ctr"/>
            <a:r>
              <a:rPr lang="en-US" sz="1100" b="1">
                <a:latin typeface="Calibri" pitchFamily="34" charset="0"/>
              </a:rPr>
              <a:t>120VAC</a:t>
            </a:r>
          </a:p>
          <a:p>
            <a:pPr algn="ctr"/>
            <a:r>
              <a:rPr lang="en-US" sz="1100" b="1">
                <a:latin typeface="Calibri" pitchFamily="34" charset="0"/>
              </a:rPr>
              <a:t>5A Max</a:t>
            </a:r>
          </a:p>
        </p:txBody>
      </p:sp>
      <p:sp>
        <p:nvSpPr>
          <p:cNvPr id="502" name="Rectangle 501"/>
          <p:cNvSpPr/>
          <p:nvPr/>
        </p:nvSpPr>
        <p:spPr>
          <a:xfrm>
            <a:off x="4841875" y="3276600"/>
            <a:ext cx="1022350" cy="1041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HF Transceiver</a:t>
            </a:r>
          </a:p>
          <a:p>
            <a:pPr algn="ctr" fontAlgn="auto">
              <a:spcBef>
                <a:spcPts val="0"/>
              </a:spcBef>
              <a:spcAft>
                <a:spcPts val="0"/>
              </a:spcAft>
              <a:defRPr/>
            </a:pPr>
            <a:r>
              <a:rPr lang="en-US" sz="1000" dirty="0">
                <a:solidFill>
                  <a:schemeClr val="tx1"/>
                </a:solidFill>
              </a:rPr>
              <a:t>280W max</a:t>
            </a:r>
          </a:p>
          <a:p>
            <a:pPr algn="ctr" fontAlgn="auto">
              <a:spcBef>
                <a:spcPts val="0"/>
              </a:spcBef>
              <a:spcAft>
                <a:spcPts val="0"/>
              </a:spcAft>
              <a:defRPr/>
            </a:pPr>
            <a:r>
              <a:rPr lang="en-US" sz="1000" dirty="0">
                <a:solidFill>
                  <a:schemeClr val="tx1"/>
                </a:solidFill>
              </a:rPr>
              <a:t>50W min</a:t>
            </a:r>
          </a:p>
          <a:p>
            <a:pPr algn="ctr" fontAlgn="auto">
              <a:spcBef>
                <a:spcPts val="0"/>
              </a:spcBef>
              <a:spcAft>
                <a:spcPts val="0"/>
              </a:spcAft>
              <a:defRPr/>
            </a:pPr>
            <a:r>
              <a:rPr lang="en-US" sz="1000" dirty="0">
                <a:solidFill>
                  <a:schemeClr val="tx1"/>
                </a:solidFill>
              </a:rPr>
              <a:t>165W avg. – 50% TX duty cycle at max power</a:t>
            </a:r>
          </a:p>
        </p:txBody>
      </p:sp>
      <p:sp>
        <p:nvSpPr>
          <p:cNvPr id="503" name="Rectangle 502"/>
          <p:cNvSpPr/>
          <p:nvPr/>
        </p:nvSpPr>
        <p:spPr>
          <a:xfrm>
            <a:off x="7065963" y="3287713"/>
            <a:ext cx="860425"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Computer</a:t>
            </a:r>
          </a:p>
          <a:p>
            <a:pPr algn="ctr" fontAlgn="auto">
              <a:spcBef>
                <a:spcPts val="0"/>
              </a:spcBef>
              <a:spcAft>
                <a:spcPts val="0"/>
              </a:spcAft>
              <a:defRPr/>
            </a:pPr>
            <a:r>
              <a:rPr lang="en-US" sz="1000" dirty="0">
                <a:solidFill>
                  <a:schemeClr val="tx1"/>
                </a:solidFill>
              </a:rPr>
              <a:t>(40W)</a:t>
            </a:r>
          </a:p>
        </p:txBody>
      </p:sp>
      <p:sp>
        <p:nvSpPr>
          <p:cNvPr id="504" name="Rectangle 503"/>
          <p:cNvSpPr/>
          <p:nvPr/>
        </p:nvSpPr>
        <p:spPr>
          <a:xfrm>
            <a:off x="7053263" y="3702050"/>
            <a:ext cx="862012"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Watt/SWR Meter </a:t>
            </a:r>
            <a:r>
              <a:rPr lang="en-US" sz="1000" dirty="0">
                <a:solidFill>
                  <a:schemeClr val="tx1"/>
                </a:solidFill>
              </a:rPr>
              <a:t>(10W)</a:t>
            </a:r>
          </a:p>
        </p:txBody>
      </p:sp>
      <p:sp>
        <p:nvSpPr>
          <p:cNvPr id="505" name="Rectangle 504"/>
          <p:cNvSpPr/>
          <p:nvPr/>
        </p:nvSpPr>
        <p:spPr>
          <a:xfrm>
            <a:off x="7053263" y="4097338"/>
            <a:ext cx="862012"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err="1">
                <a:solidFill>
                  <a:schemeClr val="tx1"/>
                </a:solidFill>
              </a:rPr>
              <a:t>clrDSP</a:t>
            </a:r>
            <a:r>
              <a:rPr lang="en-US" sz="1000" b="1" dirty="0">
                <a:solidFill>
                  <a:schemeClr val="tx1"/>
                </a:solidFill>
              </a:rPr>
              <a:t> </a:t>
            </a:r>
            <a:r>
              <a:rPr lang="en-US" sz="1000" dirty="0">
                <a:solidFill>
                  <a:schemeClr val="tx1"/>
                </a:solidFill>
              </a:rPr>
              <a:t>(10W)</a:t>
            </a:r>
          </a:p>
        </p:txBody>
      </p:sp>
      <p:sp>
        <p:nvSpPr>
          <p:cNvPr id="506" name="Rectangle 505"/>
          <p:cNvSpPr/>
          <p:nvPr/>
        </p:nvSpPr>
        <p:spPr>
          <a:xfrm>
            <a:off x="7053263" y="4502150"/>
            <a:ext cx="862012"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Light </a:t>
            </a:r>
            <a:r>
              <a:rPr lang="en-US" sz="1000" dirty="0">
                <a:solidFill>
                  <a:schemeClr val="tx1"/>
                </a:solidFill>
              </a:rPr>
              <a:t>(10W)</a:t>
            </a:r>
          </a:p>
        </p:txBody>
      </p:sp>
      <p:sp>
        <p:nvSpPr>
          <p:cNvPr id="507" name="Rectangle 506"/>
          <p:cNvSpPr/>
          <p:nvPr/>
        </p:nvSpPr>
        <p:spPr>
          <a:xfrm>
            <a:off x="7053263" y="4918075"/>
            <a:ext cx="862012"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Rotator </a:t>
            </a:r>
            <a:r>
              <a:rPr lang="en-US" sz="1000" dirty="0">
                <a:solidFill>
                  <a:schemeClr val="tx1"/>
                </a:solidFill>
              </a:rPr>
              <a:t>(10W)</a:t>
            </a:r>
          </a:p>
        </p:txBody>
      </p:sp>
      <p:cxnSp>
        <p:nvCxnSpPr>
          <p:cNvPr id="508" name="Straight Arrow Connector 507"/>
          <p:cNvCxnSpPr>
            <a:endCxn id="502" idx="3"/>
          </p:cNvCxnSpPr>
          <p:nvPr/>
        </p:nvCxnSpPr>
        <p:spPr>
          <a:xfrm flipH="1">
            <a:off x="5864225" y="3797300"/>
            <a:ext cx="32385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09" name="Straight Arrow Connector 508"/>
          <p:cNvCxnSpPr/>
          <p:nvPr/>
        </p:nvCxnSpPr>
        <p:spPr>
          <a:xfrm flipH="1">
            <a:off x="7912100" y="3475038"/>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0" name="Straight Arrow Connector 509"/>
          <p:cNvCxnSpPr/>
          <p:nvPr/>
        </p:nvCxnSpPr>
        <p:spPr>
          <a:xfrm flipH="1">
            <a:off x="7912100" y="3854450"/>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1" name="Straight Arrow Connector 510"/>
          <p:cNvCxnSpPr/>
          <p:nvPr/>
        </p:nvCxnSpPr>
        <p:spPr>
          <a:xfrm flipH="1">
            <a:off x="7912100" y="4284663"/>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2" name="Straight Arrow Connector 511"/>
          <p:cNvCxnSpPr/>
          <p:nvPr/>
        </p:nvCxnSpPr>
        <p:spPr>
          <a:xfrm flipH="1">
            <a:off x="7912100" y="4672013"/>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3" name="Straight Arrow Connector 512"/>
          <p:cNvCxnSpPr/>
          <p:nvPr/>
        </p:nvCxnSpPr>
        <p:spPr>
          <a:xfrm flipH="1">
            <a:off x="7912100" y="5075238"/>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14" name="Rectangle 513"/>
          <p:cNvSpPr/>
          <p:nvPr/>
        </p:nvSpPr>
        <p:spPr>
          <a:xfrm>
            <a:off x="7053263" y="5340350"/>
            <a:ext cx="862012"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Phone or HT</a:t>
            </a:r>
          </a:p>
          <a:p>
            <a:pPr algn="ctr" fontAlgn="auto">
              <a:spcBef>
                <a:spcPts val="0"/>
              </a:spcBef>
              <a:spcAft>
                <a:spcPts val="0"/>
              </a:spcAft>
              <a:defRPr/>
            </a:pPr>
            <a:r>
              <a:rPr lang="en-US" sz="1000" dirty="0">
                <a:solidFill>
                  <a:schemeClr val="tx1"/>
                </a:solidFill>
              </a:rPr>
              <a:t>(10W)</a:t>
            </a:r>
          </a:p>
        </p:txBody>
      </p:sp>
      <p:cxnSp>
        <p:nvCxnSpPr>
          <p:cNvPr id="515" name="Straight Arrow Connector 514"/>
          <p:cNvCxnSpPr/>
          <p:nvPr/>
        </p:nvCxnSpPr>
        <p:spPr>
          <a:xfrm flipH="1">
            <a:off x="7912100" y="5486400"/>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16" name="Rectangle 515"/>
          <p:cNvSpPr/>
          <p:nvPr/>
        </p:nvSpPr>
        <p:spPr>
          <a:xfrm>
            <a:off x="4841875" y="4440238"/>
            <a:ext cx="1022350" cy="10398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VHF/UHF Transceiver</a:t>
            </a:r>
          </a:p>
          <a:p>
            <a:pPr algn="ctr" fontAlgn="auto">
              <a:spcBef>
                <a:spcPts val="0"/>
              </a:spcBef>
              <a:spcAft>
                <a:spcPts val="0"/>
              </a:spcAft>
              <a:defRPr/>
            </a:pPr>
            <a:r>
              <a:rPr lang="en-US" sz="1000" dirty="0">
                <a:solidFill>
                  <a:schemeClr val="tx1"/>
                </a:solidFill>
              </a:rPr>
              <a:t>50W </a:t>
            </a:r>
            <a:r>
              <a:rPr lang="en-US" sz="1000" dirty="0" err="1">
                <a:solidFill>
                  <a:schemeClr val="tx1"/>
                </a:solidFill>
              </a:rPr>
              <a:t>avg</a:t>
            </a:r>
            <a:r>
              <a:rPr lang="en-US" sz="1000" dirty="0">
                <a:solidFill>
                  <a:schemeClr val="tx1"/>
                </a:solidFill>
              </a:rPr>
              <a:t> @ 50% TX duty cycle</a:t>
            </a:r>
          </a:p>
        </p:txBody>
      </p:sp>
      <p:cxnSp>
        <p:nvCxnSpPr>
          <p:cNvPr id="517" name="Straight Arrow Connector 516"/>
          <p:cNvCxnSpPr/>
          <p:nvPr/>
        </p:nvCxnSpPr>
        <p:spPr>
          <a:xfrm flipH="1">
            <a:off x="5864225" y="4918075"/>
            <a:ext cx="32385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7652" name="TextBox 517"/>
          <p:cNvSpPr txBox="1">
            <a:spLocks noChangeArrowheads="1"/>
          </p:cNvSpPr>
          <p:nvPr/>
        </p:nvSpPr>
        <p:spPr bwMode="auto">
          <a:xfrm>
            <a:off x="5810250" y="4178300"/>
            <a:ext cx="439738" cy="338138"/>
          </a:xfrm>
          <a:prstGeom prst="rect">
            <a:avLst/>
          </a:prstGeom>
          <a:noFill/>
          <a:ln w="9525">
            <a:noFill/>
            <a:miter lim="800000"/>
            <a:headEnd/>
            <a:tailEnd/>
          </a:ln>
        </p:spPr>
        <p:txBody>
          <a:bodyPr wrap="none">
            <a:spAutoFit/>
          </a:bodyPr>
          <a:lstStyle/>
          <a:p>
            <a:r>
              <a:rPr lang="en-US" sz="1600" b="1" i="1">
                <a:solidFill>
                  <a:srgbClr val="FF0000"/>
                </a:solidFill>
                <a:latin typeface="Calibri" pitchFamily="34" charset="0"/>
              </a:rPr>
              <a: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0"/>
            <a:ext cx="7886700" cy="1325563"/>
          </a:xfrm>
        </p:spPr>
        <p:txBody>
          <a:bodyPr rtlCol="0">
            <a:normAutofit/>
          </a:bodyPr>
          <a:lstStyle/>
          <a:p>
            <a:pPr eaLnBrk="1" fontAlgn="auto" hangingPunct="1">
              <a:spcAft>
                <a:spcPts val="0"/>
              </a:spcAft>
              <a:defRPr/>
            </a:pPr>
            <a:r>
              <a:rPr lang="en-US" sz="3200" b="1" kern="1200" dirty="0">
                <a:latin typeface="+mn-lt"/>
              </a:rPr>
              <a:t>Solar </a:t>
            </a:r>
            <a:r>
              <a:rPr lang="en-US" sz="3200" b="1" i="1" kern="1200" dirty="0">
                <a:latin typeface="+mn-lt"/>
              </a:rPr>
              <a:t>Panel</a:t>
            </a:r>
            <a:r>
              <a:rPr lang="en-US" sz="3200" b="1" kern="1200" dirty="0">
                <a:latin typeface="+mn-lt"/>
              </a:rPr>
              <a:t> Grading</a:t>
            </a:r>
          </a:p>
        </p:txBody>
      </p:sp>
      <p:sp>
        <p:nvSpPr>
          <p:cNvPr id="69634" name="Content Placeholder 2"/>
          <p:cNvSpPr>
            <a:spLocks noGrp="1"/>
          </p:cNvSpPr>
          <p:nvPr>
            <p:ph idx="4294967295"/>
          </p:nvPr>
        </p:nvSpPr>
        <p:spPr>
          <a:xfrm>
            <a:off x="628650" y="966788"/>
            <a:ext cx="8220075" cy="5281612"/>
          </a:xfrm>
        </p:spPr>
        <p:txBody>
          <a:bodyPr/>
          <a:lstStyle/>
          <a:p>
            <a:pPr marL="0" indent="0" eaLnBrk="1" hangingPunct="1">
              <a:lnSpc>
                <a:spcPct val="80000"/>
              </a:lnSpc>
              <a:buFont typeface="Arial" charset="0"/>
              <a:buNone/>
            </a:pPr>
            <a:r>
              <a:rPr lang="en-US" sz="1800" b="1" smtClean="0"/>
              <a:t>A solar </a:t>
            </a:r>
            <a:r>
              <a:rPr lang="en-US" sz="1800" b="1" i="1" u="sng" smtClean="0"/>
              <a:t>panel</a:t>
            </a:r>
            <a:r>
              <a:rPr lang="en-US" sz="1800" b="1" smtClean="0"/>
              <a:t> is usually graded by the class of solar cell it incorporates:</a:t>
            </a:r>
          </a:p>
          <a:p>
            <a:pPr marL="0" indent="0" eaLnBrk="1" hangingPunct="1">
              <a:lnSpc>
                <a:spcPct val="80000"/>
              </a:lnSpc>
              <a:buFont typeface="Calibri Light" pitchFamily="34" charset="0"/>
              <a:buAutoNum type="arabicPeriod"/>
            </a:pPr>
            <a:r>
              <a:rPr lang="en-US" sz="1800" b="1" smtClean="0"/>
              <a:t>Grade A</a:t>
            </a:r>
          </a:p>
          <a:p>
            <a:pPr lvl="1" eaLnBrk="1" hangingPunct="1">
              <a:lnSpc>
                <a:spcPct val="80000"/>
              </a:lnSpc>
              <a:buFont typeface="Calibri" pitchFamily="34" charset="0"/>
              <a:buChar char="‒"/>
            </a:pPr>
            <a:r>
              <a:rPr lang="en-US" sz="1200" b="1" smtClean="0"/>
              <a:t>Meets </a:t>
            </a:r>
            <a:r>
              <a:rPr lang="en-US" sz="1200" b="1" u="sng" smtClean="0"/>
              <a:t>or exceeds </a:t>
            </a:r>
            <a:r>
              <a:rPr lang="en-US" sz="1200" b="1" smtClean="0"/>
              <a:t>electrical specifications (panel example:  100W +5%/-0%)</a:t>
            </a:r>
          </a:p>
          <a:p>
            <a:pPr lvl="1" eaLnBrk="1" hangingPunct="1">
              <a:lnSpc>
                <a:spcPct val="80000"/>
              </a:lnSpc>
              <a:buFont typeface="Calibri" pitchFamily="34" charset="0"/>
              <a:buChar char="‒"/>
            </a:pPr>
            <a:r>
              <a:rPr lang="en-US" sz="1200" b="1" smtClean="0"/>
              <a:t>Zero visible defects, with the following provisions:</a:t>
            </a:r>
          </a:p>
          <a:p>
            <a:pPr lvl="2" eaLnBrk="1" hangingPunct="1">
              <a:lnSpc>
                <a:spcPct val="80000"/>
              </a:lnSpc>
            </a:pPr>
            <a:r>
              <a:rPr lang="en-US" sz="1100" b="1" smtClean="0"/>
              <a:t>Cell bends of &lt;= 2.0mm are acceptable</a:t>
            </a:r>
          </a:p>
          <a:p>
            <a:pPr lvl="2" eaLnBrk="1" hangingPunct="1">
              <a:lnSpc>
                <a:spcPct val="80000"/>
              </a:lnSpc>
            </a:pPr>
            <a:r>
              <a:rPr lang="en-US" sz="1100" b="1" smtClean="0"/>
              <a:t>Minimal to no color deviation</a:t>
            </a:r>
          </a:p>
          <a:p>
            <a:pPr marL="0" indent="0" eaLnBrk="1" hangingPunct="1">
              <a:lnSpc>
                <a:spcPct val="80000"/>
              </a:lnSpc>
              <a:buFont typeface="Calibri Light" pitchFamily="34" charset="0"/>
              <a:buAutoNum type="arabicPeriod"/>
            </a:pPr>
            <a:r>
              <a:rPr lang="en-US" sz="1800" b="1" smtClean="0"/>
              <a:t>Grade B</a:t>
            </a:r>
          </a:p>
          <a:p>
            <a:pPr lvl="1" eaLnBrk="1" hangingPunct="1">
              <a:lnSpc>
                <a:spcPct val="80000"/>
              </a:lnSpc>
              <a:buFont typeface="Calibri" pitchFamily="34" charset="0"/>
              <a:buChar char="‒"/>
            </a:pPr>
            <a:r>
              <a:rPr lang="en-US" sz="1200" b="1" smtClean="0"/>
              <a:t>Meets electrical specifications </a:t>
            </a:r>
            <a:r>
              <a:rPr lang="en-US" sz="1200" b="1" u="sng" smtClean="0"/>
              <a:t>within a specified low-side tolerance </a:t>
            </a:r>
            <a:r>
              <a:rPr lang="en-US" sz="1200" b="1" smtClean="0"/>
              <a:t> (panel example: 100W +0%/-5%)</a:t>
            </a:r>
          </a:p>
          <a:p>
            <a:pPr lvl="1" eaLnBrk="1" hangingPunct="1">
              <a:lnSpc>
                <a:spcPct val="80000"/>
              </a:lnSpc>
              <a:buFont typeface="Calibri" pitchFamily="34" charset="0"/>
              <a:buChar char="‒"/>
            </a:pPr>
            <a:r>
              <a:rPr lang="en-US" sz="1200" b="1" smtClean="0"/>
              <a:t>Cell bends of 2.0mm – 2.5mm are acceptable</a:t>
            </a:r>
          </a:p>
          <a:p>
            <a:pPr lvl="1" eaLnBrk="1" hangingPunct="1">
              <a:lnSpc>
                <a:spcPct val="80000"/>
              </a:lnSpc>
              <a:buFont typeface="Calibri" pitchFamily="34" charset="0"/>
              <a:buChar char="‒"/>
            </a:pPr>
            <a:r>
              <a:rPr lang="en-US" sz="1200" b="1" smtClean="0"/>
              <a:t>Some color deviation acceptable, but no more than 1/4 of total area </a:t>
            </a:r>
          </a:p>
          <a:p>
            <a:pPr lvl="1" eaLnBrk="1" hangingPunct="1">
              <a:lnSpc>
                <a:spcPct val="80000"/>
              </a:lnSpc>
              <a:buFont typeface="Calibri" pitchFamily="34" charset="0"/>
              <a:buChar char="‒"/>
            </a:pPr>
            <a:r>
              <a:rPr lang="en-US" sz="1200" b="1" smtClean="0"/>
              <a:t>Less than 0.5mm of missing prints</a:t>
            </a:r>
          </a:p>
          <a:p>
            <a:pPr lvl="1" eaLnBrk="1" hangingPunct="1">
              <a:lnSpc>
                <a:spcPct val="80000"/>
              </a:lnSpc>
              <a:buFont typeface="Calibri" pitchFamily="34" charset="0"/>
              <a:buChar char="‒"/>
            </a:pPr>
            <a:r>
              <a:rPr lang="en-US" sz="1200" b="1" smtClean="0"/>
              <a:t>Missing front Buss-bar area less than or equal to 0.5mm (W) × 5mm (L)</a:t>
            </a:r>
          </a:p>
          <a:p>
            <a:pPr lvl="1" eaLnBrk="1" hangingPunct="1">
              <a:lnSpc>
                <a:spcPct val="80000"/>
              </a:lnSpc>
              <a:buFont typeface="Calibri" pitchFamily="34" charset="0"/>
              <a:buChar char="‒"/>
            </a:pPr>
            <a:r>
              <a:rPr lang="en-US" sz="1200" b="1" smtClean="0"/>
              <a:t>Paste leakage for a single area: from 0.3 to less than/equal to 2.0 square mm</a:t>
            </a:r>
          </a:p>
          <a:p>
            <a:pPr lvl="1" eaLnBrk="1" hangingPunct="1">
              <a:lnSpc>
                <a:spcPct val="80000"/>
              </a:lnSpc>
              <a:buFont typeface="Calibri" pitchFamily="34" charset="0"/>
              <a:buChar char="‒"/>
            </a:pPr>
            <a:r>
              <a:rPr lang="en-US" sz="1200" b="1" smtClean="0"/>
              <a:t>Scratch lengths from 15 to 50mm</a:t>
            </a:r>
          </a:p>
          <a:p>
            <a:pPr lvl="1" eaLnBrk="1" hangingPunct="1">
              <a:lnSpc>
                <a:spcPct val="80000"/>
              </a:lnSpc>
              <a:buFont typeface="Calibri" pitchFamily="34" charset="0"/>
              <a:buChar char="‒"/>
            </a:pPr>
            <a:r>
              <a:rPr lang="en-US" sz="1200" b="1" smtClean="0"/>
              <a:t>Water marks less than 15mm in length and 2mm wide</a:t>
            </a:r>
          </a:p>
          <a:p>
            <a:pPr marL="0" indent="0" eaLnBrk="1" hangingPunct="1">
              <a:lnSpc>
                <a:spcPct val="80000"/>
              </a:lnSpc>
              <a:buFont typeface="Calibri Light" pitchFamily="34" charset="0"/>
              <a:buAutoNum type="arabicPeriod"/>
            </a:pPr>
            <a:r>
              <a:rPr lang="en-US" sz="1800" b="1" smtClean="0"/>
              <a:t>Grade C</a:t>
            </a:r>
          </a:p>
          <a:p>
            <a:pPr lvl="1" eaLnBrk="1" hangingPunct="1">
              <a:lnSpc>
                <a:spcPct val="80000"/>
              </a:lnSpc>
              <a:buFont typeface="Calibri" pitchFamily="34" charset="0"/>
              <a:buChar char="‒"/>
            </a:pPr>
            <a:r>
              <a:rPr lang="en-US" sz="1200" b="1" smtClean="0"/>
              <a:t>Readily visible defects and/or does not meet nominal electrical specifications – may vary widely</a:t>
            </a:r>
          </a:p>
          <a:p>
            <a:pPr lvl="1" eaLnBrk="1" hangingPunct="1">
              <a:lnSpc>
                <a:spcPct val="80000"/>
              </a:lnSpc>
              <a:buFont typeface="Calibri" pitchFamily="34" charset="0"/>
              <a:buChar char="‒"/>
            </a:pPr>
            <a:r>
              <a:rPr lang="en-US" sz="1200" b="1" smtClean="0"/>
              <a:t>May be made from physically broken cells that are cut into smaller (unbroken) cells</a:t>
            </a:r>
          </a:p>
          <a:p>
            <a:pPr lvl="1" eaLnBrk="1" hangingPunct="1">
              <a:lnSpc>
                <a:spcPct val="80000"/>
              </a:lnSpc>
              <a:buFont typeface="Calibri" pitchFamily="34" charset="0"/>
              <a:buChar char="‒"/>
            </a:pPr>
            <a:r>
              <a:rPr lang="en-US" sz="1200" b="1" smtClean="0"/>
              <a:t>Most solar cells with defects worse than Grade B are classified as Grade C</a:t>
            </a:r>
          </a:p>
          <a:p>
            <a:pPr marL="0" indent="0" eaLnBrk="1" hangingPunct="1">
              <a:lnSpc>
                <a:spcPct val="80000"/>
              </a:lnSpc>
              <a:buFont typeface="Calibri Light" pitchFamily="34" charset="0"/>
              <a:buAutoNum type="arabicPeriod"/>
            </a:pPr>
            <a:r>
              <a:rPr lang="en-US" sz="1800" b="1" smtClean="0"/>
              <a:t>Grade D</a:t>
            </a:r>
          </a:p>
          <a:p>
            <a:pPr lvl="1" eaLnBrk="1" hangingPunct="1">
              <a:lnSpc>
                <a:spcPct val="80000"/>
              </a:lnSpc>
              <a:buFont typeface="Calibri" pitchFamily="34" charset="0"/>
              <a:buChar char="‒"/>
            </a:pPr>
            <a:r>
              <a:rPr lang="en-US" sz="1200" b="1" smtClean="0"/>
              <a:t>Broken so badly it is usually considered scrap</a:t>
            </a:r>
          </a:p>
        </p:txBody>
      </p:sp>
      <p:sp>
        <p:nvSpPr>
          <p:cNvPr id="69635" name="TextBox 3"/>
          <p:cNvSpPr txBox="1">
            <a:spLocks noChangeArrowheads="1"/>
          </p:cNvSpPr>
          <p:nvPr/>
        </p:nvSpPr>
        <p:spPr bwMode="auto">
          <a:xfrm>
            <a:off x="1876425" y="6354763"/>
            <a:ext cx="4864100" cy="276225"/>
          </a:xfrm>
          <a:prstGeom prst="rect">
            <a:avLst/>
          </a:prstGeom>
          <a:noFill/>
          <a:ln w="9525">
            <a:noFill/>
            <a:miter lim="800000"/>
            <a:headEnd/>
            <a:tailEnd/>
          </a:ln>
        </p:spPr>
        <p:txBody>
          <a:bodyPr wrap="none">
            <a:spAutoFit/>
          </a:bodyPr>
          <a:lstStyle/>
          <a:p>
            <a:r>
              <a:rPr lang="en-US" sz="1200">
                <a:solidFill>
                  <a:srgbClr val="0000FF"/>
                </a:solidFill>
                <a:latin typeface="Calibri" pitchFamily="34" charset="0"/>
              </a:rPr>
              <a:t>REF:  http://sinovoltaics.com/quality-control/grading-of-solar-cells-a-b-c-d/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idx="4294967295"/>
          </p:nvPr>
        </p:nvSpPr>
        <p:spPr>
          <a:xfrm>
            <a:off x="685800" y="2130425"/>
            <a:ext cx="7772400" cy="1470025"/>
          </a:xfrm>
        </p:spPr>
        <p:txBody>
          <a:bodyPr/>
          <a:lstStyle/>
          <a:p>
            <a:pPr eaLnBrk="1" hangingPunct="1"/>
            <a:r>
              <a:rPr lang="en-US" smtClean="0"/>
              <a:t>6</a:t>
            </a:r>
            <a:r>
              <a:rPr lang="en-US" baseline="30000" smtClean="0"/>
              <a:t>th</a:t>
            </a:r>
            <a:r>
              <a:rPr lang="en-US" smtClean="0"/>
              <a:t> Area Incoming QSL Bureau</a:t>
            </a:r>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anose="020B0604020202020204" pitchFamily="34" charset="0"/>
              <a:buNone/>
              <a:defRPr/>
            </a:pPr>
            <a:r>
              <a:rPr lang="en-US" b="1" kern="1200" dirty="0">
                <a:solidFill>
                  <a:schemeClr val="tx1">
                    <a:tint val="75000"/>
                  </a:schemeClr>
                </a:solidFill>
              </a:rPr>
              <a:t>Dale  WB6MMQ</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p:txBody>
          <a:bodyPr/>
          <a:lstStyle/>
          <a:p>
            <a:pPr eaLnBrk="1" hangingPunct="1"/>
            <a:r>
              <a:rPr lang="en-US" smtClean="0"/>
              <a:t>EA8DAO – Islas Canaries</a:t>
            </a:r>
          </a:p>
        </p:txBody>
      </p:sp>
      <p:pic>
        <p:nvPicPr>
          <p:cNvPr id="72706" name="Content Placeholder 3"/>
          <p:cNvPicPr>
            <a:picLocks noGrp="1" noChangeAspect="1"/>
          </p:cNvPicPr>
          <p:nvPr>
            <p:ph idx="4294967295"/>
          </p:nvPr>
        </p:nvPicPr>
        <p:blipFill>
          <a:blip r:embed="rId2"/>
          <a:srcRect/>
          <a:stretch>
            <a:fillRect/>
          </a:stretch>
        </p:blipFill>
        <p:spPr>
          <a:xfrm>
            <a:off x="1447800" y="1520825"/>
            <a:ext cx="6477000" cy="48577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Content Placeholder 3"/>
          <p:cNvPicPr>
            <a:picLocks noGrp="1" noChangeAspect="1"/>
          </p:cNvPicPr>
          <p:nvPr>
            <p:ph idx="4294967295"/>
          </p:nvPr>
        </p:nvPicPr>
        <p:blipFill>
          <a:blip r:embed="rId2"/>
          <a:srcRect/>
          <a:stretch>
            <a:fillRect/>
          </a:stretch>
        </p:blipFill>
        <p:spPr>
          <a:xfrm>
            <a:off x="579438" y="301625"/>
            <a:ext cx="8335962" cy="62515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639762"/>
          </a:xfrm>
        </p:spPr>
        <p:txBody>
          <a:bodyPr rtlCol="0">
            <a:normAutofit fontScale="90000"/>
          </a:bodyPr>
          <a:lstStyle/>
          <a:p>
            <a:pPr eaLnBrk="1" fontAlgn="auto" hangingPunct="1">
              <a:spcAft>
                <a:spcPts val="0"/>
              </a:spcAft>
              <a:defRPr/>
            </a:pPr>
            <a:r>
              <a:rPr lang="en-US" kern="1200" dirty="0"/>
              <a:t>KH2L - Guam</a:t>
            </a:r>
          </a:p>
        </p:txBody>
      </p:sp>
      <p:pic>
        <p:nvPicPr>
          <p:cNvPr id="74754" name="Content Placeholder 3"/>
          <p:cNvPicPr>
            <a:picLocks noGrp="1" noChangeAspect="1"/>
          </p:cNvPicPr>
          <p:nvPr>
            <p:ph idx="4294967295"/>
          </p:nvPr>
        </p:nvPicPr>
        <p:blipFill>
          <a:blip r:embed="rId2"/>
          <a:srcRect/>
          <a:stretch>
            <a:fillRect/>
          </a:stretch>
        </p:blipFill>
        <p:spPr>
          <a:xfrm>
            <a:off x="914400" y="990600"/>
            <a:ext cx="7543800" cy="56578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fontScale="90000"/>
          </a:bodyPr>
          <a:lstStyle/>
          <a:p>
            <a:pPr eaLnBrk="1" fontAlgn="auto" hangingPunct="1">
              <a:spcAft>
                <a:spcPts val="0"/>
              </a:spcAft>
              <a:defRPr/>
            </a:pPr>
            <a:r>
              <a:rPr lang="en-US" kern="1200" dirty="0"/>
              <a:t>VE3DC – Ontario Canada</a:t>
            </a:r>
            <a:br>
              <a:rPr lang="en-US" kern="1200" dirty="0"/>
            </a:br>
            <a:r>
              <a:rPr lang="en-US" sz="4000" kern="1200" dirty="0"/>
              <a:t>Hamilton ARC</a:t>
            </a:r>
          </a:p>
        </p:txBody>
      </p:sp>
      <p:pic>
        <p:nvPicPr>
          <p:cNvPr id="75778" name="Content Placeholder 3"/>
          <p:cNvPicPr>
            <a:picLocks noGrp="1" noChangeAspect="1"/>
          </p:cNvPicPr>
          <p:nvPr>
            <p:ph idx="4294967295"/>
          </p:nvPr>
        </p:nvPicPr>
        <p:blipFill>
          <a:blip r:embed="rId2"/>
          <a:srcRect/>
          <a:stretch>
            <a:fillRect/>
          </a:stretch>
        </p:blipFill>
        <p:spPr>
          <a:xfrm>
            <a:off x="1295400" y="1406525"/>
            <a:ext cx="6858000" cy="51419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Content Placeholder 3"/>
          <p:cNvPicPr>
            <a:picLocks noGrp="1" noChangeAspect="1"/>
          </p:cNvPicPr>
          <p:nvPr>
            <p:ph idx="4294967295"/>
          </p:nvPr>
        </p:nvPicPr>
        <p:blipFill>
          <a:blip r:embed="rId2"/>
          <a:srcRect/>
          <a:stretch>
            <a:fillRect/>
          </a:stretch>
        </p:blipFill>
        <p:spPr>
          <a:xfrm>
            <a:off x="579438" y="304800"/>
            <a:ext cx="7924800" cy="5943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a:xfrm>
            <a:off x="457200" y="274638"/>
            <a:ext cx="8229600" cy="868362"/>
          </a:xfrm>
        </p:spPr>
        <p:txBody>
          <a:bodyPr/>
          <a:lstStyle/>
          <a:p>
            <a:pPr eaLnBrk="1" hangingPunct="1"/>
            <a:r>
              <a:rPr lang="en-US" smtClean="0"/>
              <a:t>UA3KW – European Russia</a:t>
            </a:r>
          </a:p>
        </p:txBody>
      </p:sp>
      <p:pic>
        <p:nvPicPr>
          <p:cNvPr id="77826" name="Content Placeholder 3"/>
          <p:cNvPicPr>
            <a:picLocks noGrp="1" noChangeAspect="1"/>
          </p:cNvPicPr>
          <p:nvPr>
            <p:ph idx="4294967295"/>
          </p:nvPr>
        </p:nvPicPr>
        <p:blipFill>
          <a:blip r:embed="rId2"/>
          <a:srcRect/>
          <a:stretch>
            <a:fillRect/>
          </a:stretch>
        </p:blipFill>
        <p:spPr>
          <a:xfrm>
            <a:off x="914400" y="1143000"/>
            <a:ext cx="7412038" cy="55594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r>
              <a:rPr lang="en-US" smtClean="0"/>
              <a:t>Agenda</a:t>
            </a:r>
          </a:p>
        </p:txBody>
      </p:sp>
      <p:sp>
        <p:nvSpPr>
          <p:cNvPr id="56322" name="Rectangle 3"/>
          <p:cNvSpPr>
            <a:spLocks noGrp="1" noChangeArrowheads="1"/>
          </p:cNvSpPr>
          <p:nvPr>
            <p:ph type="body" idx="4294967295"/>
          </p:nvPr>
        </p:nvSpPr>
        <p:spPr/>
        <p:txBody>
          <a:bodyPr/>
          <a:lstStyle/>
          <a:p>
            <a:pPr>
              <a:tabLst>
                <a:tab pos="6400800" algn="l"/>
              </a:tabLst>
            </a:pPr>
            <a:r>
              <a:rPr lang="en-US" smtClean="0"/>
              <a:t>Welcome guests and new members</a:t>
            </a:r>
          </a:p>
          <a:p>
            <a:pPr>
              <a:tabLst>
                <a:tab pos="6400800" algn="l"/>
              </a:tabLst>
            </a:pPr>
            <a:r>
              <a:rPr lang="en-US" smtClean="0"/>
              <a:t>Announcements</a:t>
            </a:r>
          </a:p>
          <a:p>
            <a:pPr>
              <a:tabLst>
                <a:tab pos="6400800" algn="l"/>
              </a:tabLst>
            </a:pPr>
            <a:r>
              <a:rPr lang="en-US" smtClean="0"/>
              <a:t>Hints and Tricks for Hams</a:t>
            </a:r>
          </a:p>
          <a:p>
            <a:pPr lvl="1">
              <a:tabLst>
                <a:tab pos="6400800" algn="l"/>
              </a:tabLst>
            </a:pPr>
            <a:r>
              <a:rPr lang="en-US" smtClean="0"/>
              <a:t>One person pole raising	N6MDV</a:t>
            </a:r>
          </a:p>
          <a:p>
            <a:pPr lvl="1">
              <a:tabLst>
                <a:tab pos="6400800" algn="l"/>
              </a:tabLst>
            </a:pPr>
            <a:r>
              <a:rPr lang="en-US" smtClean="0"/>
              <a:t>Solar station	K6BRN</a:t>
            </a:r>
          </a:p>
          <a:p>
            <a:pPr lvl="1">
              <a:tabLst>
                <a:tab pos="6400800" algn="l"/>
              </a:tabLst>
            </a:pPr>
            <a:r>
              <a:rPr lang="en-US" smtClean="0"/>
              <a:t>Coiling coax the right way	KM6FP</a:t>
            </a:r>
          </a:p>
          <a:p>
            <a:pPr lvl="1">
              <a:tabLst>
                <a:tab pos="6400800" algn="l"/>
              </a:tabLst>
            </a:pPr>
            <a:r>
              <a:rPr lang="en-US" smtClean="0"/>
              <a:t>Low cost antenna end insulators 	KM6FP</a:t>
            </a:r>
          </a:p>
          <a:p>
            <a:pPr lvl="1">
              <a:tabLst>
                <a:tab pos="6400800" algn="l"/>
              </a:tabLst>
            </a:pPr>
            <a:r>
              <a:rPr lang="en-US" smtClean="0"/>
              <a:t>6</a:t>
            </a:r>
            <a:r>
              <a:rPr lang="en-US" baseline="30000" smtClean="0"/>
              <a:t>th</a:t>
            </a:r>
            <a:r>
              <a:rPr lang="en-US" smtClean="0"/>
              <a:t> Area Incoming QSL Bureau	WB6MMQ</a:t>
            </a:r>
          </a:p>
          <a:p>
            <a:pPr lvl="1">
              <a:tabLst>
                <a:tab pos="6400800" algn="l"/>
              </a:tabLst>
            </a:pPr>
            <a:r>
              <a:rPr lang="en-US" smtClean="0"/>
              <a:t>More	Others</a:t>
            </a:r>
          </a:p>
          <a:p>
            <a:pPr lvl="1">
              <a:tabLst>
                <a:tab pos="6400800" algn="l"/>
              </a:tabLst>
            </a:pPr>
            <a:endParaRPr lang="en-US" smtClean="0"/>
          </a:p>
          <a:p>
            <a:pPr>
              <a:tabLst>
                <a:tab pos="6400800" algn="l"/>
              </a:tabLst>
            </a:pPr>
            <a:r>
              <a:rPr lang="en-US" smtClean="0"/>
              <a:t>Business meeting – all welcome to attend</a:t>
            </a:r>
          </a:p>
          <a:p>
            <a:pPr lvl="1">
              <a:tabLst>
                <a:tab pos="6400800" algn="l"/>
              </a:tabLst>
            </a:pPr>
            <a:r>
              <a:rPr lang="en-US" smtClean="0"/>
              <a:t>Upcoming class</a:t>
            </a:r>
          </a:p>
          <a:p>
            <a:pPr lvl="1">
              <a:tabLst>
                <a:tab pos="6400800" algn="l"/>
              </a:tabLst>
            </a:pPr>
            <a:r>
              <a:rPr lang="en-US" smtClean="0"/>
              <a:t>Upcoming club activities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idx="4294967295"/>
          </p:nvPr>
        </p:nvSpPr>
        <p:spPr>
          <a:xfrm>
            <a:off x="457200" y="274638"/>
            <a:ext cx="8229600" cy="868362"/>
          </a:xfrm>
        </p:spPr>
        <p:txBody>
          <a:bodyPr/>
          <a:lstStyle/>
          <a:p>
            <a:pPr eaLnBrk="1" hangingPunct="1"/>
            <a:r>
              <a:rPr lang="en-US" smtClean="0"/>
              <a:t>DH5FA – Langenberg, Germany </a:t>
            </a:r>
          </a:p>
        </p:txBody>
      </p:sp>
      <p:pic>
        <p:nvPicPr>
          <p:cNvPr id="78850" name="Content Placeholder 3"/>
          <p:cNvPicPr>
            <a:picLocks noGrp="1" noChangeAspect="1"/>
          </p:cNvPicPr>
          <p:nvPr>
            <p:ph idx="4294967295"/>
          </p:nvPr>
        </p:nvPicPr>
        <p:blipFill>
          <a:blip r:embed="rId2"/>
          <a:srcRect/>
          <a:stretch>
            <a:fillRect/>
          </a:stretch>
        </p:blipFill>
        <p:spPr>
          <a:xfrm>
            <a:off x="1147763" y="1295400"/>
            <a:ext cx="7005637" cy="52546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p:txBody>
          <a:bodyPr/>
          <a:lstStyle/>
          <a:p>
            <a:pPr eaLnBrk="1" hangingPunct="1"/>
            <a:r>
              <a:rPr lang="en-US" smtClean="0"/>
              <a:t>Hmm – SWL report</a:t>
            </a:r>
          </a:p>
        </p:txBody>
      </p:sp>
      <p:pic>
        <p:nvPicPr>
          <p:cNvPr id="79874" name="Content Placeholder 3"/>
          <p:cNvPicPr>
            <a:picLocks noGrp="1" noChangeAspect="1"/>
          </p:cNvPicPr>
          <p:nvPr>
            <p:ph idx="4294967295"/>
          </p:nvPr>
        </p:nvPicPr>
        <p:blipFill>
          <a:blip r:embed="rId2"/>
          <a:srcRect/>
          <a:stretch>
            <a:fillRect/>
          </a:stretch>
        </p:blipFill>
        <p:spPr>
          <a:xfrm>
            <a:off x="990600" y="1177925"/>
            <a:ext cx="7315200" cy="548481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715962"/>
          </a:xfrm>
        </p:spPr>
        <p:txBody>
          <a:bodyPr rtlCol="0">
            <a:normAutofit fontScale="90000"/>
          </a:bodyPr>
          <a:lstStyle/>
          <a:p>
            <a:pPr eaLnBrk="1" fontAlgn="auto" hangingPunct="1">
              <a:spcAft>
                <a:spcPts val="0"/>
              </a:spcAft>
              <a:defRPr/>
            </a:pPr>
            <a:r>
              <a:rPr lang="en-US" kern="1200" dirty="0"/>
              <a:t>VE3XN – </a:t>
            </a:r>
            <a:r>
              <a:rPr lang="en-US" kern="1200" dirty="0" err="1"/>
              <a:t>Listowel</a:t>
            </a:r>
            <a:r>
              <a:rPr lang="en-US" kern="1200" dirty="0"/>
              <a:t>, Ontario, Canada</a:t>
            </a:r>
          </a:p>
        </p:txBody>
      </p:sp>
      <p:pic>
        <p:nvPicPr>
          <p:cNvPr id="80898" name="Content Placeholder 3"/>
          <p:cNvPicPr>
            <a:picLocks noGrp="1" noChangeAspect="1"/>
          </p:cNvPicPr>
          <p:nvPr>
            <p:ph idx="4294967295"/>
          </p:nvPr>
        </p:nvPicPr>
        <p:blipFill>
          <a:blip r:embed="rId2"/>
          <a:srcRect/>
          <a:stretch>
            <a:fillRect/>
          </a:stretch>
        </p:blipFill>
        <p:spPr>
          <a:xfrm>
            <a:off x="1600200" y="1295400"/>
            <a:ext cx="6034088" cy="4525963"/>
          </a:xfrm>
        </p:spPr>
      </p:pic>
      <p:sp>
        <p:nvSpPr>
          <p:cNvPr id="5" name="TextBox 4"/>
          <p:cNvSpPr txBox="1"/>
          <p:nvPr/>
        </p:nvSpPr>
        <p:spPr>
          <a:xfrm>
            <a:off x="3352800" y="5954713"/>
            <a:ext cx="2465388" cy="523875"/>
          </a:xfrm>
          <a:prstGeom prst="rect">
            <a:avLst/>
          </a:prstGeom>
          <a:solidFill>
            <a:schemeClr val="accent5">
              <a:lumMod val="40000"/>
              <a:lumOff val="60000"/>
            </a:schemeClr>
          </a:solidFill>
        </p:spPr>
        <p:txBody>
          <a:bodyPr wrap="none">
            <a:spAutoFit/>
          </a:bodyPr>
          <a:lstStyle/>
          <a:p>
            <a:pPr fontAlgn="auto">
              <a:spcBef>
                <a:spcPts val="0"/>
              </a:spcBef>
              <a:spcAft>
                <a:spcPts val="0"/>
              </a:spcAft>
              <a:defRPr/>
            </a:pPr>
            <a:r>
              <a:rPr lang="en-US" sz="2800" dirty="0">
                <a:latin typeface="+mn-lt"/>
                <a:cs typeface="+mn-cs"/>
              </a:rPr>
              <a:t>Dreaming of DX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Content Placeholder 3"/>
          <p:cNvPicPr>
            <a:picLocks noGrp="1" noChangeAspect="1"/>
          </p:cNvPicPr>
          <p:nvPr>
            <p:ph idx="4294967295"/>
          </p:nvPr>
        </p:nvPicPr>
        <p:blipFill>
          <a:blip r:embed="rId2"/>
          <a:srcRect/>
          <a:stretch>
            <a:fillRect/>
          </a:stretch>
        </p:blipFill>
        <p:spPr>
          <a:xfrm>
            <a:off x="457200" y="381000"/>
            <a:ext cx="8199438" cy="614997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715962"/>
          </a:xfrm>
        </p:spPr>
        <p:txBody>
          <a:bodyPr rtlCol="0">
            <a:normAutofit fontScale="90000"/>
          </a:bodyPr>
          <a:lstStyle/>
          <a:p>
            <a:pPr eaLnBrk="1" fontAlgn="auto" hangingPunct="1">
              <a:spcAft>
                <a:spcPts val="0"/>
              </a:spcAft>
              <a:defRPr/>
            </a:pPr>
            <a:r>
              <a:rPr lang="en-US" kern="1200" dirty="0"/>
              <a:t>Envelope sent to 6</a:t>
            </a:r>
            <a:r>
              <a:rPr lang="en-US" kern="1200" baseline="30000" dirty="0"/>
              <a:t>th</a:t>
            </a:r>
            <a:r>
              <a:rPr lang="en-US" kern="1200" dirty="0"/>
              <a:t> area QSL Bureau</a:t>
            </a:r>
          </a:p>
        </p:txBody>
      </p:sp>
      <p:pic>
        <p:nvPicPr>
          <p:cNvPr id="82946" name="Content Placeholder 3"/>
          <p:cNvPicPr>
            <a:picLocks noGrp="1" noChangeAspect="1"/>
          </p:cNvPicPr>
          <p:nvPr>
            <p:ph idx="4294967295"/>
          </p:nvPr>
        </p:nvPicPr>
        <p:blipFill>
          <a:blip r:embed="rId2"/>
          <a:srcRect/>
          <a:stretch>
            <a:fillRect/>
          </a:stretch>
        </p:blipFill>
        <p:spPr>
          <a:xfrm>
            <a:off x="1447800" y="990600"/>
            <a:ext cx="6705600" cy="5029200"/>
          </a:xfrm>
        </p:spPr>
      </p:pic>
      <p:sp>
        <p:nvSpPr>
          <p:cNvPr id="5" name="TextBox 4"/>
          <p:cNvSpPr txBox="1"/>
          <p:nvPr/>
        </p:nvSpPr>
        <p:spPr>
          <a:xfrm>
            <a:off x="1143000" y="6116638"/>
            <a:ext cx="7140575" cy="368300"/>
          </a:xfrm>
          <a:prstGeom prst="rect">
            <a:avLst/>
          </a:prstGeom>
          <a:solidFill>
            <a:schemeClr val="tx2">
              <a:lumMod val="20000"/>
              <a:lumOff val="80000"/>
            </a:schemeClr>
          </a:solidFill>
        </p:spPr>
        <p:txBody>
          <a:bodyPr wrap="none">
            <a:spAutoFit/>
          </a:bodyPr>
          <a:lstStyle/>
          <a:p>
            <a:pPr fontAlgn="auto">
              <a:spcBef>
                <a:spcPts val="0"/>
              </a:spcBef>
              <a:spcAft>
                <a:spcPts val="0"/>
              </a:spcAft>
              <a:defRPr/>
            </a:pPr>
            <a:r>
              <a:rPr lang="en-US" sz="1800" dirty="0">
                <a:latin typeface="+mn-lt"/>
                <a:cs typeface="+mn-cs"/>
              </a:rPr>
              <a:t>Looks like the Ham that sorts ‘M’ is from Santa Ana, Ca from Santa Ana, Ca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Content Placeholder 3"/>
          <p:cNvPicPr>
            <a:picLocks noGrp="1" noChangeAspect="1"/>
          </p:cNvPicPr>
          <p:nvPr>
            <p:ph idx="4294967295"/>
          </p:nvPr>
        </p:nvPicPr>
        <p:blipFill>
          <a:blip r:embed="rId2"/>
          <a:srcRect/>
          <a:stretch>
            <a:fillRect/>
          </a:stretch>
        </p:blipFill>
        <p:spPr>
          <a:xfrm>
            <a:off x="838200" y="914400"/>
            <a:ext cx="7620000" cy="5715000"/>
          </a:xfrm>
        </p:spPr>
      </p:pic>
      <p:sp>
        <p:nvSpPr>
          <p:cNvPr id="5" name="TextBox 4"/>
          <p:cNvSpPr txBox="1"/>
          <p:nvPr/>
        </p:nvSpPr>
        <p:spPr>
          <a:xfrm>
            <a:off x="990600" y="450850"/>
            <a:ext cx="7394575" cy="400050"/>
          </a:xfrm>
          <a:prstGeom prst="rect">
            <a:avLst/>
          </a:prstGeom>
          <a:solidFill>
            <a:schemeClr val="accent6">
              <a:lumMod val="20000"/>
              <a:lumOff val="80000"/>
            </a:schemeClr>
          </a:solidFill>
        </p:spPr>
        <p:txBody>
          <a:bodyPr wrap="none">
            <a:spAutoFit/>
          </a:bodyPr>
          <a:lstStyle/>
          <a:p>
            <a:pPr fontAlgn="auto">
              <a:spcBef>
                <a:spcPts val="0"/>
              </a:spcBef>
              <a:spcAft>
                <a:spcPts val="0"/>
              </a:spcAft>
              <a:defRPr/>
            </a:pPr>
            <a:r>
              <a:rPr lang="en-US" sz="2000" dirty="0">
                <a:latin typeface="+mn-lt"/>
                <a:cs typeface="+mn-cs"/>
              </a:rPr>
              <a:t>WB6MMQ’s  Account Status :  Lots of Envelopes,  $4.23  Extra Postage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idx="4294967295"/>
          </p:nvPr>
        </p:nvSpPr>
        <p:spPr>
          <a:xfrm>
            <a:off x="457200" y="274638"/>
            <a:ext cx="8229600" cy="792162"/>
          </a:xfrm>
        </p:spPr>
        <p:txBody>
          <a:bodyPr/>
          <a:lstStyle/>
          <a:p>
            <a:pPr eaLnBrk="1" hangingPunct="1"/>
            <a:r>
              <a:rPr lang="en-US" smtClean="0"/>
              <a:t>What to do to get your cards !</a:t>
            </a:r>
          </a:p>
        </p:txBody>
      </p:sp>
      <p:sp>
        <p:nvSpPr>
          <p:cNvPr id="3" name="Content Placeholder 2"/>
          <p:cNvSpPr>
            <a:spLocks noGrp="1"/>
          </p:cNvSpPr>
          <p:nvPr>
            <p:ph idx="4294967295"/>
          </p:nvPr>
        </p:nvSpPr>
        <p:spPr>
          <a:xfrm>
            <a:off x="457200" y="1066800"/>
            <a:ext cx="8229600" cy="50593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kern="1200" dirty="0"/>
              <a:t> </a:t>
            </a:r>
            <a:r>
              <a:rPr lang="en-US" sz="2800" kern="1200" dirty="0"/>
              <a:t>Their Preference:  </a:t>
            </a:r>
            <a:r>
              <a:rPr lang="en-US" sz="2400" kern="1200" dirty="0"/>
              <a:t>Let them buy the Envelopes and Postage</a:t>
            </a:r>
          </a:p>
          <a:p>
            <a:pPr marL="400050" lvl="1" indent="0" eaLnBrk="1" fontAlgn="auto" hangingPunct="1">
              <a:spcAft>
                <a:spcPts val="0"/>
              </a:spcAft>
              <a:buFont typeface="Arial" panose="020B0604020202020204" pitchFamily="34" charset="0"/>
              <a:buNone/>
              <a:defRPr/>
            </a:pPr>
            <a:r>
              <a:rPr lang="en-US" sz="2400" kern="1200" dirty="0">
                <a:ea typeface="+mn-ea"/>
              </a:rPr>
              <a:t>    You send Them a Self-Sticking  Label with: </a:t>
            </a:r>
          </a:p>
          <a:p>
            <a:pPr marL="1771650" lvl="3" indent="-514350" eaLnBrk="1" fontAlgn="auto" hangingPunct="1">
              <a:spcAft>
                <a:spcPts val="0"/>
              </a:spcAft>
              <a:buFont typeface="Arial" panose="020B0604020202020204" pitchFamily="34" charset="0"/>
              <a:buAutoNum type="arabicPeriod"/>
              <a:defRPr/>
            </a:pPr>
            <a:r>
              <a:rPr lang="en-US" kern="1200" dirty="0">
                <a:ea typeface="+mn-ea"/>
              </a:rPr>
              <a:t>Your Call, Name and Address</a:t>
            </a:r>
          </a:p>
          <a:p>
            <a:pPr marL="1771650" lvl="3" indent="-514350" eaLnBrk="1" fontAlgn="auto" hangingPunct="1">
              <a:spcAft>
                <a:spcPts val="0"/>
              </a:spcAft>
              <a:buFont typeface="Arial" panose="020B0604020202020204" pitchFamily="34" charset="0"/>
              <a:buAutoNum type="arabicPeriod"/>
              <a:defRPr/>
            </a:pPr>
            <a:r>
              <a:rPr lang="en-US" kern="1200" dirty="0">
                <a:ea typeface="+mn-ea"/>
              </a:rPr>
              <a:t>$1.00 per Envelopes with postage:   </a:t>
            </a:r>
            <a:r>
              <a:rPr lang="en-US" sz="1800" kern="1200" dirty="0">
                <a:ea typeface="+mn-ea"/>
              </a:rPr>
              <a:t>Check, Money order</a:t>
            </a:r>
          </a:p>
          <a:p>
            <a:pPr marL="1771650" lvl="3" indent="-514350" eaLnBrk="1" fontAlgn="auto" hangingPunct="1">
              <a:spcAft>
                <a:spcPts val="0"/>
              </a:spcAft>
              <a:buFont typeface="Arial" panose="020B0604020202020204" pitchFamily="34" charset="0"/>
              <a:buAutoNum type="arabicPeriod"/>
              <a:defRPr/>
            </a:pPr>
            <a:r>
              <a:rPr lang="en-US" kern="1200" dirty="0">
                <a:ea typeface="+mn-ea"/>
              </a:rPr>
              <a:t>Minimum:  $4 (4 Envelopes),  Max  $10 (10 Envelopes</a:t>
            </a:r>
          </a:p>
          <a:p>
            <a:pPr marL="1771650" lvl="3" indent="-514350" eaLnBrk="1" fontAlgn="auto" hangingPunct="1">
              <a:spcAft>
                <a:spcPts val="0"/>
              </a:spcAft>
              <a:buFont typeface="Arial" panose="020B0604020202020204" pitchFamily="34" charset="0"/>
              <a:buAutoNum type="arabicPeriod"/>
              <a:defRPr/>
            </a:pPr>
            <a:r>
              <a:rPr lang="en-US" kern="1200" dirty="0">
                <a:ea typeface="+mn-ea"/>
              </a:rPr>
              <a:t>Lots of Cards – Send extra money for added postage</a:t>
            </a:r>
          </a:p>
          <a:p>
            <a:pPr marL="800100" lvl="2" indent="0" eaLnBrk="1" fontAlgn="auto" hangingPunct="1">
              <a:spcAft>
                <a:spcPts val="0"/>
              </a:spcAft>
              <a:buFont typeface="Arial" panose="020B0604020202020204" pitchFamily="34" charset="0"/>
              <a:buNone/>
              <a:defRPr/>
            </a:pPr>
            <a:r>
              <a:rPr lang="en-US" sz="2800" kern="1200" dirty="0">
                <a:ea typeface="+mn-ea"/>
              </a:rPr>
              <a:t>OR:  </a:t>
            </a:r>
            <a:r>
              <a:rPr lang="en-US" kern="1200" dirty="0">
                <a:ea typeface="+mn-ea"/>
              </a:rPr>
              <a:t>You buy Envelopes and Stamps</a:t>
            </a:r>
          </a:p>
          <a:p>
            <a:pPr marL="1714500" lvl="3" indent="-457200" eaLnBrk="1" fontAlgn="auto" hangingPunct="1">
              <a:spcAft>
                <a:spcPts val="0"/>
              </a:spcAft>
              <a:buFont typeface="Arial" panose="020B0604020202020204" pitchFamily="34" charset="0"/>
              <a:buAutoNum type="arabicPeriod"/>
              <a:defRPr/>
            </a:pPr>
            <a:r>
              <a:rPr lang="en-US" kern="1200" dirty="0">
                <a:ea typeface="+mn-ea"/>
              </a:rPr>
              <a:t>Envelopes must be 5” x 7 ½ “  aka  #35 Envelopes</a:t>
            </a:r>
          </a:p>
          <a:p>
            <a:pPr marL="1714500" lvl="3" indent="-457200" eaLnBrk="1" fontAlgn="auto" hangingPunct="1">
              <a:spcAft>
                <a:spcPts val="0"/>
              </a:spcAft>
              <a:buFont typeface="Arial" panose="020B0604020202020204" pitchFamily="34" charset="0"/>
              <a:buAutoNum type="arabicPeriod"/>
              <a:defRPr/>
            </a:pPr>
            <a:r>
              <a:rPr lang="en-US" kern="1200" dirty="0">
                <a:ea typeface="+mn-ea"/>
              </a:rPr>
              <a:t>Add ONLY one 1</a:t>
            </a:r>
            <a:r>
              <a:rPr lang="en-US" kern="1200" baseline="30000" dirty="0">
                <a:ea typeface="+mn-ea"/>
              </a:rPr>
              <a:t>st</a:t>
            </a:r>
            <a:r>
              <a:rPr lang="en-US" kern="1200" dirty="0">
                <a:ea typeface="+mn-ea"/>
              </a:rPr>
              <a:t> class stamp in upper right corner</a:t>
            </a:r>
          </a:p>
          <a:p>
            <a:pPr marL="1714500" lvl="3" indent="-457200" eaLnBrk="1" fontAlgn="auto" hangingPunct="1">
              <a:spcAft>
                <a:spcPts val="0"/>
              </a:spcAft>
              <a:buFont typeface="Arial" panose="020B0604020202020204" pitchFamily="34" charset="0"/>
              <a:buAutoNum type="arabicPeriod"/>
              <a:defRPr/>
            </a:pPr>
            <a:r>
              <a:rPr lang="en-US" kern="1200" dirty="0">
                <a:ea typeface="+mn-ea"/>
              </a:rPr>
              <a:t>Your Name &amp; address  Horizontally</a:t>
            </a:r>
          </a:p>
          <a:p>
            <a:pPr marL="1714500" lvl="3" indent="-457200" eaLnBrk="1" fontAlgn="auto" hangingPunct="1">
              <a:spcAft>
                <a:spcPts val="0"/>
              </a:spcAft>
              <a:buFont typeface="Arial" panose="020B0604020202020204" pitchFamily="34" charset="0"/>
              <a:buAutoNum type="arabicPeriod"/>
              <a:defRPr/>
            </a:pPr>
            <a:r>
              <a:rPr lang="en-US" kern="1200" dirty="0">
                <a:ea typeface="+mn-ea"/>
              </a:rPr>
              <a:t> In the upper left corner:  Your Call ONLY</a:t>
            </a:r>
          </a:p>
          <a:p>
            <a:pPr marL="800100" lvl="2" indent="0" eaLnBrk="1" fontAlgn="auto" hangingPunct="1">
              <a:spcAft>
                <a:spcPts val="0"/>
              </a:spcAft>
              <a:buFont typeface="Arial" panose="020B0604020202020204" pitchFamily="34" charset="0"/>
              <a:buNone/>
              <a:defRPr/>
            </a:pPr>
            <a:r>
              <a:rPr lang="en-US" kern="1200" dirty="0">
                <a:ea typeface="+mn-ea"/>
              </a:rPr>
              <a:t>Send To:  ARRL 6</a:t>
            </a:r>
            <a:r>
              <a:rPr lang="en-US" kern="1200" baseline="30000" dirty="0">
                <a:ea typeface="+mn-ea"/>
              </a:rPr>
              <a:t>th</a:t>
            </a:r>
            <a:r>
              <a:rPr lang="en-US" kern="1200" dirty="0">
                <a:ea typeface="+mn-ea"/>
              </a:rPr>
              <a:t> District </a:t>
            </a:r>
            <a:r>
              <a:rPr lang="en-US" kern="1200" dirty="0" err="1">
                <a:ea typeface="+mn-ea"/>
              </a:rPr>
              <a:t>Incomming</a:t>
            </a:r>
            <a:r>
              <a:rPr lang="en-US" kern="1200" dirty="0">
                <a:ea typeface="+mn-ea"/>
              </a:rPr>
              <a:t> QSL Bureau</a:t>
            </a:r>
          </a:p>
          <a:p>
            <a:pPr marL="1257300" lvl="3" indent="0" eaLnBrk="1" fontAlgn="auto" hangingPunct="1">
              <a:spcAft>
                <a:spcPts val="0"/>
              </a:spcAft>
              <a:buFont typeface="Arial" panose="020B0604020202020204" pitchFamily="34" charset="0"/>
              <a:buNone/>
              <a:defRPr/>
            </a:pPr>
            <a:r>
              <a:rPr lang="en-US" kern="1200" dirty="0">
                <a:ea typeface="+mn-ea"/>
              </a:rPr>
              <a:t>             </a:t>
            </a:r>
            <a:r>
              <a:rPr lang="en-US" sz="2400" kern="1200" dirty="0">
                <a:ea typeface="+mn-ea"/>
              </a:rPr>
              <a:t>PO Box 970, Fairfax, CA 94978-0970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715962"/>
          </a:xfrm>
        </p:spPr>
        <p:txBody>
          <a:bodyPr rtlCol="0">
            <a:normAutofit fontScale="90000"/>
          </a:bodyPr>
          <a:lstStyle/>
          <a:p>
            <a:pPr eaLnBrk="1" fontAlgn="auto" hangingPunct="1">
              <a:spcAft>
                <a:spcPts val="0"/>
              </a:spcAft>
              <a:defRPr/>
            </a:pPr>
            <a:r>
              <a:rPr lang="en-US" kern="1200" dirty="0"/>
              <a:t>All  the Details</a:t>
            </a:r>
          </a:p>
        </p:txBody>
      </p:sp>
      <p:sp>
        <p:nvSpPr>
          <p:cNvPr id="3" name="Content Placeholder 2"/>
          <p:cNvSpPr>
            <a:spLocks noGrp="1"/>
          </p:cNvSpPr>
          <p:nvPr>
            <p:ph idx="4294967295"/>
          </p:nvPr>
        </p:nvSpPr>
        <p:spPr>
          <a:xfrm>
            <a:off x="381000" y="914400"/>
            <a:ext cx="8229600" cy="5562600"/>
          </a:xfrm>
        </p:spPr>
        <p:txBody>
          <a:bodyPr rtlCol="0">
            <a:normAutofit fontScale="92500"/>
          </a:bodyPr>
          <a:lstStyle/>
          <a:p>
            <a:pPr marL="0" indent="0" eaLnBrk="1" fontAlgn="auto" hangingPunct="1">
              <a:spcAft>
                <a:spcPts val="0"/>
              </a:spcAft>
              <a:buFont typeface="Arial" panose="020B0604020202020204" pitchFamily="34" charset="0"/>
              <a:buNone/>
              <a:defRPr/>
            </a:pPr>
            <a:r>
              <a:rPr lang="en-US" sz="1400" i="1" kern="1200" dirty="0">
                <a:hlinkClick r:id="rId2"/>
              </a:rPr>
              <a:t>ARRL Sixth District Incoming QSL Bureau</a:t>
            </a:r>
            <a:r>
              <a:rPr lang="en-US" sz="1400" kern="1200" dirty="0"/>
              <a:t> PO Box 970, Fairfax, CA 94978-0970 </a:t>
            </a:r>
          </a:p>
          <a:p>
            <a:pPr marL="0" indent="0" eaLnBrk="1" fontAlgn="auto" hangingPunct="1">
              <a:spcAft>
                <a:spcPts val="0"/>
              </a:spcAft>
              <a:buFont typeface="Arial" panose="020B0604020202020204" pitchFamily="34" charset="0"/>
              <a:buNone/>
              <a:defRPr/>
            </a:pPr>
            <a:r>
              <a:rPr lang="en-US" sz="1400" kern="1200" dirty="0"/>
              <a:t/>
            </a:r>
            <a:br>
              <a:rPr lang="en-US" sz="1400" kern="1200" dirty="0"/>
            </a:br>
            <a:endParaRPr lang="en-US" sz="1400" kern="1200" dirty="0"/>
          </a:p>
          <a:p>
            <a:pPr marL="0" indent="0" eaLnBrk="1" fontAlgn="auto" hangingPunct="1">
              <a:spcAft>
                <a:spcPts val="0"/>
              </a:spcAft>
              <a:buFont typeface="Arial" panose="020B0604020202020204" pitchFamily="34" charset="0"/>
              <a:buNone/>
              <a:defRPr/>
            </a:pPr>
            <a:r>
              <a:rPr lang="en-US" sz="1400" kern="1200" dirty="0"/>
              <a:t>Welcome to the ARRL Sixth District Incoming QSL Bureau. </a:t>
            </a:r>
          </a:p>
          <a:p>
            <a:pPr marL="0" indent="0" eaLnBrk="1" fontAlgn="auto" hangingPunct="1">
              <a:spcAft>
                <a:spcPts val="0"/>
              </a:spcAft>
              <a:buFont typeface="Arial" panose="020B0604020202020204" pitchFamily="34" charset="0"/>
              <a:buNone/>
              <a:defRPr/>
            </a:pPr>
            <a:r>
              <a:rPr lang="en-US" sz="1400" kern="1200" dirty="0"/>
              <a:t>You do not have to be a member of the ARRL to use the Incoming QSL Bureau. </a:t>
            </a:r>
          </a:p>
          <a:p>
            <a:pPr marL="0" indent="0" eaLnBrk="1" fontAlgn="auto" hangingPunct="1">
              <a:spcAft>
                <a:spcPts val="0"/>
              </a:spcAft>
              <a:buFont typeface="Arial" panose="020B0604020202020204" pitchFamily="34" charset="0"/>
              <a:buNone/>
              <a:defRPr/>
            </a:pPr>
            <a:r>
              <a:rPr lang="en-US" sz="1400" kern="1200" dirty="0"/>
              <a:t>The Sixth District Incoming QSL Bureau is staffed by over two dozen dedicated California radio amateurs who volunteer their time to distribute DX QSL cards to you. Many have donated their time for more than a decade!</a:t>
            </a:r>
          </a:p>
          <a:p>
            <a:pPr marL="0" indent="0" eaLnBrk="1" fontAlgn="auto" hangingPunct="1">
              <a:spcAft>
                <a:spcPts val="0"/>
              </a:spcAft>
              <a:buFont typeface="Arial" panose="020B0604020202020204" pitchFamily="34" charset="0"/>
              <a:buNone/>
              <a:defRPr/>
            </a:pPr>
            <a:r>
              <a:rPr lang="en-US" sz="1400" b="1" kern="1200" dirty="0"/>
              <a:t>We handle DX </a:t>
            </a:r>
            <a:r>
              <a:rPr lang="en-US" sz="1400" b="1" i="1" u="sng" kern="1200" dirty="0"/>
              <a:t>to</a:t>
            </a:r>
            <a:r>
              <a:rPr lang="en-US" sz="1400" b="1" kern="1200" dirty="0"/>
              <a:t> USA 6th District QSLs only. We do not accept outgoing cards from stateside hams. If you have any questions about what cards we handle, please email us.</a:t>
            </a:r>
            <a:r>
              <a:rPr lang="en-US" sz="1400" kern="1200" dirty="0"/>
              <a:t> Outgoing cards to DX from USA hams should go via </a:t>
            </a:r>
            <a:br>
              <a:rPr lang="en-US" sz="1400" kern="1200" dirty="0"/>
            </a:br>
            <a:r>
              <a:rPr lang="en-US" sz="1400" kern="1200" dirty="0">
                <a:hlinkClick r:id="rId3"/>
              </a:rPr>
              <a:t>ARRL's Outgoing QSL Bureau</a:t>
            </a:r>
            <a:r>
              <a:rPr lang="en-US" sz="1400" kern="1200" dirty="0"/>
              <a:t> in Newington, CT. </a:t>
            </a:r>
          </a:p>
          <a:p>
            <a:pPr marL="0" indent="0" eaLnBrk="1" fontAlgn="auto" hangingPunct="1">
              <a:spcAft>
                <a:spcPts val="0"/>
              </a:spcAft>
              <a:buFont typeface="Arial" panose="020B0604020202020204" pitchFamily="34" charset="0"/>
              <a:buNone/>
              <a:defRPr/>
            </a:pPr>
            <a:r>
              <a:rPr lang="en-US" sz="1600" kern="1200" dirty="0"/>
              <a:t>A few things specific to the Sixth District Bureau are:</a:t>
            </a:r>
          </a:p>
          <a:p>
            <a:pPr eaLnBrk="1" fontAlgn="auto" hangingPunct="1">
              <a:spcAft>
                <a:spcPts val="0"/>
              </a:spcAft>
              <a:buFont typeface="Arial" panose="020B0604020202020204" pitchFamily="34" charset="0"/>
              <a:buChar char="•"/>
              <a:defRPr/>
            </a:pPr>
            <a:r>
              <a:rPr lang="en-US" sz="1600" kern="1200" dirty="0"/>
              <a:t>The W6 QSL Bureau </a:t>
            </a:r>
            <a:r>
              <a:rPr lang="en-US" sz="1600" b="1" i="1" u="sng" kern="1200" dirty="0"/>
              <a:t>prefers</a:t>
            </a:r>
            <a:r>
              <a:rPr lang="en-US" sz="1600" kern="1200" dirty="0"/>
              <a:t> to supply envelopes for you. Each envelope, including one first class stamp, is 80 cents each. </a:t>
            </a:r>
            <a:r>
              <a:rPr lang="en-US" sz="1600" b="1" kern="1200" dirty="0"/>
              <a:t>This is increasing to $1.00 each effect January 1, 2019. </a:t>
            </a:r>
            <a:r>
              <a:rPr lang="en-US" sz="1600" kern="1200" dirty="0"/>
              <a:t>You </a:t>
            </a:r>
            <a:r>
              <a:rPr lang="en-US" sz="1600" b="1" i="1" u="sng" kern="1200" dirty="0"/>
              <a:t>must</a:t>
            </a:r>
            <a:r>
              <a:rPr lang="en-US" sz="1600" kern="1200" dirty="0"/>
              <a:t> send a self-sticking label with your call sign, name and address for each envelope ordered. The Bureau suggests you order a minimum of four (4) envelopes and no more than ten (10) at one time.  </a:t>
            </a:r>
          </a:p>
          <a:p>
            <a:pPr eaLnBrk="1" fontAlgn="auto" hangingPunct="1">
              <a:spcAft>
                <a:spcPts val="0"/>
              </a:spcAft>
              <a:buFont typeface="Arial" panose="020B0604020202020204" pitchFamily="34" charset="0"/>
              <a:buChar char="•"/>
              <a:defRPr/>
            </a:pPr>
            <a:r>
              <a:rPr lang="en-US" sz="1600" kern="1200" dirty="0"/>
              <a:t>If you normally receive many DX QSLs, please send additional funds to purchase stamps for additional postage. </a:t>
            </a:r>
          </a:p>
          <a:p>
            <a:pPr eaLnBrk="1" fontAlgn="auto" hangingPunct="1">
              <a:spcAft>
                <a:spcPts val="0"/>
              </a:spcAft>
              <a:buFont typeface="Arial" panose="020B0604020202020204" pitchFamily="34" charset="0"/>
              <a:buChar char="•"/>
              <a:defRPr/>
            </a:pPr>
            <a:r>
              <a:rPr lang="en-US" sz="1600" kern="1200" dirty="0"/>
              <a:t>You may send your own envelopes but </a:t>
            </a:r>
            <a:br>
              <a:rPr lang="en-US" sz="1600" kern="1200" dirty="0"/>
            </a:br>
            <a:r>
              <a:rPr lang="en-US" sz="1600" kern="1200" dirty="0"/>
              <a:t>they </a:t>
            </a:r>
            <a:r>
              <a:rPr lang="en-US" sz="1600" b="1" i="1" u="sng" kern="1200" dirty="0"/>
              <a:t>must</a:t>
            </a:r>
            <a:r>
              <a:rPr lang="en-US" sz="1600" b="1" kern="1200" dirty="0"/>
              <a:t> be 5" x 7 1/2", #35. </a:t>
            </a:r>
            <a:br>
              <a:rPr lang="en-US" sz="1600" b="1" kern="1200" dirty="0"/>
            </a:br>
            <a:r>
              <a:rPr lang="en-US" sz="1600" b="1" kern="1200" dirty="0"/>
              <a:t>No 6" x 9" or legal size envelopes will be accepted.</a:t>
            </a:r>
            <a:r>
              <a:rPr lang="en-US" sz="1600" kern="1200" dirty="0"/>
              <a:t> </a:t>
            </a:r>
            <a:br>
              <a:rPr lang="en-US" sz="1600" kern="1200" dirty="0"/>
            </a:br>
            <a:r>
              <a:rPr lang="en-US" sz="1600" kern="1200" dirty="0"/>
              <a:t>DX QSLs do not fit in smaller envelopes and larger envelopes do not fit in our files. </a:t>
            </a:r>
            <a:br>
              <a:rPr lang="en-US" sz="1600" kern="1200" dirty="0"/>
            </a:br>
            <a:r>
              <a:rPr lang="en-US" sz="1600" b="1" kern="1200" dirty="0"/>
              <a:t>PLEASE! No greeting card envelopes! They aren't sturdy enough to safely mail your valuable QSLs! </a:t>
            </a:r>
          </a:p>
          <a:p>
            <a:pPr eaLnBrk="1" fontAlgn="auto" hangingPunct="1">
              <a:spcAft>
                <a:spcPts val="0"/>
              </a:spcAft>
              <a:buFont typeface="Arial" panose="020B0604020202020204" pitchFamily="34" charset="0"/>
              <a:buChar char="•"/>
              <a:defRPr/>
            </a:pPr>
            <a:endParaRPr lang="en-US" sz="1600" kern="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457200"/>
            <a:ext cx="8229600" cy="5668963"/>
          </a:xfrm>
        </p:spPr>
        <p:txBody>
          <a:bodyPr rtlCol="0">
            <a:normAutofit fontScale="47500" lnSpcReduction="20000"/>
          </a:bodyPr>
          <a:lstStyle/>
          <a:p>
            <a:pPr eaLnBrk="1" fontAlgn="auto" hangingPunct="1">
              <a:spcAft>
                <a:spcPts val="0"/>
              </a:spcAft>
              <a:buFont typeface="Arial" panose="020B0604020202020204" pitchFamily="34" charset="0"/>
              <a:buChar char="•"/>
              <a:defRPr/>
            </a:pPr>
            <a:r>
              <a:rPr lang="en-US" kern="1200" dirty="0"/>
              <a:t>If you decide to use your own 5" x 7 1/2" envelopes, you </a:t>
            </a:r>
            <a:r>
              <a:rPr lang="en-US" b="1" i="1" u="sng" kern="1200" dirty="0"/>
              <a:t>must</a:t>
            </a:r>
            <a:r>
              <a:rPr lang="en-US" kern="1200" dirty="0"/>
              <a:t>: --Address the envelope horizontally with your name clearly printed or typed. Good rubber stamp impressions or self-sticking labels may be used but should be large enough to be readable. </a:t>
            </a:r>
          </a:p>
          <a:p>
            <a:pPr eaLnBrk="1" fontAlgn="auto" hangingPunct="1">
              <a:spcAft>
                <a:spcPts val="0"/>
              </a:spcAft>
              <a:buFont typeface="Arial" panose="020B0604020202020204" pitchFamily="34" charset="0"/>
              <a:buChar char="•"/>
              <a:defRPr/>
            </a:pPr>
            <a:r>
              <a:rPr lang="en-US" kern="1200" dirty="0"/>
              <a:t>--Print your call sign in letters 1/4" to 1/2" high clearly in the upper left-hand corner. Do not print a name or return address under the call sign. </a:t>
            </a:r>
          </a:p>
          <a:p>
            <a:pPr eaLnBrk="1" fontAlgn="auto" hangingPunct="1">
              <a:spcAft>
                <a:spcPts val="0"/>
              </a:spcAft>
              <a:buFont typeface="Arial" panose="020B0604020202020204" pitchFamily="34" charset="0"/>
              <a:buChar char="•"/>
              <a:defRPr/>
            </a:pPr>
            <a:r>
              <a:rPr lang="en-US" kern="1200" dirty="0"/>
              <a:t>--Place one first class stamp (for one ounce) in the upper right hand corner. </a:t>
            </a:r>
          </a:p>
          <a:p>
            <a:pPr eaLnBrk="1" fontAlgn="auto" hangingPunct="1">
              <a:spcAft>
                <a:spcPts val="0"/>
              </a:spcAft>
              <a:buFont typeface="Arial" panose="020B0604020202020204" pitchFamily="34" charset="0"/>
              <a:buChar char="•"/>
              <a:defRPr/>
            </a:pPr>
            <a:r>
              <a:rPr lang="en-US" kern="1200" dirty="0"/>
              <a:t>You may send stamps for extra postage, but a cash deposit is preferred. You may send a check or money order payable to "6th District QSL Bureau". An individual account will be kept for you and when more envelopes or postage are required, you will be advised. </a:t>
            </a:r>
          </a:p>
          <a:p>
            <a:pPr eaLnBrk="1" fontAlgn="auto" hangingPunct="1">
              <a:spcAft>
                <a:spcPts val="0"/>
              </a:spcAft>
              <a:buFont typeface="Arial" panose="020B0604020202020204" pitchFamily="34" charset="0"/>
              <a:buChar char="•"/>
              <a:defRPr/>
            </a:pPr>
            <a:r>
              <a:rPr lang="en-US" kern="1200" dirty="0"/>
              <a:t>Your account is maintained by, and cards shipped from, an individual letter sorter as determined by the first letter following the "6" in your </a:t>
            </a:r>
            <a:r>
              <a:rPr lang="en-US" kern="1200" dirty="0" err="1"/>
              <a:t>callsign</a:t>
            </a:r>
            <a:r>
              <a:rPr lang="en-US" kern="1200" dirty="0"/>
              <a:t>. The individual sorters are literally spread throughout California. When you send envelopes, monies or an inquiry, it may be several weeks before your individual letter sorter receives them. We distribute sorted cards and envelopes to the individual sorters every 3-4 months as volume warrants. If your mail arrives at the Post Office just after a pickup, it is very likely that it will be 12-16 weeks before your sorter receives it. If he or she sends you a shipment of cards in the meantime, your account status would not show your latest submission. It should appear on the next shipment however. General information which applies to all the ARRL-supported U.S. Incoming QSL Bureaus is available from the </a:t>
            </a:r>
            <a:r>
              <a:rPr lang="en-US" kern="1200" dirty="0">
                <a:hlinkClick r:id="rId2"/>
              </a:rPr>
              <a:t>ARRL Web pages</a:t>
            </a:r>
            <a:r>
              <a:rPr lang="en-US" kern="1200" dirty="0"/>
              <a:t>. Although the Incoming Bureau system operates under the guidance of ARRL, you are not required to be an ARRL member to use it.  </a:t>
            </a:r>
          </a:p>
          <a:p>
            <a:pPr marL="0" indent="0" eaLnBrk="1" fontAlgn="auto" hangingPunct="1">
              <a:spcAft>
                <a:spcPts val="0"/>
              </a:spcAft>
              <a:buFont typeface="Arial" panose="020B0604020202020204" pitchFamily="34" charset="0"/>
              <a:buNone/>
              <a:defRPr/>
            </a:pPr>
            <a:endParaRPr lang="en-US" kern="1200" dirty="0"/>
          </a:p>
          <a:p>
            <a:pPr marL="0" indent="0" eaLnBrk="1" fontAlgn="auto" hangingPunct="1">
              <a:spcAft>
                <a:spcPts val="0"/>
              </a:spcAft>
              <a:buFont typeface="Arial" panose="020B0604020202020204" pitchFamily="34" charset="0"/>
              <a:buNone/>
              <a:defRPr/>
            </a:pPr>
            <a:r>
              <a:rPr lang="en-US" b="1" kern="1200" dirty="0"/>
              <a:t>NOTE: </a:t>
            </a:r>
            <a:endParaRPr lang="en-US" kern="1200" dirty="0"/>
          </a:p>
          <a:p>
            <a:pPr eaLnBrk="1" fontAlgn="auto" hangingPunct="1">
              <a:spcAft>
                <a:spcPts val="0"/>
              </a:spcAft>
              <a:buFont typeface="Arial" panose="020B0604020202020204" pitchFamily="34" charset="0"/>
              <a:buChar char="•"/>
              <a:defRPr/>
            </a:pPr>
            <a:r>
              <a:rPr lang="en-US" kern="1200" dirty="0"/>
              <a:t>We encourage you to keep your current email address up to date at www.QRZ.com. Many of our Sorters use that web site to email you if needed. </a:t>
            </a:r>
          </a:p>
          <a:p>
            <a:pPr eaLnBrk="1" fontAlgn="auto" hangingPunct="1">
              <a:spcAft>
                <a:spcPts val="0"/>
              </a:spcAft>
              <a:buFont typeface="Arial" panose="020B0604020202020204" pitchFamily="34" charset="0"/>
              <a:buChar char="•"/>
              <a:defRPr/>
            </a:pPr>
            <a:endParaRPr lang="en-US" kern="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457200"/>
            <a:ext cx="8229600" cy="5486400"/>
          </a:xfrm>
        </p:spPr>
        <p:txBody>
          <a:bodyPr rtlCol="0">
            <a:normAutofit fontScale="47500" lnSpcReduction="20000"/>
          </a:bodyPr>
          <a:lstStyle/>
          <a:p>
            <a:pPr eaLnBrk="1" fontAlgn="auto" hangingPunct="1">
              <a:spcAft>
                <a:spcPts val="0"/>
              </a:spcAft>
              <a:buFont typeface="Arial" panose="020B0604020202020204" pitchFamily="34" charset="0"/>
              <a:buChar char="•"/>
              <a:defRPr/>
            </a:pPr>
            <a:r>
              <a:rPr lang="en-US" b="1" kern="1200" dirty="0"/>
              <a:t>BACKGROUND </a:t>
            </a:r>
            <a:endParaRPr lang="en-US" kern="1200" dirty="0"/>
          </a:p>
          <a:p>
            <a:pPr eaLnBrk="1" fontAlgn="auto" hangingPunct="1">
              <a:spcAft>
                <a:spcPts val="0"/>
              </a:spcAft>
              <a:buFont typeface="Arial" panose="020B0604020202020204" pitchFamily="34" charset="0"/>
              <a:buChar char="•"/>
              <a:defRPr/>
            </a:pPr>
            <a:r>
              <a:rPr lang="en-US" kern="1200" dirty="0"/>
              <a:t>The ARRL Sixth District QSL Bureau is for incoming QSL cards only. The bureau consists of volunteers who provide this valuable service to their fellow hams. Many of our volunteers have been working for the bureau for more than 15 years! Cards arrive at our P.O. Box from various sources, such as other DX bureaus around the world and the ARRL Incoming Bureau. Upon arrival, the cards are presorted by grouping the cards alphabetically by the first letter of the call suffix (I.E. W6AM, K6AFT, N6AA and WB6AQL would all go in the same "A" stack). Each letter of the alphabet (aka "segment") has a sorter assigned to handle the actual mailing of QSLs as well as notices when a ham has cards on file but no envelopes or postage. Every 3-4 months (depending on volume), the cards accumulated for each segment are mailed from the 6th District Bureau to the sorters. Each letter sorter is then responsible for matching up those cards with envelopes provided by you, the 6th District hams, and mailing when one ounce or more of cards are accumulated for each call with envelopes on file. They also notify any ham who has cards on file but no envelopes. Each sorter puts in many hours each month handling the many hundreds or even thousands of cards for his or her segment, all for no pay as a bureau volunteer. If you get a chance, send a note to your segment sorter letting him or her know how they are doing. They will appreciate hearing from you. If you have any questions about our operation or your account, please contact us. </a:t>
            </a:r>
          </a:p>
          <a:p>
            <a:pPr eaLnBrk="1" fontAlgn="auto" hangingPunct="1">
              <a:spcAft>
                <a:spcPts val="0"/>
              </a:spcAft>
              <a:buFont typeface="Arial" panose="020B0604020202020204" pitchFamily="34" charset="0"/>
              <a:buChar char="•"/>
              <a:defRPr/>
            </a:pPr>
            <a:r>
              <a:rPr lang="en-US" kern="1200" dirty="0"/>
              <a:t>Follow us on </a:t>
            </a:r>
            <a:r>
              <a:rPr lang="en-US" kern="1200" dirty="0">
                <a:hlinkClick r:id="rId2"/>
              </a:rPr>
              <a:t>Twitter</a:t>
            </a:r>
            <a:r>
              <a:rPr lang="en-US" kern="1200" dirty="0"/>
              <a:t>. We're at @ARRL_6_Bureau. </a:t>
            </a:r>
          </a:p>
          <a:p>
            <a:pPr eaLnBrk="1" fontAlgn="auto" hangingPunct="1">
              <a:spcAft>
                <a:spcPts val="0"/>
              </a:spcAft>
              <a:buFont typeface="Arial" panose="020B0604020202020204" pitchFamily="34" charset="0"/>
              <a:buChar char="•"/>
              <a:defRPr/>
            </a:pPr>
            <a:endParaRPr lang="en-US" kern="1200" dirty="0"/>
          </a:p>
          <a:p>
            <a:pPr eaLnBrk="1" fontAlgn="auto" hangingPunct="1">
              <a:spcAft>
                <a:spcPts val="0"/>
              </a:spcAft>
              <a:buFont typeface="Arial" panose="020B0604020202020204" pitchFamily="34" charset="0"/>
              <a:buChar char="•"/>
              <a:defRPr/>
            </a:pPr>
            <a:r>
              <a:rPr lang="en-US" kern="1200" dirty="0"/>
              <a:t>Above is from:  </a:t>
            </a:r>
            <a:r>
              <a:rPr lang="en-US" kern="1200" dirty="0">
                <a:hlinkClick r:id="rId3"/>
              </a:rPr>
              <a:t>http://www.qslbureau.org/</a:t>
            </a:r>
            <a:r>
              <a:rPr lang="en-US" kern="1200" dirty="0"/>
              <a:t>   AND:   </a:t>
            </a:r>
            <a:r>
              <a:rPr lang="en-US" kern="1200" dirty="0">
                <a:hlinkClick r:id="rId4"/>
              </a:rPr>
              <a:t>http://www.arrl.org/incoming-qsl-service</a:t>
            </a:r>
            <a:r>
              <a:rPr lang="en-US" kern="1200" dirty="0"/>
              <a:t> </a:t>
            </a:r>
          </a:p>
          <a:p>
            <a:pPr eaLnBrk="1" fontAlgn="auto" hangingPunct="1">
              <a:spcAft>
                <a:spcPts val="0"/>
              </a:spcAft>
              <a:buFont typeface="Arial" panose="020B0604020202020204" pitchFamily="34" charset="0"/>
              <a:buChar char="•"/>
              <a:defRPr/>
            </a:pPr>
            <a:endParaRPr lang="en-US" kern="1200" dirty="0"/>
          </a:p>
          <a:p>
            <a:pPr eaLnBrk="1" fontAlgn="auto" hangingPunct="1">
              <a:spcAft>
                <a:spcPts val="0"/>
              </a:spcAft>
              <a:buFont typeface="Arial" panose="020B0604020202020204" pitchFamily="34" charset="0"/>
              <a:buChar char="•"/>
              <a:defRPr/>
            </a:pPr>
            <a:r>
              <a:rPr lang="en-US" b="1" u="sng" kern="1200" dirty="0">
                <a:hlinkClick r:id="rId3"/>
              </a:rPr>
              <a:t>ARRL Sixth (6th) District DX QSL Bureau</a:t>
            </a:r>
            <a:r>
              <a:rPr lang="en-US" kern="1200" dirty="0"/>
              <a:t/>
            </a:r>
            <a:br>
              <a:rPr lang="en-US" kern="1200" dirty="0"/>
            </a:br>
            <a:r>
              <a:rPr lang="en-US" kern="1200" dirty="0"/>
              <a:t>P.O. Box 970</a:t>
            </a:r>
            <a:br>
              <a:rPr lang="en-US" kern="1200" dirty="0"/>
            </a:br>
            <a:r>
              <a:rPr lang="en-US" kern="1200" dirty="0"/>
              <a:t>Fairfax, CA., 94978-0970</a:t>
            </a:r>
          </a:p>
          <a:p>
            <a:pPr eaLnBrk="1" fontAlgn="auto" hangingPunct="1">
              <a:spcAft>
                <a:spcPts val="0"/>
              </a:spcAft>
              <a:buFont typeface="Arial" panose="020B0604020202020204" pitchFamily="34" charset="0"/>
              <a:buChar char="•"/>
              <a:defRPr/>
            </a:pPr>
            <a:endParaRPr lang="en-US" kern="1200" dirty="0"/>
          </a:p>
          <a:p>
            <a:pPr marL="0" indent="0" eaLnBrk="1" fontAlgn="auto" hangingPunct="1">
              <a:spcAft>
                <a:spcPts val="0"/>
              </a:spcAft>
              <a:buFont typeface="Arial" panose="020B0604020202020204" pitchFamily="34" charset="0"/>
              <a:buNone/>
              <a:defRPr/>
            </a:pPr>
            <a:endParaRPr lang="en-US" kern="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p:txBody>
          <a:bodyPr/>
          <a:lstStyle/>
          <a:p>
            <a:r>
              <a:rPr lang="en-US" smtClean="0"/>
              <a:t>Announcements</a:t>
            </a:r>
          </a:p>
        </p:txBody>
      </p:sp>
      <p:sp>
        <p:nvSpPr>
          <p:cNvPr id="57346" name="Rectangle 3"/>
          <p:cNvSpPr>
            <a:spLocks noGrp="1" noChangeArrowheads="1"/>
          </p:cNvSpPr>
          <p:nvPr>
            <p:ph type="body" idx="4294967295"/>
          </p:nvPr>
        </p:nvSpPr>
        <p:spPr/>
        <p:txBody>
          <a:bodyPr/>
          <a:lstStyle/>
          <a:p>
            <a:r>
              <a:rPr lang="en-US" smtClean="0"/>
              <a:t>Technician license class January 12 and 19</a:t>
            </a:r>
          </a:p>
          <a:p>
            <a:pPr lvl="1"/>
            <a:r>
              <a:rPr lang="en-US" smtClean="0"/>
              <a:t>Currently 11 registered, getting more about 1 per day</a:t>
            </a:r>
          </a:p>
          <a:p>
            <a:pPr lvl="1"/>
            <a:r>
              <a:rPr lang="en-US" smtClean="0"/>
              <a:t>Will be in Sunrise room Joslyn Center MB</a:t>
            </a:r>
          </a:p>
          <a:p>
            <a:pPr lvl="1"/>
            <a:r>
              <a:rPr lang="en-US" smtClean="0"/>
              <a:t>Still need to get instructor commitments and update charts</a:t>
            </a:r>
          </a:p>
          <a:p>
            <a:pPr lvl="1"/>
            <a:endParaRPr lang="en-US" smtClean="0"/>
          </a:p>
          <a:p>
            <a:pPr lvl="1"/>
            <a:endParaRPr lang="en-US" smtClean="0"/>
          </a:p>
          <a:p>
            <a:pPr lvl="1"/>
            <a:endParaRPr lang="en-US" smtClean="0"/>
          </a:p>
          <a:p>
            <a:r>
              <a:rPr lang="en-US" smtClean="0"/>
              <a:t>Weekly club net continuing 7:30PM Wednesdays</a:t>
            </a:r>
          </a:p>
          <a:p>
            <a:pPr lvl="1"/>
            <a:r>
              <a:rPr lang="en-US" smtClean="0"/>
              <a:t>Nominally a dozen check in each week</a:t>
            </a:r>
          </a:p>
          <a:p>
            <a:pPr lvl="1"/>
            <a:r>
              <a:rPr lang="en-US" smtClean="0"/>
              <a:t>Uses the club repeater and then often simplex 146.550</a:t>
            </a:r>
          </a:p>
          <a:p>
            <a:pPr lvl="1"/>
            <a:r>
              <a:rPr lang="en-US" smtClean="0"/>
              <a:t>Did HF 7.222 a couple of times</a:t>
            </a:r>
          </a:p>
          <a:p>
            <a:pPr lvl="1"/>
            <a:r>
              <a:rPr lang="en-US" smtClean="0"/>
              <a:t>Opportunities to practice as a net control operator</a:t>
            </a:r>
          </a:p>
          <a:p>
            <a:pPr lvl="1"/>
            <a:endParaRPr lang="en-US" smtClean="0"/>
          </a:p>
          <a:p>
            <a:r>
              <a:rPr lang="en-US" smtClean="0"/>
              <a:t>January club meeting Joslyn Center EL SEGUNDO</a:t>
            </a:r>
          </a:p>
          <a:p>
            <a:pPr lvl="1"/>
            <a:r>
              <a:rPr lang="en-US" smtClean="0"/>
              <a:t>339 Sheldon St, El Segundo, CA 90245 </a:t>
            </a:r>
          </a:p>
          <a:p>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r>
              <a:rPr lang="en-US" smtClean="0"/>
              <a:t>Quick Antenna Support Car Bracket</a:t>
            </a:r>
          </a:p>
        </p:txBody>
      </p:sp>
      <p:sp>
        <p:nvSpPr>
          <p:cNvPr id="91139" name="Rectangle 3"/>
          <p:cNvSpPr>
            <a:spLocks noGrp="1" noChangeArrowheads="1"/>
          </p:cNvSpPr>
          <p:nvPr>
            <p:ph type="body" idx="4294967295"/>
          </p:nvPr>
        </p:nvSpPr>
        <p:spPr>
          <a:xfrm>
            <a:off x="3886200" y="609600"/>
            <a:ext cx="5105400" cy="3352800"/>
          </a:xfrm>
        </p:spPr>
        <p:txBody>
          <a:bodyPr/>
          <a:lstStyle/>
          <a:p>
            <a:r>
              <a:rPr lang="en-US" sz="1600" smtClean="0"/>
              <a:t>Use pipe flange mounted to board</a:t>
            </a:r>
          </a:p>
          <a:p>
            <a:pPr lvl="1"/>
            <a:r>
              <a:rPr lang="en-US" sz="1400" smtClean="0"/>
              <a:t>Put piece of metal on back side for reinforcement</a:t>
            </a:r>
          </a:p>
          <a:p>
            <a:pPr lvl="1"/>
            <a:r>
              <a:rPr lang="en-US" sz="1400" smtClean="0"/>
              <a:t>Choose pipe diameter smaller than that of your fishing pole</a:t>
            </a:r>
          </a:p>
          <a:p>
            <a:pPr lvl="1"/>
            <a:r>
              <a:rPr lang="en-US" sz="1400" smtClean="0"/>
              <a:t>Place tape around top of pipe to protect pole and to increase diameter to fit pole securely to avoid shaking</a:t>
            </a:r>
          </a:p>
          <a:p>
            <a:r>
              <a:rPr lang="en-US" sz="1600" smtClean="0"/>
              <a:t>Get 20 foot telescoping fishing pole – attach vertical antenna wire</a:t>
            </a:r>
          </a:p>
          <a:p>
            <a:pPr lvl="1"/>
            <a:r>
              <a:rPr lang="en-US" sz="1400" smtClean="0"/>
              <a:t>Example South Bend Sunny Day Pole</a:t>
            </a:r>
          </a:p>
          <a:p>
            <a:r>
              <a:rPr lang="en-US" sz="1600" smtClean="0"/>
              <a:t>Place hollow end of pole over vertical pipe</a:t>
            </a:r>
          </a:p>
          <a:p>
            <a:r>
              <a:rPr lang="en-US" sz="1600" smtClean="0"/>
              <a:t>Place bracket under tire of car</a:t>
            </a:r>
          </a:p>
        </p:txBody>
      </p:sp>
      <p:pic>
        <p:nvPicPr>
          <p:cNvPr id="91140" name="Picture 4" descr="IMG_4872"/>
          <p:cNvPicPr>
            <a:picLocks noChangeAspect="1" noChangeArrowheads="1"/>
          </p:cNvPicPr>
          <p:nvPr/>
        </p:nvPicPr>
        <p:blipFill>
          <a:blip r:embed="rId2"/>
          <a:srcRect/>
          <a:stretch>
            <a:fillRect/>
          </a:stretch>
        </p:blipFill>
        <p:spPr bwMode="auto">
          <a:xfrm>
            <a:off x="5029200" y="3810000"/>
            <a:ext cx="3656013" cy="1174750"/>
          </a:xfrm>
          <a:prstGeom prst="rect">
            <a:avLst/>
          </a:prstGeom>
          <a:noFill/>
          <a:ln w="9525">
            <a:noFill/>
            <a:miter lim="800000"/>
            <a:headEnd/>
            <a:tailEnd/>
          </a:ln>
        </p:spPr>
      </p:pic>
      <p:pic>
        <p:nvPicPr>
          <p:cNvPr id="91141" name="Picture 5" descr="IMG_4873"/>
          <p:cNvPicPr>
            <a:picLocks noChangeAspect="1" noChangeArrowheads="1"/>
          </p:cNvPicPr>
          <p:nvPr/>
        </p:nvPicPr>
        <p:blipFill>
          <a:blip r:embed="rId3"/>
          <a:srcRect/>
          <a:stretch>
            <a:fillRect/>
          </a:stretch>
        </p:blipFill>
        <p:spPr bwMode="auto">
          <a:xfrm>
            <a:off x="76200" y="4116388"/>
            <a:ext cx="3656013" cy="2741612"/>
          </a:xfrm>
          <a:prstGeom prst="rect">
            <a:avLst/>
          </a:prstGeom>
          <a:noFill/>
        </p:spPr>
      </p:pic>
      <p:pic>
        <p:nvPicPr>
          <p:cNvPr id="91142" name="Picture 6" descr="IMG_4871"/>
          <p:cNvPicPr>
            <a:picLocks noChangeAspect="1" noChangeArrowheads="1"/>
          </p:cNvPicPr>
          <p:nvPr/>
        </p:nvPicPr>
        <p:blipFill>
          <a:blip r:embed="rId4"/>
          <a:srcRect/>
          <a:stretch>
            <a:fillRect/>
          </a:stretch>
        </p:blipFill>
        <p:spPr bwMode="auto">
          <a:xfrm>
            <a:off x="76200" y="1371600"/>
            <a:ext cx="3656013" cy="2741613"/>
          </a:xfrm>
          <a:prstGeom prst="rect">
            <a:avLst/>
          </a:prstGeom>
          <a:noFill/>
        </p:spPr>
      </p:pic>
      <p:pic>
        <p:nvPicPr>
          <p:cNvPr id="91143" name="Picture 7" descr="IMG_4874"/>
          <p:cNvPicPr>
            <a:picLocks noChangeAspect="1" noChangeArrowheads="1"/>
          </p:cNvPicPr>
          <p:nvPr/>
        </p:nvPicPr>
        <p:blipFill>
          <a:blip r:embed="rId5"/>
          <a:srcRect/>
          <a:stretch>
            <a:fillRect/>
          </a:stretch>
        </p:blipFill>
        <p:spPr bwMode="auto">
          <a:xfrm>
            <a:off x="3810000" y="5160963"/>
            <a:ext cx="2957513" cy="169703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838200" y="76200"/>
            <a:ext cx="3733800" cy="1219200"/>
          </a:xfrm>
        </p:spPr>
        <p:txBody>
          <a:bodyPr/>
          <a:lstStyle/>
          <a:p>
            <a:r>
              <a:rPr lang="en-US" smtClean="0"/>
              <a:t>Short  Antenna Math W6RFI</a:t>
            </a:r>
          </a:p>
        </p:txBody>
      </p:sp>
      <p:pic>
        <p:nvPicPr>
          <p:cNvPr id="92164" name="Picture 4" descr="IMG_4876"/>
          <p:cNvPicPr>
            <a:picLocks noChangeAspect="1" noChangeArrowheads="1"/>
          </p:cNvPicPr>
          <p:nvPr/>
        </p:nvPicPr>
        <p:blipFill>
          <a:blip r:embed="rId2"/>
          <a:srcRect/>
          <a:stretch>
            <a:fillRect/>
          </a:stretch>
        </p:blipFill>
        <p:spPr bwMode="auto">
          <a:xfrm>
            <a:off x="4718050" y="381000"/>
            <a:ext cx="4425950" cy="6477000"/>
          </a:xfrm>
          <a:prstGeom prst="rect">
            <a:avLst/>
          </a:prstGeom>
          <a:noFill/>
          <a:ln w="9525">
            <a:noFill/>
            <a:miter lim="800000"/>
            <a:headEnd/>
            <a:tailEnd/>
          </a:ln>
        </p:spPr>
      </p:pic>
      <p:pic>
        <p:nvPicPr>
          <p:cNvPr id="92165" name="Picture 5" descr="IMG_4869"/>
          <p:cNvPicPr>
            <a:picLocks noChangeAspect="1" noChangeArrowheads="1"/>
          </p:cNvPicPr>
          <p:nvPr/>
        </p:nvPicPr>
        <p:blipFill>
          <a:blip r:embed="rId3"/>
          <a:srcRect/>
          <a:stretch>
            <a:fillRect/>
          </a:stretch>
        </p:blipFill>
        <p:spPr bwMode="auto">
          <a:xfrm>
            <a:off x="0" y="2360613"/>
            <a:ext cx="5486400" cy="4114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838200" y="76200"/>
            <a:ext cx="3200400" cy="1600200"/>
          </a:xfrm>
        </p:spPr>
        <p:txBody>
          <a:bodyPr/>
          <a:lstStyle/>
          <a:p>
            <a:r>
              <a:rPr lang="en-US" smtClean="0"/>
              <a:t>Field Strength Kit</a:t>
            </a:r>
            <a:br>
              <a:rPr lang="en-US" smtClean="0"/>
            </a:br>
            <a:r>
              <a:rPr lang="en-US" smtClean="0"/>
              <a:t>KI6GUY</a:t>
            </a:r>
          </a:p>
        </p:txBody>
      </p:sp>
      <p:sp>
        <p:nvSpPr>
          <p:cNvPr id="93187" name="Rectangle 3"/>
          <p:cNvSpPr>
            <a:spLocks noGrp="1" noChangeArrowheads="1"/>
          </p:cNvSpPr>
          <p:nvPr>
            <p:ph type="body" idx="4294967295"/>
          </p:nvPr>
        </p:nvSpPr>
        <p:spPr>
          <a:xfrm>
            <a:off x="228600" y="1981200"/>
            <a:ext cx="4038600" cy="4648200"/>
          </a:xfrm>
        </p:spPr>
        <p:txBody>
          <a:bodyPr/>
          <a:lstStyle/>
          <a:p>
            <a:r>
              <a:rPr lang="en-US" sz="1200" smtClean="0"/>
              <a:t>http://www.qrpkits.com/ezseries.html#ezfsi</a:t>
            </a:r>
          </a:p>
        </p:txBody>
      </p:sp>
      <p:pic>
        <p:nvPicPr>
          <p:cNvPr id="93188" name="Picture 4" descr="IMG_4870"/>
          <p:cNvPicPr>
            <a:picLocks noChangeAspect="1" noChangeArrowheads="1"/>
          </p:cNvPicPr>
          <p:nvPr/>
        </p:nvPicPr>
        <p:blipFill>
          <a:blip r:embed="rId2"/>
          <a:srcRect/>
          <a:stretch>
            <a:fillRect/>
          </a:stretch>
        </p:blipFill>
        <p:spPr bwMode="auto">
          <a:xfrm>
            <a:off x="4246563" y="0"/>
            <a:ext cx="4897437" cy="73136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r>
              <a:rPr lang="en-US" smtClean="0"/>
              <a:t>Announcement from Bob, KK6WYW</a:t>
            </a:r>
          </a:p>
        </p:txBody>
      </p:sp>
      <p:sp>
        <p:nvSpPr>
          <p:cNvPr id="58370" name="Rectangle 3"/>
          <p:cNvSpPr>
            <a:spLocks noGrp="1" noChangeArrowheads="1"/>
          </p:cNvSpPr>
          <p:nvPr>
            <p:ph type="body" idx="4294967295"/>
          </p:nvPr>
        </p:nvSpPr>
        <p:spPr/>
        <p:txBody>
          <a:bodyPr/>
          <a:lstStyle/>
          <a:p>
            <a:r>
              <a:rPr lang="en-US" b="1" smtClean="0"/>
              <a:t>WSJT-X 2.0 Full Release Now Available; FT8 Enthusiasts Urged to Upgrade Now </a:t>
            </a:r>
          </a:p>
          <a:p>
            <a:r>
              <a:rPr lang="en-US" i="1" smtClean="0"/>
              <a:t>12/10/2018</a:t>
            </a:r>
            <a:r>
              <a:rPr lang="en-US" smtClean="0"/>
              <a:t>The </a:t>
            </a:r>
            <a:r>
              <a:rPr lang="en-US" i="1" smtClean="0"/>
              <a:t>WSJT-X</a:t>
            </a:r>
            <a:r>
              <a:rPr lang="en-US" smtClean="0"/>
              <a:t> 2.0 software suite has been released, and developer Joe Taylor, K1JT, is urging FT8 and MSK144 users to upgrade to what will become the new standard, because the FT8 and MSK144 protocols have been enhanced in a way that is </a:t>
            </a:r>
            <a:r>
              <a:rPr lang="en-US" i="1" smtClean="0"/>
              <a:t>not </a:t>
            </a:r>
            <a:r>
              <a:rPr lang="en-US" smtClean="0"/>
              <a:t>backward compatible with older versions of the program. That includes any version 1.9 releases.</a:t>
            </a:r>
          </a:p>
          <a:p>
            <a:r>
              <a:rPr lang="en-US" smtClean="0"/>
              <a:t> </a:t>
            </a:r>
          </a:p>
          <a:p>
            <a:r>
              <a:rPr lang="en-US" smtClean="0"/>
              <a:t>Link is here ... </a:t>
            </a:r>
            <a:endParaRPr lang="en-US" smtClean="0">
              <a:hlinkClick r:id="rId2"/>
            </a:endParaRPr>
          </a:p>
          <a:p>
            <a:r>
              <a:rPr lang="en-US" smtClean="0">
                <a:hlinkClick r:id="rId2"/>
              </a:rPr>
              <a:t>http://www.arrl.org/news/wsjt-x-2-0-full-release-now-available-ft8-enthusiasts-urged-to-upgrade-now</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p:txBody>
          <a:bodyPr/>
          <a:lstStyle/>
          <a:p>
            <a:r>
              <a:rPr lang="en-US" sz="2400" smtClean="0"/>
              <a:t>How to Raise an Antenna Pole</a:t>
            </a:r>
            <a:br>
              <a:rPr lang="en-US" sz="2400" smtClean="0"/>
            </a:br>
            <a:r>
              <a:rPr lang="en-US" sz="2400" smtClean="0"/>
              <a:t>Solo and without hurting someone’s foot</a:t>
            </a:r>
          </a:p>
        </p:txBody>
      </p:sp>
      <p:sp>
        <p:nvSpPr>
          <p:cNvPr id="59394" name="Rectangle 3"/>
          <p:cNvSpPr>
            <a:spLocks noGrp="1" noChangeArrowheads="1"/>
          </p:cNvSpPr>
          <p:nvPr>
            <p:ph type="body" idx="4294967295"/>
          </p:nvPr>
        </p:nvSpPr>
        <p:spPr/>
        <p:txBody>
          <a:bodyPr/>
          <a:lstStyle/>
          <a:p>
            <a:r>
              <a:rPr lang="en-US" smtClean="0"/>
              <a:t>Two tent stakes, short rope, clove hitch to hold end of pole</a:t>
            </a:r>
          </a:p>
        </p:txBody>
      </p:sp>
      <p:pic>
        <p:nvPicPr>
          <p:cNvPr id="59395" name="Picture 4" descr="pole raiser"/>
          <p:cNvPicPr>
            <a:picLocks noChangeAspect="1" noChangeArrowheads="1"/>
          </p:cNvPicPr>
          <p:nvPr/>
        </p:nvPicPr>
        <p:blipFill>
          <a:blip r:embed="rId2"/>
          <a:srcRect/>
          <a:stretch>
            <a:fillRect/>
          </a:stretch>
        </p:blipFill>
        <p:spPr bwMode="auto">
          <a:xfrm>
            <a:off x="0" y="1373188"/>
            <a:ext cx="7313613" cy="5484812"/>
          </a:xfrm>
          <a:prstGeom prst="rect">
            <a:avLst/>
          </a:prstGeom>
          <a:noFill/>
          <a:ln w="9525">
            <a:noFill/>
            <a:miter lim="800000"/>
            <a:headEnd/>
            <a:tailEnd/>
          </a:ln>
        </p:spPr>
      </p:pic>
      <p:pic>
        <p:nvPicPr>
          <p:cNvPr id="59396" name="Picture 6" descr="pole guying"/>
          <p:cNvPicPr>
            <a:picLocks noChangeAspect="1" noChangeArrowheads="1"/>
          </p:cNvPicPr>
          <p:nvPr/>
        </p:nvPicPr>
        <p:blipFill>
          <a:blip r:embed="rId3"/>
          <a:srcRect/>
          <a:stretch>
            <a:fillRect/>
          </a:stretch>
        </p:blipFill>
        <p:spPr bwMode="auto">
          <a:xfrm>
            <a:off x="6173788" y="4419600"/>
            <a:ext cx="2970212" cy="22272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r>
              <a:rPr lang="en-US" smtClean="0"/>
              <a:t>Hint: Wrap coax around pole or tape to pole</a:t>
            </a:r>
          </a:p>
        </p:txBody>
      </p:sp>
      <p:pic>
        <p:nvPicPr>
          <p:cNvPr id="60418" name="Picture 5" descr="pole wrap coax"/>
          <p:cNvPicPr>
            <a:picLocks noChangeAspect="1" noChangeArrowheads="1"/>
          </p:cNvPicPr>
          <p:nvPr/>
        </p:nvPicPr>
        <p:blipFill>
          <a:blip r:embed="rId2"/>
          <a:srcRect/>
          <a:stretch>
            <a:fillRect/>
          </a:stretch>
        </p:blipFill>
        <p:spPr bwMode="auto">
          <a:xfrm>
            <a:off x="1447800" y="2057400"/>
            <a:ext cx="6400800" cy="4800600"/>
          </a:xfrm>
          <a:prstGeom prst="rect">
            <a:avLst/>
          </a:prstGeom>
          <a:noFill/>
          <a:ln w="9525">
            <a:noFill/>
            <a:miter lim="800000"/>
            <a:headEnd/>
            <a:tailEnd/>
          </a:ln>
        </p:spPr>
      </p:pic>
      <p:sp>
        <p:nvSpPr>
          <p:cNvPr id="60419" name="Rectangle 3"/>
          <p:cNvSpPr>
            <a:spLocks noGrp="1" noChangeArrowheads="1"/>
          </p:cNvSpPr>
          <p:nvPr>
            <p:ph type="body" idx="4294967295"/>
          </p:nvPr>
        </p:nvSpPr>
        <p:spPr/>
        <p:txBody>
          <a:bodyPr/>
          <a:lstStyle/>
          <a:p>
            <a:r>
              <a:rPr lang="en-US" smtClean="0"/>
              <a:t>When raising a flexible pole put the weight of the coax along the pole and not at the end of the pole </a:t>
            </a:r>
          </a:p>
          <a:p>
            <a:r>
              <a:rPr lang="en-US" smtClean="0"/>
              <a:t>Easier to raise and minimizes pole bend during lift</a:t>
            </a:r>
          </a:p>
        </p:txBody>
      </p:sp>
      <p:sp>
        <p:nvSpPr>
          <p:cNvPr id="60420" name="Line 7"/>
          <p:cNvSpPr>
            <a:spLocks noChangeShapeType="1"/>
          </p:cNvSpPr>
          <p:nvPr/>
        </p:nvSpPr>
        <p:spPr bwMode="auto">
          <a:xfrm flipH="1" flipV="1">
            <a:off x="4038600" y="2057400"/>
            <a:ext cx="2362200" cy="4191000"/>
          </a:xfrm>
          <a:prstGeom prst="line">
            <a:avLst/>
          </a:prstGeom>
          <a:noFill/>
          <a:ln w="19050">
            <a:solidFill>
              <a:srgbClr val="CC3300"/>
            </a:solidFill>
            <a:prstDash val="sysDot"/>
            <a:round/>
            <a:headEnd/>
            <a:tailEnd/>
          </a:ln>
        </p:spPr>
        <p:txBody>
          <a:bodyPr/>
          <a:lstStyle/>
          <a:p>
            <a:endParaRPr lang="en-US"/>
          </a:p>
        </p:txBody>
      </p:sp>
      <p:sp>
        <p:nvSpPr>
          <p:cNvPr id="60421" name="Oval 8"/>
          <p:cNvSpPr>
            <a:spLocks noChangeArrowheads="1"/>
          </p:cNvSpPr>
          <p:nvPr/>
        </p:nvSpPr>
        <p:spPr bwMode="auto">
          <a:xfrm>
            <a:off x="6705600" y="2895600"/>
            <a:ext cx="533400" cy="533400"/>
          </a:xfrm>
          <a:prstGeom prst="ellipse">
            <a:avLst/>
          </a:prstGeom>
          <a:noFill/>
          <a:ln w="19050">
            <a:solidFill>
              <a:srgbClr val="CC3300"/>
            </a:solidFill>
            <a:round/>
            <a:headEnd/>
            <a:tailEnd/>
          </a:ln>
        </p:spPr>
        <p:txBody>
          <a:bodyPr wrap="none" anchor="ctr"/>
          <a:lstStyle/>
          <a:p>
            <a:endParaRPr lang="en-US"/>
          </a:p>
        </p:txBody>
      </p:sp>
      <p:sp>
        <p:nvSpPr>
          <p:cNvPr id="60422" name="Line 9"/>
          <p:cNvSpPr>
            <a:spLocks noChangeShapeType="1"/>
          </p:cNvSpPr>
          <p:nvPr/>
        </p:nvSpPr>
        <p:spPr bwMode="auto">
          <a:xfrm flipV="1">
            <a:off x="6781800" y="2971800"/>
            <a:ext cx="381000" cy="381000"/>
          </a:xfrm>
          <a:prstGeom prst="line">
            <a:avLst/>
          </a:prstGeom>
          <a:noFill/>
          <a:ln w="19050">
            <a:solidFill>
              <a:srgbClr val="CC3300"/>
            </a:solidFill>
            <a:round/>
            <a:headEnd/>
            <a:tailEnd/>
          </a:ln>
        </p:spPr>
        <p:txBody>
          <a:bodyPr/>
          <a:lstStyle/>
          <a:p>
            <a:endParaRPr lang="en-US"/>
          </a:p>
        </p:txBody>
      </p:sp>
      <p:sp>
        <p:nvSpPr>
          <p:cNvPr id="60423" name="Line 10"/>
          <p:cNvSpPr>
            <a:spLocks noChangeShapeType="1"/>
          </p:cNvSpPr>
          <p:nvPr/>
        </p:nvSpPr>
        <p:spPr bwMode="auto">
          <a:xfrm flipH="1">
            <a:off x="4191000" y="2133600"/>
            <a:ext cx="381000" cy="152400"/>
          </a:xfrm>
          <a:prstGeom prst="line">
            <a:avLst/>
          </a:prstGeom>
          <a:noFill/>
          <a:ln w="38100">
            <a:solidFill>
              <a:srgbClr val="FFCC00"/>
            </a:solidFill>
            <a:round/>
            <a:headEnd/>
            <a:tailEnd type="triangle" w="med" len="med"/>
          </a:ln>
        </p:spPr>
        <p:txBody>
          <a:bodyPr/>
          <a:lstStyle/>
          <a:p>
            <a:endParaRPr lang="en-US"/>
          </a:p>
        </p:txBody>
      </p:sp>
      <p:sp>
        <p:nvSpPr>
          <p:cNvPr id="60424" name="Line 11"/>
          <p:cNvSpPr>
            <a:spLocks noChangeShapeType="1"/>
          </p:cNvSpPr>
          <p:nvPr/>
        </p:nvSpPr>
        <p:spPr bwMode="auto">
          <a:xfrm flipV="1">
            <a:off x="3048000" y="2438400"/>
            <a:ext cx="762000" cy="381000"/>
          </a:xfrm>
          <a:prstGeom prst="line">
            <a:avLst/>
          </a:prstGeom>
          <a:noFill/>
          <a:ln w="38100">
            <a:solidFill>
              <a:srgbClr val="FFCC00"/>
            </a:solidFill>
            <a:round/>
            <a:headEnd/>
            <a:tailEnd type="triangle" w="med" len="med"/>
          </a:ln>
        </p:spPr>
        <p:txBody>
          <a:bodyPr/>
          <a:lstStyle/>
          <a:p>
            <a:endParaRPr lang="en-US"/>
          </a:p>
        </p:txBody>
      </p:sp>
      <p:sp>
        <p:nvSpPr>
          <p:cNvPr id="60425" name="Text Box 12"/>
          <p:cNvSpPr txBox="1">
            <a:spLocks noChangeArrowheads="1"/>
          </p:cNvSpPr>
          <p:nvPr/>
        </p:nvSpPr>
        <p:spPr bwMode="auto">
          <a:xfrm>
            <a:off x="4495800" y="2133600"/>
            <a:ext cx="1069975" cy="304800"/>
          </a:xfrm>
          <a:prstGeom prst="rect">
            <a:avLst/>
          </a:prstGeom>
          <a:noFill/>
          <a:ln w="9525">
            <a:noFill/>
            <a:miter lim="800000"/>
            <a:headEnd/>
            <a:tailEnd/>
          </a:ln>
        </p:spPr>
        <p:txBody>
          <a:bodyPr wrap="none">
            <a:spAutoFit/>
          </a:bodyPr>
          <a:lstStyle/>
          <a:p>
            <a:r>
              <a:rPr lang="en-US" b="1"/>
              <a:t>Bending…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p:txBody>
          <a:bodyPr/>
          <a:lstStyle/>
          <a:p>
            <a:r>
              <a:rPr lang="en-US" sz="2400" smtClean="0"/>
              <a:t>Hint: Wire Antenna Pole Supports</a:t>
            </a:r>
            <a:br>
              <a:rPr lang="en-US" sz="2400" smtClean="0"/>
            </a:br>
            <a:r>
              <a:rPr lang="en-US" sz="2400" smtClean="0"/>
              <a:t>Keep load in Z direction to avoid pole bending</a:t>
            </a:r>
          </a:p>
        </p:txBody>
      </p:sp>
      <p:pic>
        <p:nvPicPr>
          <p:cNvPr id="61442" name="Picture 4" descr="pole carribenaer"/>
          <p:cNvPicPr>
            <a:picLocks noChangeAspect="1" noChangeArrowheads="1"/>
          </p:cNvPicPr>
          <p:nvPr/>
        </p:nvPicPr>
        <p:blipFill>
          <a:blip r:embed="rId2"/>
          <a:srcRect/>
          <a:stretch>
            <a:fillRect/>
          </a:stretch>
        </p:blipFill>
        <p:spPr bwMode="auto">
          <a:xfrm>
            <a:off x="6553200" y="1516063"/>
            <a:ext cx="2008188" cy="2674937"/>
          </a:xfrm>
          <a:prstGeom prst="rect">
            <a:avLst/>
          </a:prstGeom>
          <a:noFill/>
          <a:ln w="9525">
            <a:noFill/>
            <a:miter lim="800000"/>
            <a:headEnd/>
            <a:tailEnd/>
          </a:ln>
        </p:spPr>
      </p:pic>
      <p:sp>
        <p:nvSpPr>
          <p:cNvPr id="61443" name="Line 5"/>
          <p:cNvSpPr>
            <a:spLocks noChangeShapeType="1"/>
          </p:cNvSpPr>
          <p:nvPr/>
        </p:nvSpPr>
        <p:spPr bwMode="auto">
          <a:xfrm flipV="1">
            <a:off x="533400" y="2209800"/>
            <a:ext cx="0" cy="4114800"/>
          </a:xfrm>
          <a:prstGeom prst="line">
            <a:avLst/>
          </a:prstGeom>
          <a:noFill/>
          <a:ln w="38100">
            <a:solidFill>
              <a:schemeClr val="tx1"/>
            </a:solidFill>
            <a:round/>
            <a:headEnd/>
            <a:tailEnd/>
          </a:ln>
        </p:spPr>
        <p:txBody>
          <a:bodyPr/>
          <a:lstStyle/>
          <a:p>
            <a:endParaRPr lang="en-US"/>
          </a:p>
        </p:txBody>
      </p:sp>
      <p:sp>
        <p:nvSpPr>
          <p:cNvPr id="61444" name="Line 6"/>
          <p:cNvSpPr>
            <a:spLocks noChangeShapeType="1"/>
          </p:cNvSpPr>
          <p:nvPr/>
        </p:nvSpPr>
        <p:spPr bwMode="auto">
          <a:xfrm flipV="1">
            <a:off x="5029200" y="2209800"/>
            <a:ext cx="0" cy="4114800"/>
          </a:xfrm>
          <a:prstGeom prst="line">
            <a:avLst/>
          </a:prstGeom>
          <a:noFill/>
          <a:ln w="38100">
            <a:solidFill>
              <a:schemeClr val="tx1"/>
            </a:solidFill>
            <a:round/>
            <a:headEnd/>
            <a:tailEnd/>
          </a:ln>
        </p:spPr>
        <p:txBody>
          <a:bodyPr/>
          <a:lstStyle/>
          <a:p>
            <a:endParaRPr lang="en-US"/>
          </a:p>
        </p:txBody>
      </p:sp>
      <p:sp>
        <p:nvSpPr>
          <p:cNvPr id="61445" name="Freeform 7"/>
          <p:cNvSpPr>
            <a:spLocks/>
          </p:cNvSpPr>
          <p:nvPr/>
        </p:nvSpPr>
        <p:spPr bwMode="auto">
          <a:xfrm>
            <a:off x="533400" y="2209800"/>
            <a:ext cx="4495800" cy="263525"/>
          </a:xfrm>
          <a:custGeom>
            <a:avLst/>
            <a:gdLst>
              <a:gd name="T0" fmla="*/ 0 w 2832"/>
              <a:gd name="T1" fmla="*/ 0 h 166"/>
              <a:gd name="T2" fmla="*/ 1335 w 2832"/>
              <a:gd name="T3" fmla="*/ 166 h 166"/>
              <a:gd name="T4" fmla="*/ 2832 w 2832"/>
              <a:gd name="T5" fmla="*/ 0 h 166"/>
              <a:gd name="T6" fmla="*/ 0 60000 65536"/>
              <a:gd name="T7" fmla="*/ 0 60000 65536"/>
              <a:gd name="T8" fmla="*/ 0 60000 65536"/>
              <a:gd name="T9" fmla="*/ 0 w 2832"/>
              <a:gd name="T10" fmla="*/ 0 h 166"/>
              <a:gd name="T11" fmla="*/ 2832 w 2832"/>
              <a:gd name="T12" fmla="*/ 166 h 166"/>
            </a:gdLst>
            <a:ahLst/>
            <a:cxnLst>
              <a:cxn ang="T6">
                <a:pos x="T0" y="T1"/>
              </a:cxn>
              <a:cxn ang="T7">
                <a:pos x="T2" y="T3"/>
              </a:cxn>
              <a:cxn ang="T8">
                <a:pos x="T4" y="T5"/>
              </a:cxn>
            </a:cxnLst>
            <a:rect l="T9" t="T10" r="T11" b="T12"/>
            <a:pathLst>
              <a:path w="2832" h="166">
                <a:moveTo>
                  <a:pt x="0" y="0"/>
                </a:moveTo>
                <a:cubicBezTo>
                  <a:pt x="222" y="28"/>
                  <a:pt x="863" y="166"/>
                  <a:pt x="1335" y="166"/>
                </a:cubicBezTo>
                <a:cubicBezTo>
                  <a:pt x="1807" y="166"/>
                  <a:pt x="2520" y="35"/>
                  <a:pt x="2832" y="0"/>
                </a:cubicBezTo>
              </a:path>
            </a:pathLst>
          </a:custGeom>
          <a:noFill/>
          <a:ln w="9525">
            <a:solidFill>
              <a:schemeClr val="tx1"/>
            </a:solidFill>
            <a:round/>
            <a:headEnd/>
            <a:tailEnd/>
          </a:ln>
        </p:spPr>
        <p:txBody>
          <a:bodyPr/>
          <a:lstStyle/>
          <a:p>
            <a:endParaRPr lang="en-US"/>
          </a:p>
        </p:txBody>
      </p:sp>
      <p:sp>
        <p:nvSpPr>
          <p:cNvPr id="61446" name="Line 8"/>
          <p:cNvSpPr>
            <a:spLocks noChangeShapeType="1"/>
          </p:cNvSpPr>
          <p:nvPr/>
        </p:nvSpPr>
        <p:spPr bwMode="auto">
          <a:xfrm>
            <a:off x="5029200" y="2209800"/>
            <a:ext cx="3810000" cy="3657600"/>
          </a:xfrm>
          <a:prstGeom prst="line">
            <a:avLst/>
          </a:prstGeom>
          <a:noFill/>
          <a:ln w="9525">
            <a:solidFill>
              <a:schemeClr val="tx1"/>
            </a:solidFill>
            <a:round/>
            <a:headEnd/>
            <a:tailEnd/>
          </a:ln>
        </p:spPr>
        <p:txBody>
          <a:bodyPr/>
          <a:lstStyle/>
          <a:p>
            <a:endParaRPr lang="en-US"/>
          </a:p>
        </p:txBody>
      </p:sp>
      <p:sp>
        <p:nvSpPr>
          <p:cNvPr id="61447" name="Line 9"/>
          <p:cNvSpPr>
            <a:spLocks noChangeShapeType="1"/>
          </p:cNvSpPr>
          <p:nvPr/>
        </p:nvSpPr>
        <p:spPr bwMode="auto">
          <a:xfrm flipH="1">
            <a:off x="-76200" y="2209800"/>
            <a:ext cx="609600" cy="838200"/>
          </a:xfrm>
          <a:prstGeom prst="line">
            <a:avLst/>
          </a:prstGeom>
          <a:noFill/>
          <a:ln w="9525">
            <a:solidFill>
              <a:schemeClr val="tx1"/>
            </a:solidFill>
            <a:round/>
            <a:headEnd/>
            <a:tailEnd/>
          </a:ln>
        </p:spPr>
        <p:txBody>
          <a:bodyPr/>
          <a:lstStyle/>
          <a:p>
            <a:endParaRPr lang="en-US"/>
          </a:p>
        </p:txBody>
      </p:sp>
      <p:sp>
        <p:nvSpPr>
          <p:cNvPr id="61448" name="Rectangle 10"/>
          <p:cNvSpPr>
            <a:spLocks noChangeArrowheads="1"/>
          </p:cNvSpPr>
          <p:nvPr/>
        </p:nvSpPr>
        <p:spPr bwMode="auto">
          <a:xfrm>
            <a:off x="2590800" y="2438400"/>
            <a:ext cx="228600" cy="76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49" name="Oval 11"/>
          <p:cNvSpPr>
            <a:spLocks noChangeArrowheads="1"/>
          </p:cNvSpPr>
          <p:nvPr/>
        </p:nvSpPr>
        <p:spPr bwMode="auto">
          <a:xfrm>
            <a:off x="685800" y="2209800"/>
            <a:ext cx="152400" cy="76200"/>
          </a:xfrm>
          <a:prstGeom prst="ellipse">
            <a:avLst/>
          </a:prstGeom>
          <a:solidFill>
            <a:schemeClr val="bg1"/>
          </a:solidFill>
          <a:ln w="9525">
            <a:solidFill>
              <a:schemeClr val="tx1"/>
            </a:solidFill>
            <a:round/>
            <a:headEnd/>
            <a:tailEnd/>
          </a:ln>
        </p:spPr>
        <p:txBody>
          <a:bodyPr wrap="none" anchor="ctr"/>
          <a:lstStyle/>
          <a:p>
            <a:endParaRPr lang="en-US"/>
          </a:p>
        </p:txBody>
      </p:sp>
      <p:sp>
        <p:nvSpPr>
          <p:cNvPr id="61450" name="Oval 12"/>
          <p:cNvSpPr>
            <a:spLocks noChangeArrowheads="1"/>
          </p:cNvSpPr>
          <p:nvPr/>
        </p:nvSpPr>
        <p:spPr bwMode="auto">
          <a:xfrm>
            <a:off x="4724400" y="2209800"/>
            <a:ext cx="152400" cy="76200"/>
          </a:xfrm>
          <a:prstGeom prst="ellipse">
            <a:avLst/>
          </a:prstGeom>
          <a:solidFill>
            <a:schemeClr val="bg1"/>
          </a:solidFill>
          <a:ln w="9525">
            <a:solidFill>
              <a:schemeClr val="tx1"/>
            </a:solidFill>
            <a:round/>
            <a:headEnd/>
            <a:tailEnd/>
          </a:ln>
        </p:spPr>
        <p:txBody>
          <a:bodyPr wrap="none" anchor="ctr"/>
          <a:lstStyle/>
          <a:p>
            <a:endParaRPr lang="en-US"/>
          </a:p>
        </p:txBody>
      </p:sp>
      <p:sp>
        <p:nvSpPr>
          <p:cNvPr id="61451" name="Freeform 13"/>
          <p:cNvSpPr>
            <a:spLocks/>
          </p:cNvSpPr>
          <p:nvPr/>
        </p:nvSpPr>
        <p:spPr bwMode="auto">
          <a:xfrm>
            <a:off x="2578100" y="2514600"/>
            <a:ext cx="1765300" cy="4127500"/>
          </a:xfrm>
          <a:custGeom>
            <a:avLst/>
            <a:gdLst>
              <a:gd name="T0" fmla="*/ 56 w 1112"/>
              <a:gd name="T1" fmla="*/ 0 h 2600"/>
              <a:gd name="T2" fmla="*/ 8 w 1112"/>
              <a:gd name="T3" fmla="*/ 720 h 2600"/>
              <a:gd name="T4" fmla="*/ 104 w 1112"/>
              <a:gd name="T5" fmla="*/ 1392 h 2600"/>
              <a:gd name="T6" fmla="*/ 104 w 1112"/>
              <a:gd name="T7" fmla="*/ 2304 h 2600"/>
              <a:gd name="T8" fmla="*/ 440 w 1112"/>
              <a:gd name="T9" fmla="*/ 2496 h 2600"/>
              <a:gd name="T10" fmla="*/ 584 w 1112"/>
              <a:gd name="T11" fmla="*/ 2544 h 2600"/>
              <a:gd name="T12" fmla="*/ 920 w 1112"/>
              <a:gd name="T13" fmla="*/ 2544 h 2600"/>
              <a:gd name="T14" fmla="*/ 1064 w 1112"/>
              <a:gd name="T15" fmla="*/ 2592 h 2600"/>
              <a:gd name="T16" fmla="*/ 1112 w 1112"/>
              <a:gd name="T17" fmla="*/ 2592 h 2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2"/>
              <a:gd name="T28" fmla="*/ 0 h 2600"/>
              <a:gd name="T29" fmla="*/ 1112 w 1112"/>
              <a:gd name="T30" fmla="*/ 2600 h 2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2" h="2600">
                <a:moveTo>
                  <a:pt x="56" y="0"/>
                </a:moveTo>
                <a:cubicBezTo>
                  <a:pt x="28" y="244"/>
                  <a:pt x="0" y="488"/>
                  <a:pt x="8" y="720"/>
                </a:cubicBezTo>
                <a:cubicBezTo>
                  <a:pt x="16" y="952"/>
                  <a:pt x="88" y="1128"/>
                  <a:pt x="104" y="1392"/>
                </a:cubicBezTo>
                <a:cubicBezTo>
                  <a:pt x="120" y="1656"/>
                  <a:pt x="48" y="2120"/>
                  <a:pt x="104" y="2304"/>
                </a:cubicBezTo>
                <a:cubicBezTo>
                  <a:pt x="160" y="2488"/>
                  <a:pt x="360" y="2456"/>
                  <a:pt x="440" y="2496"/>
                </a:cubicBezTo>
                <a:cubicBezTo>
                  <a:pt x="520" y="2536"/>
                  <a:pt x="504" y="2536"/>
                  <a:pt x="584" y="2544"/>
                </a:cubicBezTo>
                <a:cubicBezTo>
                  <a:pt x="664" y="2552"/>
                  <a:pt x="840" y="2536"/>
                  <a:pt x="920" y="2544"/>
                </a:cubicBezTo>
                <a:cubicBezTo>
                  <a:pt x="1000" y="2552"/>
                  <a:pt x="1032" y="2584"/>
                  <a:pt x="1064" y="2592"/>
                </a:cubicBezTo>
                <a:cubicBezTo>
                  <a:pt x="1096" y="2600"/>
                  <a:pt x="1104" y="2596"/>
                  <a:pt x="1112" y="2592"/>
                </a:cubicBezTo>
              </a:path>
            </a:pathLst>
          </a:custGeom>
          <a:noFill/>
          <a:ln w="12700" cmpd="sng">
            <a:solidFill>
              <a:schemeClr val="tx1"/>
            </a:solidFill>
            <a:round/>
            <a:headEnd/>
            <a:tailEnd/>
          </a:ln>
        </p:spPr>
        <p:txBody>
          <a:bodyPr/>
          <a:lstStyle/>
          <a:p>
            <a:endParaRPr lang="en-US"/>
          </a:p>
        </p:txBody>
      </p:sp>
      <p:sp>
        <p:nvSpPr>
          <p:cNvPr id="61452" name="Text Box 14"/>
          <p:cNvSpPr txBox="1">
            <a:spLocks noChangeArrowheads="1"/>
          </p:cNvSpPr>
          <p:nvPr/>
        </p:nvSpPr>
        <p:spPr bwMode="auto">
          <a:xfrm>
            <a:off x="2727325" y="5802313"/>
            <a:ext cx="598488" cy="304800"/>
          </a:xfrm>
          <a:prstGeom prst="rect">
            <a:avLst/>
          </a:prstGeom>
          <a:noFill/>
          <a:ln w="9525">
            <a:noFill/>
            <a:miter lim="800000"/>
            <a:headEnd/>
            <a:tailEnd/>
          </a:ln>
        </p:spPr>
        <p:txBody>
          <a:bodyPr wrap="none">
            <a:spAutoFit/>
          </a:bodyPr>
          <a:lstStyle/>
          <a:p>
            <a:r>
              <a:rPr lang="en-US"/>
              <a:t>Coax</a:t>
            </a:r>
          </a:p>
        </p:txBody>
      </p:sp>
      <p:sp>
        <p:nvSpPr>
          <p:cNvPr id="61453" name="Text Box 15"/>
          <p:cNvSpPr txBox="1">
            <a:spLocks noChangeArrowheads="1"/>
          </p:cNvSpPr>
          <p:nvPr/>
        </p:nvSpPr>
        <p:spPr bwMode="auto">
          <a:xfrm>
            <a:off x="2590800" y="2514600"/>
            <a:ext cx="617538" cy="304800"/>
          </a:xfrm>
          <a:prstGeom prst="rect">
            <a:avLst/>
          </a:prstGeom>
          <a:noFill/>
          <a:ln w="9525">
            <a:noFill/>
            <a:miter lim="800000"/>
            <a:headEnd/>
            <a:tailEnd/>
          </a:ln>
        </p:spPr>
        <p:txBody>
          <a:bodyPr wrap="none">
            <a:spAutoFit/>
          </a:bodyPr>
          <a:lstStyle/>
          <a:p>
            <a:r>
              <a:rPr lang="en-US"/>
              <a:t>balun</a:t>
            </a:r>
          </a:p>
        </p:txBody>
      </p:sp>
      <p:sp>
        <p:nvSpPr>
          <p:cNvPr id="61454" name="Line 16"/>
          <p:cNvSpPr>
            <a:spLocks noChangeShapeType="1"/>
          </p:cNvSpPr>
          <p:nvPr/>
        </p:nvSpPr>
        <p:spPr bwMode="auto">
          <a:xfrm>
            <a:off x="5105400" y="1905000"/>
            <a:ext cx="533400" cy="0"/>
          </a:xfrm>
          <a:prstGeom prst="line">
            <a:avLst/>
          </a:prstGeom>
          <a:noFill/>
          <a:ln w="9525">
            <a:solidFill>
              <a:schemeClr val="tx1"/>
            </a:solidFill>
            <a:round/>
            <a:headEnd/>
            <a:tailEnd type="triangle" w="med" len="med"/>
          </a:ln>
        </p:spPr>
        <p:txBody>
          <a:bodyPr/>
          <a:lstStyle/>
          <a:p>
            <a:endParaRPr lang="en-US"/>
          </a:p>
        </p:txBody>
      </p:sp>
      <p:sp>
        <p:nvSpPr>
          <p:cNvPr id="61455" name="Line 17"/>
          <p:cNvSpPr>
            <a:spLocks noChangeShapeType="1"/>
          </p:cNvSpPr>
          <p:nvPr/>
        </p:nvSpPr>
        <p:spPr bwMode="auto">
          <a:xfrm flipV="1">
            <a:off x="5105400" y="1676400"/>
            <a:ext cx="304800" cy="228600"/>
          </a:xfrm>
          <a:prstGeom prst="line">
            <a:avLst/>
          </a:prstGeom>
          <a:noFill/>
          <a:ln w="9525">
            <a:solidFill>
              <a:schemeClr val="tx1"/>
            </a:solidFill>
            <a:round/>
            <a:headEnd/>
            <a:tailEnd type="triangle" w="med" len="med"/>
          </a:ln>
        </p:spPr>
        <p:txBody>
          <a:bodyPr/>
          <a:lstStyle/>
          <a:p>
            <a:endParaRPr lang="en-US"/>
          </a:p>
        </p:txBody>
      </p:sp>
      <p:sp>
        <p:nvSpPr>
          <p:cNvPr id="61456" name="Line 18"/>
          <p:cNvSpPr>
            <a:spLocks noChangeShapeType="1"/>
          </p:cNvSpPr>
          <p:nvPr/>
        </p:nvSpPr>
        <p:spPr bwMode="auto">
          <a:xfrm flipV="1">
            <a:off x="5105400" y="1371600"/>
            <a:ext cx="0" cy="533400"/>
          </a:xfrm>
          <a:prstGeom prst="line">
            <a:avLst/>
          </a:prstGeom>
          <a:noFill/>
          <a:ln w="9525">
            <a:solidFill>
              <a:schemeClr val="tx1"/>
            </a:solidFill>
            <a:round/>
            <a:headEnd/>
            <a:tailEnd type="triangle" w="med" len="med"/>
          </a:ln>
        </p:spPr>
        <p:txBody>
          <a:bodyPr/>
          <a:lstStyle/>
          <a:p>
            <a:endParaRPr lang="en-US"/>
          </a:p>
        </p:txBody>
      </p:sp>
      <p:sp>
        <p:nvSpPr>
          <p:cNvPr id="61457" name="Text Box 19"/>
          <p:cNvSpPr txBox="1">
            <a:spLocks noChangeArrowheads="1"/>
          </p:cNvSpPr>
          <p:nvPr/>
        </p:nvSpPr>
        <p:spPr bwMode="auto">
          <a:xfrm>
            <a:off x="5622925" y="1763713"/>
            <a:ext cx="273050" cy="304800"/>
          </a:xfrm>
          <a:prstGeom prst="rect">
            <a:avLst/>
          </a:prstGeom>
          <a:noFill/>
          <a:ln w="9525">
            <a:noFill/>
            <a:miter lim="800000"/>
            <a:headEnd/>
            <a:tailEnd/>
          </a:ln>
        </p:spPr>
        <p:txBody>
          <a:bodyPr wrap="none">
            <a:spAutoFit/>
          </a:bodyPr>
          <a:lstStyle/>
          <a:p>
            <a:r>
              <a:rPr lang="en-US"/>
              <a:t>x</a:t>
            </a:r>
          </a:p>
        </p:txBody>
      </p:sp>
      <p:sp>
        <p:nvSpPr>
          <p:cNvPr id="61458" name="Text Box 20"/>
          <p:cNvSpPr txBox="1">
            <a:spLocks noChangeArrowheads="1"/>
          </p:cNvSpPr>
          <p:nvPr/>
        </p:nvSpPr>
        <p:spPr bwMode="auto">
          <a:xfrm>
            <a:off x="5394325" y="1458913"/>
            <a:ext cx="273050" cy="304800"/>
          </a:xfrm>
          <a:prstGeom prst="rect">
            <a:avLst/>
          </a:prstGeom>
          <a:noFill/>
          <a:ln w="9525">
            <a:noFill/>
            <a:miter lim="800000"/>
            <a:headEnd/>
            <a:tailEnd/>
          </a:ln>
        </p:spPr>
        <p:txBody>
          <a:bodyPr wrap="none">
            <a:spAutoFit/>
          </a:bodyPr>
          <a:lstStyle/>
          <a:p>
            <a:r>
              <a:rPr lang="en-US"/>
              <a:t>y</a:t>
            </a:r>
          </a:p>
        </p:txBody>
      </p:sp>
      <p:sp>
        <p:nvSpPr>
          <p:cNvPr id="61459" name="Text Box 21"/>
          <p:cNvSpPr txBox="1">
            <a:spLocks noChangeArrowheads="1"/>
          </p:cNvSpPr>
          <p:nvPr/>
        </p:nvSpPr>
        <p:spPr bwMode="auto">
          <a:xfrm>
            <a:off x="4953000" y="1143000"/>
            <a:ext cx="273050" cy="304800"/>
          </a:xfrm>
          <a:prstGeom prst="rect">
            <a:avLst/>
          </a:prstGeom>
          <a:noFill/>
          <a:ln w="9525">
            <a:noFill/>
            <a:miter lim="800000"/>
            <a:headEnd/>
            <a:tailEnd/>
          </a:ln>
        </p:spPr>
        <p:txBody>
          <a:bodyPr wrap="none">
            <a:spAutoFit/>
          </a:bodyPr>
          <a:lstStyle/>
          <a:p>
            <a:r>
              <a:rPr lang="en-US"/>
              <a:t>z</a:t>
            </a:r>
          </a:p>
        </p:txBody>
      </p:sp>
      <p:sp>
        <p:nvSpPr>
          <p:cNvPr id="61460" name="Text Box 22"/>
          <p:cNvSpPr txBox="1">
            <a:spLocks noChangeArrowheads="1"/>
          </p:cNvSpPr>
          <p:nvPr/>
        </p:nvSpPr>
        <p:spPr bwMode="auto">
          <a:xfrm>
            <a:off x="2438400" y="1905000"/>
            <a:ext cx="1062038" cy="304800"/>
          </a:xfrm>
          <a:prstGeom prst="rect">
            <a:avLst/>
          </a:prstGeom>
          <a:noFill/>
          <a:ln w="9525">
            <a:noFill/>
            <a:miter lim="800000"/>
            <a:headEnd/>
            <a:tailEnd/>
          </a:ln>
        </p:spPr>
        <p:txBody>
          <a:bodyPr wrap="none">
            <a:spAutoFit/>
          </a:bodyPr>
          <a:lstStyle/>
          <a:p>
            <a:r>
              <a:rPr lang="en-US"/>
              <a:t>Dipole wire</a:t>
            </a:r>
          </a:p>
        </p:txBody>
      </p:sp>
      <p:sp>
        <p:nvSpPr>
          <p:cNvPr id="61461" name="Text Box 23"/>
          <p:cNvSpPr txBox="1">
            <a:spLocks noChangeArrowheads="1"/>
          </p:cNvSpPr>
          <p:nvPr/>
        </p:nvSpPr>
        <p:spPr bwMode="auto">
          <a:xfrm>
            <a:off x="533400" y="1905000"/>
            <a:ext cx="844550" cy="304800"/>
          </a:xfrm>
          <a:prstGeom prst="rect">
            <a:avLst/>
          </a:prstGeom>
          <a:noFill/>
          <a:ln w="9525">
            <a:noFill/>
            <a:miter lim="800000"/>
            <a:headEnd/>
            <a:tailEnd/>
          </a:ln>
        </p:spPr>
        <p:txBody>
          <a:bodyPr wrap="none">
            <a:spAutoFit/>
          </a:bodyPr>
          <a:lstStyle/>
          <a:p>
            <a:r>
              <a:rPr lang="en-US"/>
              <a:t>isolators</a:t>
            </a:r>
          </a:p>
        </p:txBody>
      </p:sp>
      <p:sp>
        <p:nvSpPr>
          <p:cNvPr id="61462" name="Text Box 24"/>
          <p:cNvSpPr txBox="1">
            <a:spLocks noChangeArrowheads="1"/>
          </p:cNvSpPr>
          <p:nvPr/>
        </p:nvSpPr>
        <p:spPr bwMode="auto">
          <a:xfrm>
            <a:off x="5486400" y="3048000"/>
            <a:ext cx="538163" cy="304800"/>
          </a:xfrm>
          <a:prstGeom prst="rect">
            <a:avLst/>
          </a:prstGeom>
          <a:noFill/>
          <a:ln w="9525">
            <a:noFill/>
            <a:miter lim="800000"/>
            <a:headEnd/>
            <a:tailEnd/>
          </a:ln>
        </p:spPr>
        <p:txBody>
          <a:bodyPr wrap="none">
            <a:spAutoFit/>
          </a:bodyPr>
          <a:lstStyle/>
          <a:p>
            <a:r>
              <a:rPr lang="en-US"/>
              <a:t>rope</a:t>
            </a:r>
          </a:p>
        </p:txBody>
      </p:sp>
      <p:sp>
        <p:nvSpPr>
          <p:cNvPr id="61463" name="Text Box 25"/>
          <p:cNvSpPr txBox="1">
            <a:spLocks noChangeArrowheads="1"/>
          </p:cNvSpPr>
          <p:nvPr/>
        </p:nvSpPr>
        <p:spPr bwMode="auto">
          <a:xfrm>
            <a:off x="5089525" y="5345113"/>
            <a:ext cx="519113" cy="304800"/>
          </a:xfrm>
          <a:prstGeom prst="rect">
            <a:avLst/>
          </a:prstGeom>
          <a:noFill/>
          <a:ln w="9525">
            <a:noFill/>
            <a:miter lim="800000"/>
            <a:headEnd/>
            <a:tailEnd/>
          </a:ln>
        </p:spPr>
        <p:txBody>
          <a:bodyPr wrap="none">
            <a:spAutoFit/>
          </a:bodyPr>
          <a:lstStyle/>
          <a:p>
            <a:r>
              <a:rPr lang="en-US"/>
              <a:t>pole</a:t>
            </a:r>
          </a:p>
        </p:txBody>
      </p:sp>
      <p:sp>
        <p:nvSpPr>
          <p:cNvPr id="61464" name="Line 26"/>
          <p:cNvSpPr>
            <a:spLocks noChangeShapeType="1"/>
          </p:cNvSpPr>
          <p:nvPr/>
        </p:nvSpPr>
        <p:spPr bwMode="auto">
          <a:xfrm flipH="1" flipV="1">
            <a:off x="5181600" y="2209800"/>
            <a:ext cx="2286000" cy="304800"/>
          </a:xfrm>
          <a:prstGeom prst="line">
            <a:avLst/>
          </a:prstGeom>
          <a:noFill/>
          <a:ln w="76200" cmpd="tri">
            <a:solidFill>
              <a:srgbClr val="FFCC00"/>
            </a:solidFill>
            <a:round/>
            <a:headEnd/>
            <a:tailEnd type="triangle" w="med" len="med"/>
          </a:ln>
        </p:spPr>
        <p:txBody>
          <a:bodyPr/>
          <a:lstStyle/>
          <a:p>
            <a:endParaRPr lang="en-US"/>
          </a:p>
        </p:txBody>
      </p:sp>
      <p:sp>
        <p:nvSpPr>
          <p:cNvPr id="61465" name="Text Box 27"/>
          <p:cNvSpPr txBox="1">
            <a:spLocks noChangeArrowheads="1"/>
          </p:cNvSpPr>
          <p:nvPr/>
        </p:nvSpPr>
        <p:spPr bwMode="auto">
          <a:xfrm>
            <a:off x="5334000" y="838200"/>
            <a:ext cx="3835400" cy="581025"/>
          </a:xfrm>
          <a:prstGeom prst="rect">
            <a:avLst/>
          </a:prstGeom>
          <a:noFill/>
          <a:ln w="9525">
            <a:noFill/>
            <a:miter lim="800000"/>
            <a:headEnd/>
            <a:tailEnd/>
          </a:ln>
        </p:spPr>
        <p:txBody>
          <a:bodyPr wrap="none">
            <a:spAutoFit/>
          </a:bodyPr>
          <a:lstStyle/>
          <a:p>
            <a:pPr algn="ctr"/>
            <a:r>
              <a:rPr lang="en-US" sz="1600" b="1">
                <a:solidFill>
                  <a:schemeClr val="accent2"/>
                </a:solidFill>
              </a:rPr>
              <a:t>Use pulley or carabiner at top</a:t>
            </a:r>
          </a:p>
          <a:p>
            <a:pPr algn="ctr"/>
            <a:r>
              <a:rPr lang="en-US" sz="1600" b="1">
                <a:solidFill>
                  <a:schemeClr val="accent2"/>
                </a:solidFill>
              </a:rPr>
              <a:t>Eliminates X, Y forces on support line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ctrTitle" idx="4294967295"/>
          </p:nvPr>
        </p:nvSpPr>
        <p:spPr>
          <a:xfrm>
            <a:off x="685800" y="2130425"/>
            <a:ext cx="7772400" cy="1470025"/>
          </a:xfrm>
        </p:spPr>
        <p:txBody>
          <a:bodyPr/>
          <a:lstStyle/>
          <a:p>
            <a:r>
              <a:rPr lang="en-US" smtClean="0"/>
              <a:t>Coax Coiling</a:t>
            </a:r>
            <a:br>
              <a:rPr lang="en-US" smtClean="0"/>
            </a:br>
            <a:r>
              <a:rPr lang="en-US" smtClean="0"/>
              <a:t>Low Cost Insulators</a:t>
            </a:r>
          </a:p>
        </p:txBody>
      </p:sp>
      <p:sp>
        <p:nvSpPr>
          <p:cNvPr id="62466" name="Rectangle 5"/>
          <p:cNvSpPr>
            <a:spLocks noGrp="1" noChangeArrowheads="1"/>
          </p:cNvSpPr>
          <p:nvPr>
            <p:ph type="subTitle" idx="4294967295"/>
          </p:nvPr>
        </p:nvSpPr>
        <p:spPr>
          <a:xfrm>
            <a:off x="1371600" y="3886200"/>
            <a:ext cx="6400800" cy="1752600"/>
          </a:xfrm>
        </p:spPr>
        <p:txBody>
          <a:bodyPr/>
          <a:lstStyle/>
          <a:p>
            <a:pPr marL="0" indent="0" algn="ctr">
              <a:buFontTx/>
              <a:buNone/>
            </a:pPr>
            <a:r>
              <a:rPr lang="en-US" smtClean="0"/>
              <a:t>KM6FP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111"/>
          <p:cNvGrpSpPr>
            <a:grpSpLocks/>
          </p:cNvGrpSpPr>
          <p:nvPr/>
        </p:nvGrpSpPr>
        <p:grpSpPr bwMode="auto">
          <a:xfrm>
            <a:off x="785813" y="649288"/>
            <a:ext cx="642937" cy="722312"/>
            <a:chOff x="2232837" y="446567"/>
            <a:chExt cx="643713" cy="722627"/>
          </a:xfrm>
        </p:grpSpPr>
        <p:sp>
          <p:nvSpPr>
            <p:cNvPr id="6" name="Rectangle 5"/>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3711" name="Group 50"/>
            <p:cNvGrpSpPr>
              <a:grpSpLocks/>
            </p:cNvGrpSpPr>
            <p:nvPr/>
          </p:nvGrpSpPr>
          <p:grpSpPr bwMode="auto">
            <a:xfrm>
              <a:off x="2261800" y="478631"/>
              <a:ext cx="123825" cy="121444"/>
              <a:chOff x="2261800" y="478631"/>
              <a:chExt cx="123825" cy="121444"/>
            </a:xfrm>
          </p:grpSpPr>
          <p:sp>
            <p:nvSpPr>
              <p:cNvPr id="7" name="Rectangle 6"/>
              <p:cNvSpPr/>
              <p:nvPr/>
            </p:nvSpPr>
            <p:spPr>
              <a:xfrm>
                <a:off x="2261447"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6" name="Straight Connector 45"/>
              <p:cNvCxnSpPr/>
              <p:nvPr/>
            </p:nvCxnSpPr>
            <p:spPr>
              <a:xfrm flipV="1">
                <a:off x="2261447"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12" name="Group 51"/>
            <p:cNvGrpSpPr>
              <a:grpSpLocks/>
            </p:cNvGrpSpPr>
            <p:nvPr/>
          </p:nvGrpSpPr>
          <p:grpSpPr bwMode="auto">
            <a:xfrm>
              <a:off x="2414588" y="478631"/>
              <a:ext cx="123825" cy="121444"/>
              <a:chOff x="2261800" y="478631"/>
              <a:chExt cx="123825" cy="121444"/>
            </a:xfrm>
          </p:grpSpPr>
          <p:sp>
            <p:nvSpPr>
              <p:cNvPr id="53" name="Rectangle 52"/>
              <p:cNvSpPr/>
              <p:nvPr/>
            </p:nvSpPr>
            <p:spPr>
              <a:xfrm>
                <a:off x="2261242"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4" name="Straight Connector 53"/>
              <p:cNvCxnSpPr/>
              <p:nvPr/>
            </p:nvCxnSpPr>
            <p:spPr>
              <a:xfrm flipV="1">
                <a:off x="2261242"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13" name="Group 54"/>
            <p:cNvGrpSpPr>
              <a:grpSpLocks/>
            </p:cNvGrpSpPr>
            <p:nvPr/>
          </p:nvGrpSpPr>
          <p:grpSpPr bwMode="auto">
            <a:xfrm>
              <a:off x="2567376" y="478631"/>
              <a:ext cx="123825" cy="121444"/>
              <a:chOff x="2261800" y="478631"/>
              <a:chExt cx="123825" cy="121444"/>
            </a:xfrm>
          </p:grpSpPr>
          <p:sp>
            <p:nvSpPr>
              <p:cNvPr id="56" name="Rectangle 55"/>
              <p:cNvSpPr/>
              <p:nvPr/>
            </p:nvSpPr>
            <p:spPr>
              <a:xfrm>
                <a:off x="2261038"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7" name="Straight Connector 56"/>
              <p:cNvCxnSpPr/>
              <p:nvPr/>
            </p:nvCxnSpPr>
            <p:spPr>
              <a:xfrm flipV="1">
                <a:off x="2261038"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14" name="Group 57"/>
            <p:cNvGrpSpPr>
              <a:grpSpLocks/>
            </p:cNvGrpSpPr>
            <p:nvPr/>
          </p:nvGrpSpPr>
          <p:grpSpPr bwMode="auto">
            <a:xfrm>
              <a:off x="2720164" y="478631"/>
              <a:ext cx="123825" cy="121444"/>
              <a:chOff x="2261800" y="478631"/>
              <a:chExt cx="123825" cy="121444"/>
            </a:xfrm>
          </p:grpSpPr>
          <p:sp>
            <p:nvSpPr>
              <p:cNvPr id="59" name="Rectangle 58"/>
              <p:cNvSpPr/>
              <p:nvPr/>
            </p:nvSpPr>
            <p:spPr>
              <a:xfrm>
                <a:off x="2262423"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0" name="Straight Connector 59"/>
              <p:cNvCxnSpPr/>
              <p:nvPr/>
            </p:nvCxnSpPr>
            <p:spPr>
              <a:xfrm flipV="1">
                <a:off x="2262423"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15" name="Group 60"/>
            <p:cNvGrpSpPr>
              <a:grpSpLocks/>
            </p:cNvGrpSpPr>
            <p:nvPr/>
          </p:nvGrpSpPr>
          <p:grpSpPr bwMode="auto">
            <a:xfrm>
              <a:off x="2261800" y="626103"/>
              <a:ext cx="123825" cy="121444"/>
              <a:chOff x="2261800" y="478631"/>
              <a:chExt cx="123825" cy="121444"/>
            </a:xfrm>
          </p:grpSpPr>
          <p:sp>
            <p:nvSpPr>
              <p:cNvPr id="62" name="Rectangle 61"/>
              <p:cNvSpPr/>
              <p:nvPr/>
            </p:nvSpPr>
            <p:spPr>
              <a:xfrm>
                <a:off x="2261447"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3" name="Straight Connector 62"/>
              <p:cNvCxnSpPr/>
              <p:nvPr/>
            </p:nvCxnSpPr>
            <p:spPr>
              <a:xfrm flipV="1">
                <a:off x="2261447"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16" name="Group 63"/>
            <p:cNvGrpSpPr>
              <a:grpSpLocks/>
            </p:cNvGrpSpPr>
            <p:nvPr/>
          </p:nvGrpSpPr>
          <p:grpSpPr bwMode="auto">
            <a:xfrm>
              <a:off x="2414588" y="626103"/>
              <a:ext cx="123825" cy="121444"/>
              <a:chOff x="2261800" y="478631"/>
              <a:chExt cx="123825" cy="121444"/>
            </a:xfrm>
          </p:grpSpPr>
          <p:sp>
            <p:nvSpPr>
              <p:cNvPr id="65" name="Rectangle 64"/>
              <p:cNvSpPr/>
              <p:nvPr/>
            </p:nvSpPr>
            <p:spPr>
              <a:xfrm>
                <a:off x="2261242"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6" name="Straight Connector 65"/>
              <p:cNvCxnSpPr/>
              <p:nvPr/>
            </p:nvCxnSpPr>
            <p:spPr>
              <a:xfrm flipV="1">
                <a:off x="2261242"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17" name="Group 66"/>
            <p:cNvGrpSpPr>
              <a:grpSpLocks/>
            </p:cNvGrpSpPr>
            <p:nvPr/>
          </p:nvGrpSpPr>
          <p:grpSpPr bwMode="auto">
            <a:xfrm>
              <a:off x="2567376" y="626103"/>
              <a:ext cx="123825" cy="121444"/>
              <a:chOff x="2261800" y="478631"/>
              <a:chExt cx="123825" cy="121444"/>
            </a:xfrm>
          </p:grpSpPr>
          <p:sp>
            <p:nvSpPr>
              <p:cNvPr id="68" name="Rectangle 67"/>
              <p:cNvSpPr/>
              <p:nvPr/>
            </p:nvSpPr>
            <p:spPr>
              <a:xfrm>
                <a:off x="2261038"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9" name="Straight Connector 68"/>
              <p:cNvCxnSpPr/>
              <p:nvPr/>
            </p:nvCxnSpPr>
            <p:spPr>
              <a:xfrm flipV="1">
                <a:off x="2261038"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18" name="Group 69"/>
            <p:cNvGrpSpPr>
              <a:grpSpLocks/>
            </p:cNvGrpSpPr>
            <p:nvPr/>
          </p:nvGrpSpPr>
          <p:grpSpPr bwMode="auto">
            <a:xfrm>
              <a:off x="2720164" y="626103"/>
              <a:ext cx="123825" cy="121444"/>
              <a:chOff x="2261800" y="478631"/>
              <a:chExt cx="123825" cy="121444"/>
            </a:xfrm>
          </p:grpSpPr>
          <p:sp>
            <p:nvSpPr>
              <p:cNvPr id="71" name="Rectangle 70"/>
              <p:cNvSpPr/>
              <p:nvPr/>
            </p:nvSpPr>
            <p:spPr>
              <a:xfrm>
                <a:off x="2262423"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72" name="Straight Connector 71"/>
              <p:cNvCxnSpPr/>
              <p:nvPr/>
            </p:nvCxnSpPr>
            <p:spPr>
              <a:xfrm flipV="1">
                <a:off x="2262423"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19" name="Group 72"/>
            <p:cNvGrpSpPr>
              <a:grpSpLocks/>
            </p:cNvGrpSpPr>
            <p:nvPr/>
          </p:nvGrpSpPr>
          <p:grpSpPr bwMode="auto">
            <a:xfrm>
              <a:off x="2261800" y="773575"/>
              <a:ext cx="123825" cy="121444"/>
              <a:chOff x="2261800" y="478631"/>
              <a:chExt cx="123825" cy="121444"/>
            </a:xfrm>
          </p:grpSpPr>
          <p:sp>
            <p:nvSpPr>
              <p:cNvPr id="74" name="Rectangle 73"/>
              <p:cNvSpPr/>
              <p:nvPr/>
            </p:nvSpPr>
            <p:spPr>
              <a:xfrm>
                <a:off x="2261447"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75" name="Straight Connector 74"/>
              <p:cNvCxnSpPr/>
              <p:nvPr/>
            </p:nvCxnSpPr>
            <p:spPr>
              <a:xfrm flipV="1">
                <a:off x="2261447"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20" name="Group 75"/>
            <p:cNvGrpSpPr>
              <a:grpSpLocks/>
            </p:cNvGrpSpPr>
            <p:nvPr/>
          </p:nvGrpSpPr>
          <p:grpSpPr bwMode="auto">
            <a:xfrm>
              <a:off x="2414588" y="773575"/>
              <a:ext cx="123825" cy="121444"/>
              <a:chOff x="2261800" y="478631"/>
              <a:chExt cx="123825" cy="121444"/>
            </a:xfrm>
          </p:grpSpPr>
          <p:sp>
            <p:nvSpPr>
              <p:cNvPr id="77" name="Rectangle 76"/>
              <p:cNvSpPr/>
              <p:nvPr/>
            </p:nvSpPr>
            <p:spPr>
              <a:xfrm>
                <a:off x="2261242"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78" name="Straight Connector 77"/>
              <p:cNvCxnSpPr/>
              <p:nvPr/>
            </p:nvCxnSpPr>
            <p:spPr>
              <a:xfrm flipV="1">
                <a:off x="2261242"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21" name="Group 78"/>
            <p:cNvGrpSpPr>
              <a:grpSpLocks/>
            </p:cNvGrpSpPr>
            <p:nvPr/>
          </p:nvGrpSpPr>
          <p:grpSpPr bwMode="auto">
            <a:xfrm>
              <a:off x="2567376" y="773575"/>
              <a:ext cx="123825" cy="121444"/>
              <a:chOff x="2261800" y="478631"/>
              <a:chExt cx="123825" cy="121444"/>
            </a:xfrm>
          </p:grpSpPr>
          <p:sp>
            <p:nvSpPr>
              <p:cNvPr id="80" name="Rectangle 79"/>
              <p:cNvSpPr/>
              <p:nvPr/>
            </p:nvSpPr>
            <p:spPr>
              <a:xfrm>
                <a:off x="2261038"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1" name="Straight Connector 80"/>
              <p:cNvCxnSpPr/>
              <p:nvPr/>
            </p:nvCxnSpPr>
            <p:spPr>
              <a:xfrm flipV="1">
                <a:off x="2261038"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22" name="Group 81"/>
            <p:cNvGrpSpPr>
              <a:grpSpLocks/>
            </p:cNvGrpSpPr>
            <p:nvPr/>
          </p:nvGrpSpPr>
          <p:grpSpPr bwMode="auto">
            <a:xfrm>
              <a:off x="2720164" y="773575"/>
              <a:ext cx="123825" cy="121444"/>
              <a:chOff x="2261800" y="478631"/>
              <a:chExt cx="123825" cy="121444"/>
            </a:xfrm>
          </p:grpSpPr>
          <p:sp>
            <p:nvSpPr>
              <p:cNvPr id="83" name="Rectangle 82"/>
              <p:cNvSpPr/>
              <p:nvPr/>
            </p:nvSpPr>
            <p:spPr>
              <a:xfrm>
                <a:off x="2262423"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4" name="Straight Connector 83"/>
              <p:cNvCxnSpPr/>
              <p:nvPr/>
            </p:nvCxnSpPr>
            <p:spPr>
              <a:xfrm flipV="1">
                <a:off x="2262423"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23" name="Group 84"/>
            <p:cNvGrpSpPr>
              <a:grpSpLocks/>
            </p:cNvGrpSpPr>
            <p:nvPr/>
          </p:nvGrpSpPr>
          <p:grpSpPr bwMode="auto">
            <a:xfrm>
              <a:off x="2261800" y="921047"/>
              <a:ext cx="123825" cy="121444"/>
              <a:chOff x="2261800" y="478631"/>
              <a:chExt cx="123825" cy="121444"/>
            </a:xfrm>
          </p:grpSpPr>
          <p:sp>
            <p:nvSpPr>
              <p:cNvPr id="86" name="Rectangle 85"/>
              <p:cNvSpPr/>
              <p:nvPr/>
            </p:nvSpPr>
            <p:spPr>
              <a:xfrm>
                <a:off x="2261447"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7" name="Straight Connector 86"/>
              <p:cNvCxnSpPr/>
              <p:nvPr/>
            </p:nvCxnSpPr>
            <p:spPr>
              <a:xfrm flipV="1">
                <a:off x="2261447"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24" name="Group 87"/>
            <p:cNvGrpSpPr>
              <a:grpSpLocks/>
            </p:cNvGrpSpPr>
            <p:nvPr/>
          </p:nvGrpSpPr>
          <p:grpSpPr bwMode="auto">
            <a:xfrm>
              <a:off x="2414588" y="921047"/>
              <a:ext cx="123825" cy="121444"/>
              <a:chOff x="2261800" y="478631"/>
              <a:chExt cx="123825" cy="121444"/>
            </a:xfrm>
          </p:grpSpPr>
          <p:sp>
            <p:nvSpPr>
              <p:cNvPr id="89" name="Rectangle 88"/>
              <p:cNvSpPr/>
              <p:nvPr/>
            </p:nvSpPr>
            <p:spPr>
              <a:xfrm>
                <a:off x="2261242"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90" name="Straight Connector 89"/>
              <p:cNvCxnSpPr/>
              <p:nvPr/>
            </p:nvCxnSpPr>
            <p:spPr>
              <a:xfrm flipV="1">
                <a:off x="2261242"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25" name="Group 90"/>
            <p:cNvGrpSpPr>
              <a:grpSpLocks/>
            </p:cNvGrpSpPr>
            <p:nvPr/>
          </p:nvGrpSpPr>
          <p:grpSpPr bwMode="auto">
            <a:xfrm>
              <a:off x="2567376" y="921047"/>
              <a:ext cx="123825" cy="121444"/>
              <a:chOff x="2261800" y="478631"/>
              <a:chExt cx="123825" cy="121444"/>
            </a:xfrm>
          </p:grpSpPr>
          <p:sp>
            <p:nvSpPr>
              <p:cNvPr id="92" name="Rectangle 91"/>
              <p:cNvSpPr/>
              <p:nvPr/>
            </p:nvSpPr>
            <p:spPr>
              <a:xfrm>
                <a:off x="2261038"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93" name="Straight Connector 92"/>
              <p:cNvCxnSpPr/>
              <p:nvPr/>
            </p:nvCxnSpPr>
            <p:spPr>
              <a:xfrm flipV="1">
                <a:off x="2261038"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726" name="Group 93"/>
            <p:cNvGrpSpPr>
              <a:grpSpLocks/>
            </p:cNvGrpSpPr>
            <p:nvPr/>
          </p:nvGrpSpPr>
          <p:grpSpPr bwMode="auto">
            <a:xfrm>
              <a:off x="2720164" y="921047"/>
              <a:ext cx="123825" cy="121444"/>
              <a:chOff x="2261800" y="478631"/>
              <a:chExt cx="123825" cy="121444"/>
            </a:xfrm>
          </p:grpSpPr>
          <p:sp>
            <p:nvSpPr>
              <p:cNvPr id="95" name="Rectangle 94"/>
              <p:cNvSpPr/>
              <p:nvPr/>
            </p:nvSpPr>
            <p:spPr>
              <a:xfrm>
                <a:off x="2262423"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96" name="Straight Connector 95"/>
              <p:cNvCxnSpPr/>
              <p:nvPr/>
            </p:nvCxnSpPr>
            <p:spPr>
              <a:xfrm flipV="1">
                <a:off x="2262423"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2261446"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9" name="Rectangle 108"/>
            <p:cNvSpPr/>
            <p:nvPr/>
          </p:nvSpPr>
          <p:spPr>
            <a:xfrm>
              <a:off x="2414030"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0" name="Rectangle 109"/>
            <p:cNvSpPr/>
            <p:nvPr/>
          </p:nvSpPr>
          <p:spPr>
            <a:xfrm>
              <a:off x="2566614"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1" name="Rectangle 110"/>
            <p:cNvSpPr/>
            <p:nvPr/>
          </p:nvSpPr>
          <p:spPr>
            <a:xfrm>
              <a:off x="2720787"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63490" name="Group 112"/>
          <p:cNvGrpSpPr>
            <a:grpSpLocks/>
          </p:cNvGrpSpPr>
          <p:nvPr/>
        </p:nvGrpSpPr>
        <p:grpSpPr bwMode="auto">
          <a:xfrm>
            <a:off x="1633538" y="649288"/>
            <a:ext cx="642937" cy="722312"/>
            <a:chOff x="2232837" y="446567"/>
            <a:chExt cx="643713" cy="722627"/>
          </a:xfrm>
        </p:grpSpPr>
        <p:sp>
          <p:nvSpPr>
            <p:cNvPr id="114" name="Rectangle 113"/>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3658" name="Group 114"/>
            <p:cNvGrpSpPr>
              <a:grpSpLocks/>
            </p:cNvGrpSpPr>
            <p:nvPr/>
          </p:nvGrpSpPr>
          <p:grpSpPr bwMode="auto">
            <a:xfrm>
              <a:off x="2261800" y="478631"/>
              <a:ext cx="123825" cy="121444"/>
              <a:chOff x="2261800" y="478631"/>
              <a:chExt cx="123825" cy="121444"/>
            </a:xfrm>
          </p:grpSpPr>
          <p:sp>
            <p:nvSpPr>
              <p:cNvPr id="165" name="Rectangle 164"/>
              <p:cNvSpPr/>
              <p:nvPr/>
            </p:nvSpPr>
            <p:spPr>
              <a:xfrm>
                <a:off x="2261447"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6" name="Straight Connector 165"/>
              <p:cNvCxnSpPr/>
              <p:nvPr/>
            </p:nvCxnSpPr>
            <p:spPr>
              <a:xfrm flipV="1">
                <a:off x="2261447"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59" name="Group 115"/>
            <p:cNvGrpSpPr>
              <a:grpSpLocks/>
            </p:cNvGrpSpPr>
            <p:nvPr/>
          </p:nvGrpSpPr>
          <p:grpSpPr bwMode="auto">
            <a:xfrm>
              <a:off x="2414588" y="478631"/>
              <a:ext cx="123825" cy="121444"/>
              <a:chOff x="2261800" y="478631"/>
              <a:chExt cx="123825" cy="121444"/>
            </a:xfrm>
          </p:grpSpPr>
          <p:sp>
            <p:nvSpPr>
              <p:cNvPr id="163" name="Rectangle 162"/>
              <p:cNvSpPr/>
              <p:nvPr/>
            </p:nvSpPr>
            <p:spPr>
              <a:xfrm>
                <a:off x="2261242"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4" name="Straight Connector 163"/>
              <p:cNvCxnSpPr/>
              <p:nvPr/>
            </p:nvCxnSpPr>
            <p:spPr>
              <a:xfrm flipV="1">
                <a:off x="2261242"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60" name="Group 116"/>
            <p:cNvGrpSpPr>
              <a:grpSpLocks/>
            </p:cNvGrpSpPr>
            <p:nvPr/>
          </p:nvGrpSpPr>
          <p:grpSpPr bwMode="auto">
            <a:xfrm>
              <a:off x="2567376" y="478631"/>
              <a:ext cx="123825" cy="121444"/>
              <a:chOff x="2261800" y="478631"/>
              <a:chExt cx="123825" cy="121444"/>
            </a:xfrm>
          </p:grpSpPr>
          <p:sp>
            <p:nvSpPr>
              <p:cNvPr id="161" name="Rectangle 160"/>
              <p:cNvSpPr/>
              <p:nvPr/>
            </p:nvSpPr>
            <p:spPr>
              <a:xfrm>
                <a:off x="2261038"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2" name="Straight Connector 161"/>
              <p:cNvCxnSpPr/>
              <p:nvPr/>
            </p:nvCxnSpPr>
            <p:spPr>
              <a:xfrm flipV="1">
                <a:off x="2261038"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61" name="Group 117"/>
            <p:cNvGrpSpPr>
              <a:grpSpLocks/>
            </p:cNvGrpSpPr>
            <p:nvPr/>
          </p:nvGrpSpPr>
          <p:grpSpPr bwMode="auto">
            <a:xfrm>
              <a:off x="2720164" y="478631"/>
              <a:ext cx="123825" cy="121444"/>
              <a:chOff x="2261800" y="478631"/>
              <a:chExt cx="123825" cy="121444"/>
            </a:xfrm>
          </p:grpSpPr>
          <p:sp>
            <p:nvSpPr>
              <p:cNvPr id="159" name="Rectangle 158"/>
              <p:cNvSpPr/>
              <p:nvPr/>
            </p:nvSpPr>
            <p:spPr>
              <a:xfrm>
                <a:off x="2262423" y="47833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60" name="Straight Connector 159"/>
              <p:cNvCxnSpPr/>
              <p:nvPr/>
            </p:nvCxnSpPr>
            <p:spPr>
              <a:xfrm flipV="1">
                <a:off x="2262423" y="53868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62" name="Group 118"/>
            <p:cNvGrpSpPr>
              <a:grpSpLocks/>
            </p:cNvGrpSpPr>
            <p:nvPr/>
          </p:nvGrpSpPr>
          <p:grpSpPr bwMode="auto">
            <a:xfrm>
              <a:off x="2261800" y="626103"/>
              <a:ext cx="123825" cy="121444"/>
              <a:chOff x="2261800" y="478631"/>
              <a:chExt cx="123825" cy="121444"/>
            </a:xfrm>
          </p:grpSpPr>
          <p:sp>
            <p:nvSpPr>
              <p:cNvPr id="157" name="Rectangle 156"/>
              <p:cNvSpPr/>
              <p:nvPr/>
            </p:nvSpPr>
            <p:spPr>
              <a:xfrm>
                <a:off x="2261447"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8" name="Straight Connector 157"/>
              <p:cNvCxnSpPr/>
              <p:nvPr/>
            </p:nvCxnSpPr>
            <p:spPr>
              <a:xfrm flipV="1">
                <a:off x="2261447"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63" name="Group 119"/>
            <p:cNvGrpSpPr>
              <a:grpSpLocks/>
            </p:cNvGrpSpPr>
            <p:nvPr/>
          </p:nvGrpSpPr>
          <p:grpSpPr bwMode="auto">
            <a:xfrm>
              <a:off x="2414588" y="626103"/>
              <a:ext cx="123825" cy="121444"/>
              <a:chOff x="2261800" y="478631"/>
              <a:chExt cx="123825" cy="121444"/>
            </a:xfrm>
          </p:grpSpPr>
          <p:sp>
            <p:nvSpPr>
              <p:cNvPr id="155" name="Rectangle 154"/>
              <p:cNvSpPr/>
              <p:nvPr/>
            </p:nvSpPr>
            <p:spPr>
              <a:xfrm>
                <a:off x="2261242"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6" name="Straight Connector 155"/>
              <p:cNvCxnSpPr/>
              <p:nvPr/>
            </p:nvCxnSpPr>
            <p:spPr>
              <a:xfrm flipV="1">
                <a:off x="2261242"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64" name="Group 120"/>
            <p:cNvGrpSpPr>
              <a:grpSpLocks/>
            </p:cNvGrpSpPr>
            <p:nvPr/>
          </p:nvGrpSpPr>
          <p:grpSpPr bwMode="auto">
            <a:xfrm>
              <a:off x="2567376" y="626103"/>
              <a:ext cx="123825" cy="121444"/>
              <a:chOff x="2261800" y="478631"/>
              <a:chExt cx="123825" cy="121444"/>
            </a:xfrm>
          </p:grpSpPr>
          <p:sp>
            <p:nvSpPr>
              <p:cNvPr id="153" name="Rectangle 152"/>
              <p:cNvSpPr/>
              <p:nvPr/>
            </p:nvSpPr>
            <p:spPr>
              <a:xfrm>
                <a:off x="2261038"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4" name="Straight Connector 153"/>
              <p:cNvCxnSpPr/>
              <p:nvPr/>
            </p:nvCxnSpPr>
            <p:spPr>
              <a:xfrm flipV="1">
                <a:off x="2261038"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65" name="Group 121"/>
            <p:cNvGrpSpPr>
              <a:grpSpLocks/>
            </p:cNvGrpSpPr>
            <p:nvPr/>
          </p:nvGrpSpPr>
          <p:grpSpPr bwMode="auto">
            <a:xfrm>
              <a:off x="2720164" y="626103"/>
              <a:ext cx="123825" cy="121444"/>
              <a:chOff x="2261800" y="478631"/>
              <a:chExt cx="123825" cy="121444"/>
            </a:xfrm>
          </p:grpSpPr>
          <p:sp>
            <p:nvSpPr>
              <p:cNvPr id="151" name="Rectangle 150"/>
              <p:cNvSpPr/>
              <p:nvPr/>
            </p:nvSpPr>
            <p:spPr>
              <a:xfrm>
                <a:off x="2262423" y="478560"/>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2" name="Straight Connector 151"/>
              <p:cNvCxnSpPr/>
              <p:nvPr/>
            </p:nvCxnSpPr>
            <p:spPr>
              <a:xfrm flipV="1">
                <a:off x="2262423" y="538911"/>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66" name="Group 122"/>
            <p:cNvGrpSpPr>
              <a:grpSpLocks/>
            </p:cNvGrpSpPr>
            <p:nvPr/>
          </p:nvGrpSpPr>
          <p:grpSpPr bwMode="auto">
            <a:xfrm>
              <a:off x="2261800" y="773575"/>
              <a:ext cx="123825" cy="121444"/>
              <a:chOff x="2261800" y="478631"/>
              <a:chExt cx="123825" cy="121444"/>
            </a:xfrm>
          </p:grpSpPr>
          <p:sp>
            <p:nvSpPr>
              <p:cNvPr id="149" name="Rectangle 148"/>
              <p:cNvSpPr/>
              <p:nvPr/>
            </p:nvSpPr>
            <p:spPr>
              <a:xfrm>
                <a:off x="2261447"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0" name="Straight Connector 149"/>
              <p:cNvCxnSpPr/>
              <p:nvPr/>
            </p:nvCxnSpPr>
            <p:spPr>
              <a:xfrm flipV="1">
                <a:off x="2261447"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67" name="Group 123"/>
            <p:cNvGrpSpPr>
              <a:grpSpLocks/>
            </p:cNvGrpSpPr>
            <p:nvPr/>
          </p:nvGrpSpPr>
          <p:grpSpPr bwMode="auto">
            <a:xfrm>
              <a:off x="2414588" y="773575"/>
              <a:ext cx="123825" cy="121444"/>
              <a:chOff x="2261800" y="478631"/>
              <a:chExt cx="123825" cy="121444"/>
            </a:xfrm>
          </p:grpSpPr>
          <p:sp>
            <p:nvSpPr>
              <p:cNvPr id="147" name="Rectangle 146"/>
              <p:cNvSpPr/>
              <p:nvPr/>
            </p:nvSpPr>
            <p:spPr>
              <a:xfrm>
                <a:off x="2261242"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8" name="Straight Connector 147"/>
              <p:cNvCxnSpPr/>
              <p:nvPr/>
            </p:nvCxnSpPr>
            <p:spPr>
              <a:xfrm flipV="1">
                <a:off x="2261242"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68" name="Group 124"/>
            <p:cNvGrpSpPr>
              <a:grpSpLocks/>
            </p:cNvGrpSpPr>
            <p:nvPr/>
          </p:nvGrpSpPr>
          <p:grpSpPr bwMode="auto">
            <a:xfrm>
              <a:off x="2567376" y="773575"/>
              <a:ext cx="123825" cy="121444"/>
              <a:chOff x="2261800" y="478631"/>
              <a:chExt cx="123825" cy="121444"/>
            </a:xfrm>
          </p:grpSpPr>
          <p:sp>
            <p:nvSpPr>
              <p:cNvPr id="145" name="Rectangle 144"/>
              <p:cNvSpPr/>
              <p:nvPr/>
            </p:nvSpPr>
            <p:spPr>
              <a:xfrm>
                <a:off x="2261038"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6" name="Straight Connector 145"/>
              <p:cNvCxnSpPr/>
              <p:nvPr/>
            </p:nvCxnSpPr>
            <p:spPr>
              <a:xfrm flipV="1">
                <a:off x="2261038"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69" name="Group 125"/>
            <p:cNvGrpSpPr>
              <a:grpSpLocks/>
            </p:cNvGrpSpPr>
            <p:nvPr/>
          </p:nvGrpSpPr>
          <p:grpSpPr bwMode="auto">
            <a:xfrm>
              <a:off x="2720164" y="773575"/>
              <a:ext cx="123825" cy="121444"/>
              <a:chOff x="2261800" y="478631"/>
              <a:chExt cx="123825" cy="121444"/>
            </a:xfrm>
          </p:grpSpPr>
          <p:sp>
            <p:nvSpPr>
              <p:cNvPr id="143" name="Rectangle 142"/>
              <p:cNvSpPr/>
              <p:nvPr/>
            </p:nvSpPr>
            <p:spPr>
              <a:xfrm>
                <a:off x="2262423" y="478791"/>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4" name="Straight Connector 143"/>
              <p:cNvCxnSpPr/>
              <p:nvPr/>
            </p:nvCxnSpPr>
            <p:spPr>
              <a:xfrm flipV="1">
                <a:off x="2262423"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70" name="Group 126"/>
            <p:cNvGrpSpPr>
              <a:grpSpLocks/>
            </p:cNvGrpSpPr>
            <p:nvPr/>
          </p:nvGrpSpPr>
          <p:grpSpPr bwMode="auto">
            <a:xfrm>
              <a:off x="2261800" y="921047"/>
              <a:ext cx="123825" cy="121444"/>
              <a:chOff x="2261800" y="478631"/>
              <a:chExt cx="123825" cy="121444"/>
            </a:xfrm>
          </p:grpSpPr>
          <p:sp>
            <p:nvSpPr>
              <p:cNvPr id="141" name="Rectangle 140"/>
              <p:cNvSpPr/>
              <p:nvPr/>
            </p:nvSpPr>
            <p:spPr>
              <a:xfrm>
                <a:off x="2261447"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2" name="Straight Connector 141"/>
              <p:cNvCxnSpPr/>
              <p:nvPr/>
            </p:nvCxnSpPr>
            <p:spPr>
              <a:xfrm flipV="1">
                <a:off x="2261447"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71" name="Group 127"/>
            <p:cNvGrpSpPr>
              <a:grpSpLocks/>
            </p:cNvGrpSpPr>
            <p:nvPr/>
          </p:nvGrpSpPr>
          <p:grpSpPr bwMode="auto">
            <a:xfrm>
              <a:off x="2414588" y="921047"/>
              <a:ext cx="123825" cy="121444"/>
              <a:chOff x="2261800" y="478631"/>
              <a:chExt cx="123825" cy="121444"/>
            </a:xfrm>
          </p:grpSpPr>
          <p:sp>
            <p:nvSpPr>
              <p:cNvPr id="139" name="Rectangle 138"/>
              <p:cNvSpPr/>
              <p:nvPr/>
            </p:nvSpPr>
            <p:spPr>
              <a:xfrm>
                <a:off x="2261242"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40" name="Straight Connector 139"/>
              <p:cNvCxnSpPr/>
              <p:nvPr/>
            </p:nvCxnSpPr>
            <p:spPr>
              <a:xfrm flipV="1">
                <a:off x="2261242"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72" name="Group 128"/>
            <p:cNvGrpSpPr>
              <a:grpSpLocks/>
            </p:cNvGrpSpPr>
            <p:nvPr/>
          </p:nvGrpSpPr>
          <p:grpSpPr bwMode="auto">
            <a:xfrm>
              <a:off x="2567376" y="921047"/>
              <a:ext cx="123825" cy="121444"/>
              <a:chOff x="2261800" y="478631"/>
              <a:chExt cx="123825" cy="121444"/>
            </a:xfrm>
          </p:grpSpPr>
          <p:sp>
            <p:nvSpPr>
              <p:cNvPr id="137" name="Rectangle 136"/>
              <p:cNvSpPr/>
              <p:nvPr/>
            </p:nvSpPr>
            <p:spPr>
              <a:xfrm>
                <a:off x="2261038"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38" name="Straight Connector 137"/>
              <p:cNvCxnSpPr/>
              <p:nvPr/>
            </p:nvCxnSpPr>
            <p:spPr>
              <a:xfrm flipV="1">
                <a:off x="2261038"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73" name="Group 129"/>
            <p:cNvGrpSpPr>
              <a:grpSpLocks/>
            </p:cNvGrpSpPr>
            <p:nvPr/>
          </p:nvGrpSpPr>
          <p:grpSpPr bwMode="auto">
            <a:xfrm>
              <a:off x="2720164" y="921047"/>
              <a:ext cx="123825" cy="121444"/>
              <a:chOff x="2261800" y="478631"/>
              <a:chExt cx="123825" cy="121444"/>
            </a:xfrm>
          </p:grpSpPr>
          <p:sp>
            <p:nvSpPr>
              <p:cNvPr id="135" name="Rectangle 134"/>
              <p:cNvSpPr/>
              <p:nvPr/>
            </p:nvSpPr>
            <p:spPr>
              <a:xfrm>
                <a:off x="2262423"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36" name="Straight Connector 135"/>
              <p:cNvCxnSpPr/>
              <p:nvPr/>
            </p:nvCxnSpPr>
            <p:spPr>
              <a:xfrm flipV="1">
                <a:off x="2262423" y="53778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2261446"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2" name="Rectangle 131"/>
            <p:cNvSpPr/>
            <p:nvPr/>
          </p:nvSpPr>
          <p:spPr>
            <a:xfrm>
              <a:off x="2414030"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3" name="Rectangle 132"/>
            <p:cNvSpPr/>
            <p:nvPr/>
          </p:nvSpPr>
          <p:spPr>
            <a:xfrm>
              <a:off x="2566614"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4" name="Rectangle 133"/>
            <p:cNvSpPr/>
            <p:nvPr/>
          </p:nvSpPr>
          <p:spPr>
            <a:xfrm>
              <a:off x="2720787"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cxnSp>
        <p:nvCxnSpPr>
          <p:cNvPr id="168" name="Straight Arrow Connector 167"/>
          <p:cNvCxnSpPr>
            <a:stCxn id="114" idx="1"/>
            <a:endCxn id="6" idx="3"/>
          </p:cNvCxnSpPr>
          <p:nvPr/>
        </p:nvCxnSpPr>
        <p:spPr>
          <a:xfrm flipH="1">
            <a:off x="1428750" y="1011238"/>
            <a:ext cx="204788" cy="0"/>
          </a:xfrm>
          <a:prstGeom prst="straightConnector1">
            <a:avLst/>
          </a:prstGeom>
          <a:ln w="28575">
            <a:solidFill>
              <a:srgbClr val="C0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63492" name="Group 169"/>
          <p:cNvGrpSpPr>
            <a:grpSpLocks/>
          </p:cNvGrpSpPr>
          <p:nvPr/>
        </p:nvGrpSpPr>
        <p:grpSpPr bwMode="auto">
          <a:xfrm>
            <a:off x="785813" y="1479550"/>
            <a:ext cx="642937" cy="722313"/>
            <a:chOff x="2232837" y="446567"/>
            <a:chExt cx="643713" cy="722627"/>
          </a:xfrm>
        </p:grpSpPr>
        <p:sp>
          <p:nvSpPr>
            <p:cNvPr id="171" name="Rectangle 170"/>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3605" name="Group 171"/>
            <p:cNvGrpSpPr>
              <a:grpSpLocks/>
            </p:cNvGrpSpPr>
            <p:nvPr/>
          </p:nvGrpSpPr>
          <p:grpSpPr bwMode="auto">
            <a:xfrm>
              <a:off x="2261800" y="478631"/>
              <a:ext cx="123825" cy="121444"/>
              <a:chOff x="2261800" y="478631"/>
              <a:chExt cx="123825" cy="121444"/>
            </a:xfrm>
          </p:grpSpPr>
          <p:sp>
            <p:nvSpPr>
              <p:cNvPr id="222" name="Rectangle 221"/>
              <p:cNvSpPr/>
              <p:nvPr/>
            </p:nvSpPr>
            <p:spPr>
              <a:xfrm>
                <a:off x="2261447"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23" name="Straight Connector 222"/>
              <p:cNvCxnSpPr/>
              <p:nvPr/>
            </p:nvCxnSpPr>
            <p:spPr>
              <a:xfrm flipV="1">
                <a:off x="2261447"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06" name="Group 172"/>
            <p:cNvGrpSpPr>
              <a:grpSpLocks/>
            </p:cNvGrpSpPr>
            <p:nvPr/>
          </p:nvGrpSpPr>
          <p:grpSpPr bwMode="auto">
            <a:xfrm>
              <a:off x="2414588" y="478631"/>
              <a:ext cx="123825" cy="121444"/>
              <a:chOff x="2261800" y="478631"/>
              <a:chExt cx="123825" cy="121444"/>
            </a:xfrm>
          </p:grpSpPr>
          <p:sp>
            <p:nvSpPr>
              <p:cNvPr id="220" name="Rectangle 219"/>
              <p:cNvSpPr/>
              <p:nvPr/>
            </p:nvSpPr>
            <p:spPr>
              <a:xfrm>
                <a:off x="2261242"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21" name="Straight Connector 220"/>
              <p:cNvCxnSpPr/>
              <p:nvPr/>
            </p:nvCxnSpPr>
            <p:spPr>
              <a:xfrm flipV="1">
                <a:off x="2261242"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07" name="Group 173"/>
            <p:cNvGrpSpPr>
              <a:grpSpLocks/>
            </p:cNvGrpSpPr>
            <p:nvPr/>
          </p:nvGrpSpPr>
          <p:grpSpPr bwMode="auto">
            <a:xfrm>
              <a:off x="2567376" y="478631"/>
              <a:ext cx="123825" cy="121444"/>
              <a:chOff x="2261800" y="478631"/>
              <a:chExt cx="123825" cy="121444"/>
            </a:xfrm>
          </p:grpSpPr>
          <p:sp>
            <p:nvSpPr>
              <p:cNvPr id="218" name="Rectangle 217"/>
              <p:cNvSpPr/>
              <p:nvPr/>
            </p:nvSpPr>
            <p:spPr>
              <a:xfrm>
                <a:off x="2261038"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9" name="Straight Connector 218"/>
              <p:cNvCxnSpPr/>
              <p:nvPr/>
            </p:nvCxnSpPr>
            <p:spPr>
              <a:xfrm flipV="1">
                <a:off x="2261038"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08" name="Group 174"/>
            <p:cNvGrpSpPr>
              <a:grpSpLocks/>
            </p:cNvGrpSpPr>
            <p:nvPr/>
          </p:nvGrpSpPr>
          <p:grpSpPr bwMode="auto">
            <a:xfrm>
              <a:off x="2720164" y="478631"/>
              <a:ext cx="123825" cy="121444"/>
              <a:chOff x="2261800" y="478631"/>
              <a:chExt cx="123825" cy="121444"/>
            </a:xfrm>
          </p:grpSpPr>
          <p:sp>
            <p:nvSpPr>
              <p:cNvPr id="216" name="Rectangle 215"/>
              <p:cNvSpPr/>
              <p:nvPr/>
            </p:nvSpPr>
            <p:spPr>
              <a:xfrm>
                <a:off x="2262423"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7" name="Straight Connector 216"/>
              <p:cNvCxnSpPr/>
              <p:nvPr/>
            </p:nvCxnSpPr>
            <p:spPr>
              <a:xfrm flipV="1">
                <a:off x="2262423"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09" name="Group 175"/>
            <p:cNvGrpSpPr>
              <a:grpSpLocks/>
            </p:cNvGrpSpPr>
            <p:nvPr/>
          </p:nvGrpSpPr>
          <p:grpSpPr bwMode="auto">
            <a:xfrm>
              <a:off x="2261800" y="626103"/>
              <a:ext cx="123825" cy="121444"/>
              <a:chOff x="2261800" y="478631"/>
              <a:chExt cx="123825" cy="121444"/>
            </a:xfrm>
          </p:grpSpPr>
          <p:sp>
            <p:nvSpPr>
              <p:cNvPr id="214" name="Rectangle 213"/>
              <p:cNvSpPr/>
              <p:nvPr/>
            </p:nvSpPr>
            <p:spPr>
              <a:xfrm>
                <a:off x="2261447"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5" name="Straight Connector 214"/>
              <p:cNvCxnSpPr/>
              <p:nvPr/>
            </p:nvCxnSpPr>
            <p:spPr>
              <a:xfrm flipV="1">
                <a:off x="2261447"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10" name="Group 176"/>
            <p:cNvGrpSpPr>
              <a:grpSpLocks/>
            </p:cNvGrpSpPr>
            <p:nvPr/>
          </p:nvGrpSpPr>
          <p:grpSpPr bwMode="auto">
            <a:xfrm>
              <a:off x="2414588" y="626103"/>
              <a:ext cx="123825" cy="121444"/>
              <a:chOff x="2261800" y="478631"/>
              <a:chExt cx="123825" cy="121444"/>
            </a:xfrm>
          </p:grpSpPr>
          <p:sp>
            <p:nvSpPr>
              <p:cNvPr id="212" name="Rectangle 211"/>
              <p:cNvSpPr/>
              <p:nvPr/>
            </p:nvSpPr>
            <p:spPr>
              <a:xfrm>
                <a:off x="2261242"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3" name="Straight Connector 212"/>
              <p:cNvCxnSpPr/>
              <p:nvPr/>
            </p:nvCxnSpPr>
            <p:spPr>
              <a:xfrm flipV="1">
                <a:off x="2261242"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11" name="Group 177"/>
            <p:cNvGrpSpPr>
              <a:grpSpLocks/>
            </p:cNvGrpSpPr>
            <p:nvPr/>
          </p:nvGrpSpPr>
          <p:grpSpPr bwMode="auto">
            <a:xfrm>
              <a:off x="2567376" y="626103"/>
              <a:ext cx="123825" cy="121444"/>
              <a:chOff x="2261800" y="478631"/>
              <a:chExt cx="123825" cy="121444"/>
            </a:xfrm>
          </p:grpSpPr>
          <p:sp>
            <p:nvSpPr>
              <p:cNvPr id="210" name="Rectangle 209"/>
              <p:cNvSpPr/>
              <p:nvPr/>
            </p:nvSpPr>
            <p:spPr>
              <a:xfrm>
                <a:off x="2261038"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11" name="Straight Connector 210"/>
              <p:cNvCxnSpPr/>
              <p:nvPr/>
            </p:nvCxnSpPr>
            <p:spPr>
              <a:xfrm flipV="1">
                <a:off x="2261038"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12" name="Group 178"/>
            <p:cNvGrpSpPr>
              <a:grpSpLocks/>
            </p:cNvGrpSpPr>
            <p:nvPr/>
          </p:nvGrpSpPr>
          <p:grpSpPr bwMode="auto">
            <a:xfrm>
              <a:off x="2720164" y="626103"/>
              <a:ext cx="123825" cy="121444"/>
              <a:chOff x="2261800" y="478631"/>
              <a:chExt cx="123825" cy="121444"/>
            </a:xfrm>
          </p:grpSpPr>
          <p:sp>
            <p:nvSpPr>
              <p:cNvPr id="208" name="Rectangle 207"/>
              <p:cNvSpPr/>
              <p:nvPr/>
            </p:nvSpPr>
            <p:spPr>
              <a:xfrm>
                <a:off x="2262423"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9" name="Straight Connector 208"/>
              <p:cNvCxnSpPr/>
              <p:nvPr/>
            </p:nvCxnSpPr>
            <p:spPr>
              <a:xfrm flipV="1">
                <a:off x="2262423"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13" name="Group 179"/>
            <p:cNvGrpSpPr>
              <a:grpSpLocks/>
            </p:cNvGrpSpPr>
            <p:nvPr/>
          </p:nvGrpSpPr>
          <p:grpSpPr bwMode="auto">
            <a:xfrm>
              <a:off x="2261800" y="773575"/>
              <a:ext cx="123825" cy="121444"/>
              <a:chOff x="2261800" y="478631"/>
              <a:chExt cx="123825" cy="121444"/>
            </a:xfrm>
          </p:grpSpPr>
          <p:sp>
            <p:nvSpPr>
              <p:cNvPr id="206" name="Rectangle 205"/>
              <p:cNvSpPr/>
              <p:nvPr/>
            </p:nvSpPr>
            <p:spPr>
              <a:xfrm>
                <a:off x="2261447"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7" name="Straight Connector 206"/>
              <p:cNvCxnSpPr/>
              <p:nvPr/>
            </p:nvCxnSpPr>
            <p:spPr>
              <a:xfrm flipV="1">
                <a:off x="2261447"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14" name="Group 180"/>
            <p:cNvGrpSpPr>
              <a:grpSpLocks/>
            </p:cNvGrpSpPr>
            <p:nvPr/>
          </p:nvGrpSpPr>
          <p:grpSpPr bwMode="auto">
            <a:xfrm>
              <a:off x="2414588" y="773575"/>
              <a:ext cx="123825" cy="121444"/>
              <a:chOff x="2261800" y="478631"/>
              <a:chExt cx="123825" cy="121444"/>
            </a:xfrm>
          </p:grpSpPr>
          <p:sp>
            <p:nvSpPr>
              <p:cNvPr id="204" name="Rectangle 203"/>
              <p:cNvSpPr/>
              <p:nvPr/>
            </p:nvSpPr>
            <p:spPr>
              <a:xfrm>
                <a:off x="2261242"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5" name="Straight Connector 204"/>
              <p:cNvCxnSpPr/>
              <p:nvPr/>
            </p:nvCxnSpPr>
            <p:spPr>
              <a:xfrm flipV="1">
                <a:off x="2261242"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15" name="Group 181"/>
            <p:cNvGrpSpPr>
              <a:grpSpLocks/>
            </p:cNvGrpSpPr>
            <p:nvPr/>
          </p:nvGrpSpPr>
          <p:grpSpPr bwMode="auto">
            <a:xfrm>
              <a:off x="2567376" y="773575"/>
              <a:ext cx="123825" cy="121444"/>
              <a:chOff x="2261800" y="478631"/>
              <a:chExt cx="123825" cy="121444"/>
            </a:xfrm>
          </p:grpSpPr>
          <p:sp>
            <p:nvSpPr>
              <p:cNvPr id="202" name="Rectangle 201"/>
              <p:cNvSpPr/>
              <p:nvPr/>
            </p:nvSpPr>
            <p:spPr>
              <a:xfrm>
                <a:off x="2261038"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3" name="Straight Connector 202"/>
              <p:cNvCxnSpPr/>
              <p:nvPr/>
            </p:nvCxnSpPr>
            <p:spPr>
              <a:xfrm flipV="1">
                <a:off x="2261038"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16" name="Group 182"/>
            <p:cNvGrpSpPr>
              <a:grpSpLocks/>
            </p:cNvGrpSpPr>
            <p:nvPr/>
          </p:nvGrpSpPr>
          <p:grpSpPr bwMode="auto">
            <a:xfrm>
              <a:off x="2720164" y="773575"/>
              <a:ext cx="123825" cy="121444"/>
              <a:chOff x="2261800" y="478631"/>
              <a:chExt cx="123825" cy="121444"/>
            </a:xfrm>
          </p:grpSpPr>
          <p:sp>
            <p:nvSpPr>
              <p:cNvPr id="200" name="Rectangle 199"/>
              <p:cNvSpPr/>
              <p:nvPr/>
            </p:nvSpPr>
            <p:spPr>
              <a:xfrm>
                <a:off x="2262423"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01" name="Straight Connector 200"/>
              <p:cNvCxnSpPr/>
              <p:nvPr/>
            </p:nvCxnSpPr>
            <p:spPr>
              <a:xfrm flipV="1">
                <a:off x="2262423"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17" name="Group 183"/>
            <p:cNvGrpSpPr>
              <a:grpSpLocks/>
            </p:cNvGrpSpPr>
            <p:nvPr/>
          </p:nvGrpSpPr>
          <p:grpSpPr bwMode="auto">
            <a:xfrm>
              <a:off x="2261800" y="921047"/>
              <a:ext cx="123825" cy="121444"/>
              <a:chOff x="2261800" y="478631"/>
              <a:chExt cx="123825" cy="121444"/>
            </a:xfrm>
          </p:grpSpPr>
          <p:sp>
            <p:nvSpPr>
              <p:cNvPr id="198" name="Rectangle 197"/>
              <p:cNvSpPr/>
              <p:nvPr/>
            </p:nvSpPr>
            <p:spPr>
              <a:xfrm>
                <a:off x="2261447"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9" name="Straight Connector 198"/>
              <p:cNvCxnSpPr/>
              <p:nvPr/>
            </p:nvCxnSpPr>
            <p:spPr>
              <a:xfrm flipV="1">
                <a:off x="2261447"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18" name="Group 184"/>
            <p:cNvGrpSpPr>
              <a:grpSpLocks/>
            </p:cNvGrpSpPr>
            <p:nvPr/>
          </p:nvGrpSpPr>
          <p:grpSpPr bwMode="auto">
            <a:xfrm>
              <a:off x="2414588" y="921047"/>
              <a:ext cx="123825" cy="121444"/>
              <a:chOff x="2261800" y="478631"/>
              <a:chExt cx="123825" cy="121444"/>
            </a:xfrm>
          </p:grpSpPr>
          <p:sp>
            <p:nvSpPr>
              <p:cNvPr id="196" name="Rectangle 195"/>
              <p:cNvSpPr/>
              <p:nvPr/>
            </p:nvSpPr>
            <p:spPr>
              <a:xfrm>
                <a:off x="2261242"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7" name="Straight Connector 196"/>
              <p:cNvCxnSpPr/>
              <p:nvPr/>
            </p:nvCxnSpPr>
            <p:spPr>
              <a:xfrm flipV="1">
                <a:off x="2261242"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19" name="Group 185"/>
            <p:cNvGrpSpPr>
              <a:grpSpLocks/>
            </p:cNvGrpSpPr>
            <p:nvPr/>
          </p:nvGrpSpPr>
          <p:grpSpPr bwMode="auto">
            <a:xfrm>
              <a:off x="2567376" y="921047"/>
              <a:ext cx="123825" cy="121444"/>
              <a:chOff x="2261800" y="478631"/>
              <a:chExt cx="123825" cy="121444"/>
            </a:xfrm>
          </p:grpSpPr>
          <p:sp>
            <p:nvSpPr>
              <p:cNvPr id="194" name="Rectangle 193"/>
              <p:cNvSpPr/>
              <p:nvPr/>
            </p:nvSpPr>
            <p:spPr>
              <a:xfrm>
                <a:off x="2261038"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5" name="Straight Connector 194"/>
              <p:cNvCxnSpPr/>
              <p:nvPr/>
            </p:nvCxnSpPr>
            <p:spPr>
              <a:xfrm flipV="1">
                <a:off x="2261038"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620" name="Group 186"/>
            <p:cNvGrpSpPr>
              <a:grpSpLocks/>
            </p:cNvGrpSpPr>
            <p:nvPr/>
          </p:nvGrpSpPr>
          <p:grpSpPr bwMode="auto">
            <a:xfrm>
              <a:off x="2720164" y="921047"/>
              <a:ext cx="123825" cy="121444"/>
              <a:chOff x="2261800" y="478631"/>
              <a:chExt cx="123825" cy="121444"/>
            </a:xfrm>
          </p:grpSpPr>
          <p:sp>
            <p:nvSpPr>
              <p:cNvPr id="192" name="Rectangle 191"/>
              <p:cNvSpPr/>
              <p:nvPr/>
            </p:nvSpPr>
            <p:spPr>
              <a:xfrm>
                <a:off x="2262423"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93" name="Straight Connector 192"/>
              <p:cNvCxnSpPr/>
              <p:nvPr/>
            </p:nvCxnSpPr>
            <p:spPr>
              <a:xfrm flipV="1">
                <a:off x="2262423"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8" name="Rectangle 187"/>
            <p:cNvSpPr/>
            <p:nvPr/>
          </p:nvSpPr>
          <p:spPr>
            <a:xfrm>
              <a:off x="2261446"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89" name="Rectangle 188"/>
            <p:cNvSpPr/>
            <p:nvPr/>
          </p:nvSpPr>
          <p:spPr>
            <a:xfrm>
              <a:off x="2414030"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0" name="Rectangle 189"/>
            <p:cNvSpPr/>
            <p:nvPr/>
          </p:nvSpPr>
          <p:spPr>
            <a:xfrm>
              <a:off x="2566614"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1" name="Rectangle 190"/>
            <p:cNvSpPr/>
            <p:nvPr/>
          </p:nvSpPr>
          <p:spPr>
            <a:xfrm>
              <a:off x="2720787"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grpSp>
        <p:nvGrpSpPr>
          <p:cNvPr id="63493" name="Group 223"/>
          <p:cNvGrpSpPr>
            <a:grpSpLocks/>
          </p:cNvGrpSpPr>
          <p:nvPr/>
        </p:nvGrpSpPr>
        <p:grpSpPr bwMode="auto">
          <a:xfrm>
            <a:off x="1633538" y="1479550"/>
            <a:ext cx="642937" cy="722313"/>
            <a:chOff x="2232837" y="446567"/>
            <a:chExt cx="643713" cy="722627"/>
          </a:xfrm>
        </p:grpSpPr>
        <p:sp>
          <p:nvSpPr>
            <p:cNvPr id="225" name="Rectangle 224"/>
            <p:cNvSpPr/>
            <p:nvPr/>
          </p:nvSpPr>
          <p:spPr>
            <a:xfrm>
              <a:off x="2232837" y="446567"/>
              <a:ext cx="643713" cy="722627"/>
            </a:xfrm>
            <a:prstGeom prst="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63552" name="Group 225"/>
            <p:cNvGrpSpPr>
              <a:grpSpLocks/>
            </p:cNvGrpSpPr>
            <p:nvPr/>
          </p:nvGrpSpPr>
          <p:grpSpPr bwMode="auto">
            <a:xfrm>
              <a:off x="2261800" y="478631"/>
              <a:ext cx="123825" cy="121444"/>
              <a:chOff x="2261800" y="478631"/>
              <a:chExt cx="123825" cy="121444"/>
            </a:xfrm>
          </p:grpSpPr>
          <p:sp>
            <p:nvSpPr>
              <p:cNvPr id="276" name="Rectangle 275"/>
              <p:cNvSpPr/>
              <p:nvPr/>
            </p:nvSpPr>
            <p:spPr>
              <a:xfrm>
                <a:off x="2261447"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7" name="Straight Connector 276"/>
              <p:cNvCxnSpPr/>
              <p:nvPr/>
            </p:nvCxnSpPr>
            <p:spPr>
              <a:xfrm flipV="1">
                <a:off x="2261447"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53" name="Group 226"/>
            <p:cNvGrpSpPr>
              <a:grpSpLocks/>
            </p:cNvGrpSpPr>
            <p:nvPr/>
          </p:nvGrpSpPr>
          <p:grpSpPr bwMode="auto">
            <a:xfrm>
              <a:off x="2414588" y="478631"/>
              <a:ext cx="123825" cy="121444"/>
              <a:chOff x="2261800" y="478631"/>
              <a:chExt cx="123825" cy="121444"/>
            </a:xfrm>
          </p:grpSpPr>
          <p:sp>
            <p:nvSpPr>
              <p:cNvPr id="274" name="Rectangle 273"/>
              <p:cNvSpPr/>
              <p:nvPr/>
            </p:nvSpPr>
            <p:spPr>
              <a:xfrm>
                <a:off x="2261242"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5" name="Straight Connector 274"/>
              <p:cNvCxnSpPr/>
              <p:nvPr/>
            </p:nvCxnSpPr>
            <p:spPr>
              <a:xfrm flipV="1">
                <a:off x="2261242"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54" name="Group 227"/>
            <p:cNvGrpSpPr>
              <a:grpSpLocks/>
            </p:cNvGrpSpPr>
            <p:nvPr/>
          </p:nvGrpSpPr>
          <p:grpSpPr bwMode="auto">
            <a:xfrm>
              <a:off x="2567376" y="478631"/>
              <a:ext cx="123825" cy="121444"/>
              <a:chOff x="2261800" y="478631"/>
              <a:chExt cx="123825" cy="121444"/>
            </a:xfrm>
          </p:grpSpPr>
          <p:sp>
            <p:nvSpPr>
              <p:cNvPr id="272" name="Rectangle 271"/>
              <p:cNvSpPr/>
              <p:nvPr/>
            </p:nvSpPr>
            <p:spPr>
              <a:xfrm>
                <a:off x="2261038"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3" name="Straight Connector 272"/>
              <p:cNvCxnSpPr/>
              <p:nvPr/>
            </p:nvCxnSpPr>
            <p:spPr>
              <a:xfrm flipV="1">
                <a:off x="2261038"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55" name="Group 228"/>
            <p:cNvGrpSpPr>
              <a:grpSpLocks/>
            </p:cNvGrpSpPr>
            <p:nvPr/>
          </p:nvGrpSpPr>
          <p:grpSpPr bwMode="auto">
            <a:xfrm>
              <a:off x="2720164" y="478631"/>
              <a:ext cx="123825" cy="121444"/>
              <a:chOff x="2261800" y="478631"/>
              <a:chExt cx="123825" cy="121444"/>
            </a:xfrm>
          </p:grpSpPr>
          <p:sp>
            <p:nvSpPr>
              <p:cNvPr id="270" name="Rectangle 269"/>
              <p:cNvSpPr/>
              <p:nvPr/>
            </p:nvSpPr>
            <p:spPr>
              <a:xfrm>
                <a:off x="2262423" y="478331"/>
                <a:ext cx="123974" cy="122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71" name="Straight Connector 270"/>
              <p:cNvCxnSpPr/>
              <p:nvPr/>
            </p:nvCxnSpPr>
            <p:spPr>
              <a:xfrm flipV="1">
                <a:off x="2262423" y="538682"/>
                <a:ext cx="123974" cy="1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56" name="Group 229"/>
            <p:cNvGrpSpPr>
              <a:grpSpLocks/>
            </p:cNvGrpSpPr>
            <p:nvPr/>
          </p:nvGrpSpPr>
          <p:grpSpPr bwMode="auto">
            <a:xfrm>
              <a:off x="2261800" y="626103"/>
              <a:ext cx="123825" cy="121444"/>
              <a:chOff x="2261800" y="478631"/>
              <a:chExt cx="123825" cy="121444"/>
            </a:xfrm>
          </p:grpSpPr>
          <p:sp>
            <p:nvSpPr>
              <p:cNvPr id="268" name="Rectangle 267"/>
              <p:cNvSpPr/>
              <p:nvPr/>
            </p:nvSpPr>
            <p:spPr>
              <a:xfrm>
                <a:off x="2261447"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9" name="Straight Connector 268"/>
              <p:cNvCxnSpPr/>
              <p:nvPr/>
            </p:nvCxnSpPr>
            <p:spPr>
              <a:xfrm flipV="1">
                <a:off x="2261447"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57" name="Group 230"/>
            <p:cNvGrpSpPr>
              <a:grpSpLocks/>
            </p:cNvGrpSpPr>
            <p:nvPr/>
          </p:nvGrpSpPr>
          <p:grpSpPr bwMode="auto">
            <a:xfrm>
              <a:off x="2414588" y="626103"/>
              <a:ext cx="123825" cy="121444"/>
              <a:chOff x="2261800" y="478631"/>
              <a:chExt cx="123825" cy="121444"/>
            </a:xfrm>
          </p:grpSpPr>
          <p:sp>
            <p:nvSpPr>
              <p:cNvPr id="266" name="Rectangle 265"/>
              <p:cNvSpPr/>
              <p:nvPr/>
            </p:nvSpPr>
            <p:spPr>
              <a:xfrm>
                <a:off x="2261242"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7" name="Straight Connector 266"/>
              <p:cNvCxnSpPr/>
              <p:nvPr/>
            </p:nvCxnSpPr>
            <p:spPr>
              <a:xfrm flipV="1">
                <a:off x="2261242"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58" name="Group 231"/>
            <p:cNvGrpSpPr>
              <a:grpSpLocks/>
            </p:cNvGrpSpPr>
            <p:nvPr/>
          </p:nvGrpSpPr>
          <p:grpSpPr bwMode="auto">
            <a:xfrm>
              <a:off x="2567376" y="626103"/>
              <a:ext cx="123825" cy="121444"/>
              <a:chOff x="2261800" y="478631"/>
              <a:chExt cx="123825" cy="121444"/>
            </a:xfrm>
          </p:grpSpPr>
          <p:sp>
            <p:nvSpPr>
              <p:cNvPr id="264" name="Rectangle 263"/>
              <p:cNvSpPr/>
              <p:nvPr/>
            </p:nvSpPr>
            <p:spPr>
              <a:xfrm>
                <a:off x="2261038"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5" name="Straight Connector 264"/>
              <p:cNvCxnSpPr/>
              <p:nvPr/>
            </p:nvCxnSpPr>
            <p:spPr>
              <a:xfrm flipV="1">
                <a:off x="2261038"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59" name="Group 232"/>
            <p:cNvGrpSpPr>
              <a:grpSpLocks/>
            </p:cNvGrpSpPr>
            <p:nvPr/>
          </p:nvGrpSpPr>
          <p:grpSpPr bwMode="auto">
            <a:xfrm>
              <a:off x="2720164" y="626103"/>
              <a:ext cx="123825" cy="121444"/>
              <a:chOff x="2261800" y="478631"/>
              <a:chExt cx="123825" cy="121444"/>
            </a:xfrm>
          </p:grpSpPr>
          <p:sp>
            <p:nvSpPr>
              <p:cNvPr id="262" name="Rectangle 261"/>
              <p:cNvSpPr/>
              <p:nvPr/>
            </p:nvSpPr>
            <p:spPr>
              <a:xfrm>
                <a:off x="2262423" y="478561"/>
                <a:ext cx="123974" cy="122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3" name="Straight Connector 262"/>
              <p:cNvCxnSpPr/>
              <p:nvPr/>
            </p:nvCxnSpPr>
            <p:spPr>
              <a:xfrm flipV="1">
                <a:off x="2262423" y="538912"/>
                <a:ext cx="12397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60" name="Group 233"/>
            <p:cNvGrpSpPr>
              <a:grpSpLocks/>
            </p:cNvGrpSpPr>
            <p:nvPr/>
          </p:nvGrpSpPr>
          <p:grpSpPr bwMode="auto">
            <a:xfrm>
              <a:off x="2261800" y="773575"/>
              <a:ext cx="123825" cy="121444"/>
              <a:chOff x="2261800" y="478631"/>
              <a:chExt cx="123825" cy="121444"/>
            </a:xfrm>
          </p:grpSpPr>
          <p:sp>
            <p:nvSpPr>
              <p:cNvPr id="260" name="Rectangle 259"/>
              <p:cNvSpPr/>
              <p:nvPr/>
            </p:nvSpPr>
            <p:spPr>
              <a:xfrm>
                <a:off x="2261447"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61" name="Straight Connector 260"/>
              <p:cNvCxnSpPr/>
              <p:nvPr/>
            </p:nvCxnSpPr>
            <p:spPr>
              <a:xfrm flipV="1">
                <a:off x="2261447"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61" name="Group 234"/>
            <p:cNvGrpSpPr>
              <a:grpSpLocks/>
            </p:cNvGrpSpPr>
            <p:nvPr/>
          </p:nvGrpSpPr>
          <p:grpSpPr bwMode="auto">
            <a:xfrm>
              <a:off x="2414588" y="773575"/>
              <a:ext cx="123825" cy="121444"/>
              <a:chOff x="2261800" y="478631"/>
              <a:chExt cx="123825" cy="121444"/>
            </a:xfrm>
          </p:grpSpPr>
          <p:sp>
            <p:nvSpPr>
              <p:cNvPr id="258" name="Rectangle 257"/>
              <p:cNvSpPr/>
              <p:nvPr/>
            </p:nvSpPr>
            <p:spPr>
              <a:xfrm>
                <a:off x="2261242"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9" name="Straight Connector 258"/>
              <p:cNvCxnSpPr/>
              <p:nvPr/>
            </p:nvCxnSpPr>
            <p:spPr>
              <a:xfrm flipV="1">
                <a:off x="2261242"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62" name="Group 235"/>
            <p:cNvGrpSpPr>
              <a:grpSpLocks/>
            </p:cNvGrpSpPr>
            <p:nvPr/>
          </p:nvGrpSpPr>
          <p:grpSpPr bwMode="auto">
            <a:xfrm>
              <a:off x="2567376" y="773575"/>
              <a:ext cx="123825" cy="121444"/>
              <a:chOff x="2261800" y="478631"/>
              <a:chExt cx="123825" cy="121444"/>
            </a:xfrm>
          </p:grpSpPr>
          <p:sp>
            <p:nvSpPr>
              <p:cNvPr id="256" name="Rectangle 255"/>
              <p:cNvSpPr/>
              <p:nvPr/>
            </p:nvSpPr>
            <p:spPr>
              <a:xfrm>
                <a:off x="2261038"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7" name="Straight Connector 256"/>
              <p:cNvCxnSpPr/>
              <p:nvPr/>
            </p:nvCxnSpPr>
            <p:spPr>
              <a:xfrm flipV="1">
                <a:off x="2261038"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63" name="Group 236"/>
            <p:cNvGrpSpPr>
              <a:grpSpLocks/>
            </p:cNvGrpSpPr>
            <p:nvPr/>
          </p:nvGrpSpPr>
          <p:grpSpPr bwMode="auto">
            <a:xfrm>
              <a:off x="2720164" y="773575"/>
              <a:ext cx="123825" cy="121444"/>
              <a:chOff x="2261800" y="478631"/>
              <a:chExt cx="123825" cy="121444"/>
            </a:xfrm>
          </p:grpSpPr>
          <p:sp>
            <p:nvSpPr>
              <p:cNvPr id="254" name="Rectangle 253"/>
              <p:cNvSpPr/>
              <p:nvPr/>
            </p:nvSpPr>
            <p:spPr>
              <a:xfrm>
                <a:off x="2262423" y="47879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5" name="Straight Connector 254"/>
              <p:cNvCxnSpPr/>
              <p:nvPr/>
            </p:nvCxnSpPr>
            <p:spPr>
              <a:xfrm flipV="1">
                <a:off x="2262423" y="537554"/>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64" name="Group 237"/>
            <p:cNvGrpSpPr>
              <a:grpSpLocks/>
            </p:cNvGrpSpPr>
            <p:nvPr/>
          </p:nvGrpSpPr>
          <p:grpSpPr bwMode="auto">
            <a:xfrm>
              <a:off x="2261800" y="921047"/>
              <a:ext cx="123825" cy="121444"/>
              <a:chOff x="2261800" y="478631"/>
              <a:chExt cx="123825" cy="121444"/>
            </a:xfrm>
          </p:grpSpPr>
          <p:sp>
            <p:nvSpPr>
              <p:cNvPr id="252" name="Rectangle 251"/>
              <p:cNvSpPr/>
              <p:nvPr/>
            </p:nvSpPr>
            <p:spPr>
              <a:xfrm>
                <a:off x="2261447"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3" name="Straight Connector 252"/>
              <p:cNvCxnSpPr/>
              <p:nvPr/>
            </p:nvCxnSpPr>
            <p:spPr>
              <a:xfrm flipV="1">
                <a:off x="2261447"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65" name="Group 238"/>
            <p:cNvGrpSpPr>
              <a:grpSpLocks/>
            </p:cNvGrpSpPr>
            <p:nvPr/>
          </p:nvGrpSpPr>
          <p:grpSpPr bwMode="auto">
            <a:xfrm>
              <a:off x="2414588" y="921047"/>
              <a:ext cx="123825" cy="121444"/>
              <a:chOff x="2261800" y="478631"/>
              <a:chExt cx="123825" cy="121444"/>
            </a:xfrm>
          </p:grpSpPr>
          <p:sp>
            <p:nvSpPr>
              <p:cNvPr id="250" name="Rectangle 249"/>
              <p:cNvSpPr/>
              <p:nvPr/>
            </p:nvSpPr>
            <p:spPr>
              <a:xfrm>
                <a:off x="2261242"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51" name="Straight Connector 250"/>
              <p:cNvCxnSpPr/>
              <p:nvPr/>
            </p:nvCxnSpPr>
            <p:spPr>
              <a:xfrm flipV="1">
                <a:off x="2261242"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66" name="Group 239"/>
            <p:cNvGrpSpPr>
              <a:grpSpLocks/>
            </p:cNvGrpSpPr>
            <p:nvPr/>
          </p:nvGrpSpPr>
          <p:grpSpPr bwMode="auto">
            <a:xfrm>
              <a:off x="2567376" y="921047"/>
              <a:ext cx="123825" cy="121444"/>
              <a:chOff x="2261800" y="478631"/>
              <a:chExt cx="123825" cy="121444"/>
            </a:xfrm>
          </p:grpSpPr>
          <p:sp>
            <p:nvSpPr>
              <p:cNvPr id="248" name="Rectangle 247"/>
              <p:cNvSpPr/>
              <p:nvPr/>
            </p:nvSpPr>
            <p:spPr>
              <a:xfrm>
                <a:off x="2261038"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49" name="Straight Connector 248"/>
              <p:cNvCxnSpPr/>
              <p:nvPr/>
            </p:nvCxnSpPr>
            <p:spPr>
              <a:xfrm flipV="1">
                <a:off x="2261038"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567" name="Group 240"/>
            <p:cNvGrpSpPr>
              <a:grpSpLocks/>
            </p:cNvGrpSpPr>
            <p:nvPr/>
          </p:nvGrpSpPr>
          <p:grpSpPr bwMode="auto">
            <a:xfrm>
              <a:off x="2720164" y="921047"/>
              <a:ext cx="123825" cy="121444"/>
              <a:chOff x="2261800" y="478631"/>
              <a:chExt cx="123825" cy="121444"/>
            </a:xfrm>
          </p:grpSpPr>
          <p:sp>
            <p:nvSpPr>
              <p:cNvPr id="246" name="Rectangle 245"/>
              <p:cNvSpPr/>
              <p:nvPr/>
            </p:nvSpPr>
            <p:spPr>
              <a:xfrm>
                <a:off x="2262423" y="479020"/>
                <a:ext cx="123974" cy="120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247" name="Straight Connector 246"/>
              <p:cNvCxnSpPr/>
              <p:nvPr/>
            </p:nvCxnSpPr>
            <p:spPr>
              <a:xfrm flipV="1">
                <a:off x="2262423" y="537783"/>
                <a:ext cx="123974" cy="31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2" name="Rectangle 241"/>
            <p:cNvSpPr/>
            <p:nvPr/>
          </p:nvSpPr>
          <p:spPr>
            <a:xfrm>
              <a:off x="2261446"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3" name="Rectangle 242"/>
            <p:cNvSpPr/>
            <p:nvPr/>
          </p:nvSpPr>
          <p:spPr>
            <a:xfrm>
              <a:off x="2414030"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4" name="Rectangle 243"/>
            <p:cNvSpPr/>
            <p:nvPr/>
          </p:nvSpPr>
          <p:spPr>
            <a:xfrm>
              <a:off x="2566614"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5" name="Rectangle 244"/>
            <p:cNvSpPr/>
            <p:nvPr/>
          </p:nvSpPr>
          <p:spPr>
            <a:xfrm>
              <a:off x="2720787" y="1069138"/>
              <a:ext cx="123974" cy="603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cxnSp>
        <p:nvCxnSpPr>
          <p:cNvPr id="278" name="Straight Arrow Connector 277"/>
          <p:cNvCxnSpPr>
            <a:stCxn id="225" idx="1"/>
            <a:endCxn id="171" idx="3"/>
          </p:cNvCxnSpPr>
          <p:nvPr/>
        </p:nvCxnSpPr>
        <p:spPr>
          <a:xfrm flipH="1">
            <a:off x="1428750" y="1839913"/>
            <a:ext cx="204788" cy="0"/>
          </a:xfrm>
          <a:prstGeom prst="straightConnector1">
            <a:avLst/>
          </a:prstGeom>
          <a:ln w="28575">
            <a:solidFill>
              <a:srgbClr val="C00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flipH="1">
            <a:off x="635000" y="1801813"/>
            <a:ext cx="146050" cy="0"/>
          </a:xfrm>
          <a:prstGeom prst="straightConnector1">
            <a:avLst/>
          </a:prstGeom>
          <a:ln w="28575">
            <a:solidFill>
              <a:srgbClr val="C0000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627063" y="960438"/>
            <a:ext cx="7937" cy="8413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2" name="Rectangle 291"/>
          <p:cNvSpPr/>
          <p:nvPr/>
        </p:nvSpPr>
        <p:spPr>
          <a:xfrm>
            <a:off x="533400" y="536575"/>
            <a:ext cx="1924050" cy="2408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01" name="Straight Arrow Connector 300"/>
          <p:cNvCxnSpPr/>
          <p:nvPr/>
        </p:nvCxnSpPr>
        <p:spPr>
          <a:xfrm flipH="1">
            <a:off x="635000" y="976313"/>
            <a:ext cx="146050" cy="0"/>
          </a:xfrm>
          <a:prstGeom prst="straightConnector1">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1" name="TextBox 310"/>
          <p:cNvSpPr txBox="1"/>
          <p:nvPr/>
        </p:nvSpPr>
        <p:spPr>
          <a:xfrm>
            <a:off x="665163" y="2182813"/>
            <a:ext cx="1830387" cy="762000"/>
          </a:xfrm>
          <a:prstGeom prst="rect">
            <a:avLst/>
          </a:prstGeom>
          <a:noFill/>
        </p:spPr>
        <p:txBody>
          <a:bodyPr wrap="none">
            <a:spAutoFit/>
          </a:bodyPr>
          <a:lstStyle/>
          <a:p>
            <a:pPr fontAlgn="auto">
              <a:spcBef>
                <a:spcPts val="0"/>
              </a:spcBef>
              <a:spcAft>
                <a:spcPts val="0"/>
              </a:spcAft>
              <a:defRPr/>
            </a:pPr>
            <a:r>
              <a:rPr lang="en-US" sz="1200" b="1" dirty="0">
                <a:latin typeface="+mn-lt"/>
                <a:cs typeface="+mn-cs"/>
              </a:rPr>
              <a:t>SOLAR ARRAY</a:t>
            </a:r>
          </a:p>
          <a:p>
            <a:pPr fontAlgn="auto">
              <a:spcBef>
                <a:spcPts val="0"/>
              </a:spcBef>
              <a:spcAft>
                <a:spcPts val="0"/>
              </a:spcAft>
              <a:defRPr/>
            </a:pPr>
            <a:r>
              <a:rPr lang="en-US" sz="1050" dirty="0">
                <a:latin typeface="+mn-lt"/>
                <a:cs typeface="+mn-cs"/>
              </a:rPr>
              <a:t>4 x 100W in series (360W net)</a:t>
            </a:r>
          </a:p>
          <a:p>
            <a:pPr fontAlgn="auto">
              <a:spcBef>
                <a:spcPts val="0"/>
              </a:spcBef>
              <a:spcAft>
                <a:spcPts val="0"/>
              </a:spcAft>
              <a:defRPr/>
            </a:pPr>
            <a:r>
              <a:rPr lang="en-US" sz="1050" dirty="0" err="1">
                <a:latin typeface="+mn-lt"/>
                <a:cs typeface="+mn-cs"/>
              </a:rPr>
              <a:t>LightCatcher</a:t>
            </a:r>
            <a:r>
              <a:rPr lang="en-US" sz="1050" dirty="0">
                <a:latin typeface="+mn-lt"/>
                <a:cs typeface="+mn-cs"/>
              </a:rPr>
              <a:t> Solar LCS-100M\</a:t>
            </a:r>
          </a:p>
          <a:p>
            <a:pPr fontAlgn="auto">
              <a:spcBef>
                <a:spcPts val="0"/>
              </a:spcBef>
              <a:spcAft>
                <a:spcPts val="0"/>
              </a:spcAft>
              <a:defRPr/>
            </a:pPr>
            <a:r>
              <a:rPr lang="en-US" sz="1050" dirty="0">
                <a:latin typeface="+mn-lt"/>
                <a:cs typeface="+mn-cs"/>
              </a:rPr>
              <a:t>($120 each with shipping)</a:t>
            </a:r>
          </a:p>
        </p:txBody>
      </p:sp>
      <p:sp>
        <p:nvSpPr>
          <p:cNvPr id="63500" name="TextBox 311"/>
          <p:cNvSpPr txBox="1">
            <a:spLocks noChangeArrowheads="1"/>
          </p:cNvSpPr>
          <p:nvPr/>
        </p:nvSpPr>
        <p:spPr bwMode="auto">
          <a:xfrm>
            <a:off x="3376613" y="596900"/>
            <a:ext cx="1143000" cy="1785938"/>
          </a:xfrm>
          <a:prstGeom prst="rect">
            <a:avLst/>
          </a:prstGeom>
          <a:noFill/>
          <a:ln w="19050">
            <a:solidFill>
              <a:schemeClr val="tx1"/>
            </a:solidFill>
            <a:miter lim="800000"/>
            <a:headEnd/>
            <a:tailEnd/>
          </a:ln>
        </p:spPr>
        <p:txBody>
          <a:bodyPr>
            <a:spAutoFit/>
          </a:bodyPr>
          <a:lstStyle/>
          <a:p>
            <a:pPr algn="ctr"/>
            <a:r>
              <a:rPr lang="en-US" b="1">
                <a:latin typeface="Calibri" pitchFamily="34" charset="0"/>
              </a:rPr>
              <a:t>150V in</a:t>
            </a:r>
          </a:p>
          <a:p>
            <a:pPr algn="ctr"/>
            <a:r>
              <a:rPr lang="en-US" b="1">
                <a:latin typeface="Calibri" pitchFamily="34" charset="0"/>
              </a:rPr>
              <a:t>12V/30A out MPPT Charge Controller</a:t>
            </a:r>
          </a:p>
          <a:p>
            <a:pPr algn="ctr"/>
            <a:r>
              <a:rPr lang="en-US" sz="1000">
                <a:latin typeface="Calibri" pitchFamily="34" charset="0"/>
              </a:rPr>
              <a:t>Solar Epic MMPT-30A + MT-50 meter and sensors</a:t>
            </a:r>
          </a:p>
          <a:p>
            <a:pPr algn="ctr"/>
            <a:r>
              <a:rPr lang="en-US" sz="1000">
                <a:latin typeface="Calibri" pitchFamily="34" charset="0"/>
              </a:rPr>
              <a:t>($179 w/ ship.)</a:t>
            </a:r>
          </a:p>
        </p:txBody>
      </p:sp>
      <p:cxnSp>
        <p:nvCxnSpPr>
          <p:cNvPr id="317" name="Straight Connector 316"/>
          <p:cNvCxnSpPr/>
          <p:nvPr/>
        </p:nvCxnSpPr>
        <p:spPr>
          <a:xfrm>
            <a:off x="2457450" y="1597025"/>
            <a:ext cx="930275" cy="7938"/>
          </a:xfrm>
          <a:prstGeom prst="line">
            <a:avLst/>
          </a:prstGeom>
          <a:ln w="28575">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63502" name="TextBox 319"/>
          <p:cNvSpPr txBox="1">
            <a:spLocks noChangeArrowheads="1"/>
          </p:cNvSpPr>
          <p:nvPr/>
        </p:nvSpPr>
        <p:spPr bwMode="auto">
          <a:xfrm>
            <a:off x="2525713" y="1371600"/>
            <a:ext cx="644525" cy="246063"/>
          </a:xfrm>
          <a:prstGeom prst="rect">
            <a:avLst/>
          </a:prstGeom>
          <a:noFill/>
          <a:ln w="9525">
            <a:noFill/>
            <a:miter lim="800000"/>
            <a:headEnd/>
            <a:tailEnd/>
          </a:ln>
        </p:spPr>
        <p:txBody>
          <a:bodyPr wrap="none">
            <a:spAutoFit/>
          </a:bodyPr>
          <a:lstStyle/>
          <a:p>
            <a:r>
              <a:rPr lang="en-US" sz="1000">
                <a:latin typeface="Calibri" pitchFamily="34" charset="0"/>
              </a:rPr>
              <a:t>93V Max</a:t>
            </a:r>
          </a:p>
        </p:txBody>
      </p:sp>
      <p:sp>
        <p:nvSpPr>
          <p:cNvPr id="63503" name="TextBox 320"/>
          <p:cNvSpPr txBox="1">
            <a:spLocks noChangeArrowheads="1"/>
          </p:cNvSpPr>
          <p:nvPr/>
        </p:nvSpPr>
        <p:spPr bwMode="auto">
          <a:xfrm>
            <a:off x="2513013" y="1571625"/>
            <a:ext cx="677862" cy="246063"/>
          </a:xfrm>
          <a:prstGeom prst="rect">
            <a:avLst/>
          </a:prstGeom>
          <a:noFill/>
          <a:ln w="9525">
            <a:noFill/>
            <a:miter lim="800000"/>
            <a:headEnd/>
            <a:tailEnd/>
          </a:ln>
        </p:spPr>
        <p:txBody>
          <a:bodyPr wrap="none">
            <a:spAutoFit/>
          </a:bodyPr>
          <a:lstStyle/>
          <a:p>
            <a:r>
              <a:rPr lang="en-US" sz="1000">
                <a:latin typeface="Calibri" pitchFamily="34" charset="0"/>
              </a:rPr>
              <a:t>5.7A Max</a:t>
            </a:r>
          </a:p>
        </p:txBody>
      </p:sp>
      <p:sp>
        <p:nvSpPr>
          <p:cNvPr id="63504" name="TextBox 321"/>
          <p:cNvSpPr txBox="1">
            <a:spLocks noChangeArrowheads="1"/>
          </p:cNvSpPr>
          <p:nvPr/>
        </p:nvSpPr>
        <p:spPr bwMode="auto">
          <a:xfrm>
            <a:off x="5437188" y="1006475"/>
            <a:ext cx="1143000" cy="1201738"/>
          </a:xfrm>
          <a:prstGeom prst="rect">
            <a:avLst/>
          </a:prstGeom>
          <a:noFill/>
          <a:ln w="19050">
            <a:solidFill>
              <a:schemeClr val="tx1"/>
            </a:solidFill>
            <a:miter lim="800000"/>
            <a:headEnd/>
            <a:tailEnd/>
          </a:ln>
        </p:spPr>
        <p:txBody>
          <a:bodyPr>
            <a:spAutoFit/>
          </a:bodyPr>
          <a:lstStyle/>
          <a:p>
            <a:pPr algn="ctr"/>
            <a:r>
              <a:rPr lang="en-US" b="1">
                <a:latin typeface="Calibri" pitchFamily="34" charset="0"/>
              </a:rPr>
              <a:t>12V/100 Amp-Hr. SLA Battery</a:t>
            </a:r>
          </a:p>
          <a:p>
            <a:pPr algn="ctr"/>
            <a:r>
              <a:rPr lang="en-US" sz="1000">
                <a:latin typeface="Calibri" pitchFamily="34" charset="0"/>
              </a:rPr>
              <a:t>Universal UB121000</a:t>
            </a:r>
          </a:p>
          <a:p>
            <a:pPr algn="ctr"/>
            <a:r>
              <a:rPr lang="en-US" sz="1000">
                <a:latin typeface="Calibri" pitchFamily="34" charset="0"/>
              </a:rPr>
              <a:t>($164 w/ship.) </a:t>
            </a:r>
          </a:p>
        </p:txBody>
      </p:sp>
      <p:cxnSp>
        <p:nvCxnSpPr>
          <p:cNvPr id="323" name="Straight Connector 322"/>
          <p:cNvCxnSpPr/>
          <p:nvPr/>
        </p:nvCxnSpPr>
        <p:spPr>
          <a:xfrm flipV="1">
            <a:off x="4519613" y="1571625"/>
            <a:ext cx="917575" cy="0"/>
          </a:xfrm>
          <a:prstGeom prst="line">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63506" name="TextBox 323"/>
          <p:cNvSpPr txBox="1">
            <a:spLocks noChangeArrowheads="1"/>
          </p:cNvSpPr>
          <p:nvPr/>
        </p:nvSpPr>
        <p:spPr bwMode="auto">
          <a:xfrm>
            <a:off x="4640263" y="1357313"/>
            <a:ext cx="739775" cy="246062"/>
          </a:xfrm>
          <a:prstGeom prst="rect">
            <a:avLst/>
          </a:prstGeom>
          <a:noFill/>
          <a:ln w="9525">
            <a:noFill/>
            <a:miter lim="800000"/>
            <a:headEnd/>
            <a:tailEnd/>
          </a:ln>
        </p:spPr>
        <p:txBody>
          <a:bodyPr wrap="none">
            <a:spAutoFit/>
          </a:bodyPr>
          <a:lstStyle/>
          <a:p>
            <a:r>
              <a:rPr lang="en-US" sz="1000">
                <a:latin typeface="Calibri" pitchFamily="34" charset="0"/>
              </a:rPr>
              <a:t>14.5V Max</a:t>
            </a:r>
          </a:p>
        </p:txBody>
      </p:sp>
      <p:sp>
        <p:nvSpPr>
          <p:cNvPr id="63507" name="TextBox 324"/>
          <p:cNvSpPr txBox="1">
            <a:spLocks noChangeArrowheads="1"/>
          </p:cNvSpPr>
          <p:nvPr/>
        </p:nvSpPr>
        <p:spPr bwMode="auto">
          <a:xfrm>
            <a:off x="4627563" y="1555750"/>
            <a:ext cx="644525" cy="247650"/>
          </a:xfrm>
          <a:prstGeom prst="rect">
            <a:avLst/>
          </a:prstGeom>
          <a:noFill/>
          <a:ln w="9525">
            <a:noFill/>
            <a:miter lim="800000"/>
            <a:headEnd/>
            <a:tailEnd/>
          </a:ln>
        </p:spPr>
        <p:txBody>
          <a:bodyPr wrap="none">
            <a:spAutoFit/>
          </a:bodyPr>
          <a:lstStyle/>
          <a:p>
            <a:r>
              <a:rPr lang="en-US" sz="1000">
                <a:latin typeface="Calibri" pitchFamily="34" charset="0"/>
              </a:rPr>
              <a:t>30A Max</a:t>
            </a:r>
          </a:p>
        </p:txBody>
      </p:sp>
      <p:sp>
        <p:nvSpPr>
          <p:cNvPr id="63508" name="TextBox 325"/>
          <p:cNvSpPr txBox="1">
            <a:spLocks noChangeArrowheads="1"/>
          </p:cNvSpPr>
          <p:nvPr/>
        </p:nvSpPr>
        <p:spPr bwMode="auto">
          <a:xfrm>
            <a:off x="2447925" y="1225550"/>
            <a:ext cx="966788" cy="246063"/>
          </a:xfrm>
          <a:prstGeom prst="rect">
            <a:avLst/>
          </a:prstGeom>
          <a:noFill/>
          <a:ln w="9525">
            <a:noFill/>
            <a:miter lim="800000"/>
            <a:headEnd/>
            <a:tailEnd/>
          </a:ln>
        </p:spPr>
        <p:txBody>
          <a:bodyPr wrap="none">
            <a:spAutoFit/>
          </a:bodyPr>
          <a:lstStyle/>
          <a:p>
            <a:r>
              <a:rPr lang="en-US" sz="1000" b="1">
                <a:latin typeface="Calibri" pitchFamily="34" charset="0"/>
              </a:rPr>
              <a:t>12Ga. X 100 ft.</a:t>
            </a:r>
          </a:p>
        </p:txBody>
      </p:sp>
      <p:sp>
        <p:nvSpPr>
          <p:cNvPr id="63509" name="TextBox 326"/>
          <p:cNvSpPr txBox="1">
            <a:spLocks noChangeArrowheads="1"/>
          </p:cNvSpPr>
          <p:nvPr/>
        </p:nvSpPr>
        <p:spPr bwMode="auto">
          <a:xfrm>
            <a:off x="4589463" y="1214438"/>
            <a:ext cx="836612" cy="246062"/>
          </a:xfrm>
          <a:prstGeom prst="rect">
            <a:avLst/>
          </a:prstGeom>
          <a:noFill/>
          <a:ln w="9525">
            <a:noFill/>
            <a:miter lim="800000"/>
            <a:headEnd/>
            <a:tailEnd/>
          </a:ln>
        </p:spPr>
        <p:txBody>
          <a:bodyPr wrap="none">
            <a:spAutoFit/>
          </a:bodyPr>
          <a:lstStyle/>
          <a:p>
            <a:r>
              <a:rPr lang="en-US" sz="1000" b="1">
                <a:latin typeface="Calibri" pitchFamily="34" charset="0"/>
              </a:rPr>
              <a:t>10Ga. X 3 ft.</a:t>
            </a:r>
          </a:p>
        </p:txBody>
      </p:sp>
      <p:sp>
        <p:nvSpPr>
          <p:cNvPr id="63510" name="TextBox 327"/>
          <p:cNvSpPr txBox="1">
            <a:spLocks noChangeArrowheads="1"/>
          </p:cNvSpPr>
          <p:nvPr/>
        </p:nvSpPr>
        <p:spPr bwMode="auto">
          <a:xfrm>
            <a:off x="4565650" y="1692275"/>
            <a:ext cx="919163" cy="447675"/>
          </a:xfrm>
          <a:prstGeom prst="rect">
            <a:avLst/>
          </a:prstGeom>
          <a:noFill/>
          <a:ln w="9525">
            <a:noFill/>
            <a:miter lim="800000"/>
            <a:headEnd/>
            <a:tailEnd/>
          </a:ln>
        </p:spPr>
        <p:txBody>
          <a:bodyPr wrap="none">
            <a:spAutoFit/>
          </a:bodyPr>
          <a:lstStyle/>
          <a:p>
            <a:r>
              <a:rPr lang="en-US" sz="1200" b="1">
                <a:latin typeface="Calibri" pitchFamily="34" charset="0"/>
              </a:rPr>
              <a:t>~340W Net</a:t>
            </a:r>
          </a:p>
          <a:p>
            <a:r>
              <a:rPr lang="en-US" sz="1000" b="1">
                <a:latin typeface="Calibri" pitchFamily="34" charset="0"/>
              </a:rPr>
              <a:t>(24A @ 14V)</a:t>
            </a:r>
          </a:p>
        </p:txBody>
      </p:sp>
      <p:sp>
        <p:nvSpPr>
          <p:cNvPr id="63511" name="TextBox 328"/>
          <p:cNvSpPr txBox="1">
            <a:spLocks noChangeArrowheads="1"/>
          </p:cNvSpPr>
          <p:nvPr/>
        </p:nvSpPr>
        <p:spPr bwMode="auto">
          <a:xfrm>
            <a:off x="2565400" y="1717675"/>
            <a:ext cx="636588" cy="277813"/>
          </a:xfrm>
          <a:prstGeom prst="rect">
            <a:avLst/>
          </a:prstGeom>
          <a:noFill/>
          <a:ln w="9525">
            <a:noFill/>
            <a:miter lim="800000"/>
            <a:headEnd/>
            <a:tailEnd/>
          </a:ln>
        </p:spPr>
        <p:txBody>
          <a:bodyPr wrap="none">
            <a:spAutoFit/>
          </a:bodyPr>
          <a:lstStyle/>
          <a:p>
            <a:r>
              <a:rPr lang="en-US" sz="1200" b="1">
                <a:latin typeface="Calibri" pitchFamily="34" charset="0"/>
              </a:rPr>
              <a:t>~360W</a:t>
            </a:r>
          </a:p>
        </p:txBody>
      </p:sp>
      <p:sp>
        <p:nvSpPr>
          <p:cNvPr id="63512" name="TextBox 329"/>
          <p:cNvSpPr txBox="1">
            <a:spLocks noChangeArrowheads="1"/>
          </p:cNvSpPr>
          <p:nvPr/>
        </p:nvSpPr>
        <p:spPr bwMode="auto">
          <a:xfrm>
            <a:off x="7505700" y="973138"/>
            <a:ext cx="1143000" cy="1262062"/>
          </a:xfrm>
          <a:prstGeom prst="rect">
            <a:avLst/>
          </a:prstGeom>
          <a:noFill/>
          <a:ln w="19050">
            <a:solidFill>
              <a:schemeClr val="tx1"/>
            </a:solidFill>
            <a:miter lim="800000"/>
            <a:headEnd/>
            <a:tailEnd/>
          </a:ln>
        </p:spPr>
        <p:txBody>
          <a:bodyPr>
            <a:spAutoFit/>
          </a:bodyPr>
          <a:lstStyle/>
          <a:p>
            <a:pPr algn="ctr"/>
            <a:r>
              <a:rPr lang="en-US" b="1">
                <a:latin typeface="Calibri" pitchFamily="34" charset="0"/>
              </a:rPr>
              <a:t>110VAC 300W PF Tolerant Sine Inverter</a:t>
            </a:r>
          </a:p>
          <a:p>
            <a:pPr algn="ctr"/>
            <a:r>
              <a:rPr lang="en-US" sz="1000">
                <a:latin typeface="Calibri" pitchFamily="34" charset="0"/>
              </a:rPr>
              <a:t>Samlex SA-300-112 ($160)</a:t>
            </a:r>
          </a:p>
        </p:txBody>
      </p:sp>
      <p:cxnSp>
        <p:nvCxnSpPr>
          <p:cNvPr id="331" name="Straight Connector 330"/>
          <p:cNvCxnSpPr/>
          <p:nvPr/>
        </p:nvCxnSpPr>
        <p:spPr>
          <a:xfrm flipV="1">
            <a:off x="6588125" y="1555750"/>
            <a:ext cx="917575" cy="0"/>
          </a:xfrm>
          <a:prstGeom prst="line">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63514" name="TextBox 331"/>
          <p:cNvSpPr txBox="1">
            <a:spLocks noChangeArrowheads="1"/>
          </p:cNvSpPr>
          <p:nvPr/>
        </p:nvSpPr>
        <p:spPr bwMode="auto">
          <a:xfrm>
            <a:off x="444500" y="314325"/>
            <a:ext cx="1346200" cy="277813"/>
          </a:xfrm>
          <a:prstGeom prst="rect">
            <a:avLst/>
          </a:prstGeom>
          <a:noFill/>
          <a:ln w="9525">
            <a:noFill/>
            <a:miter lim="800000"/>
            <a:headEnd/>
            <a:tailEnd/>
          </a:ln>
        </p:spPr>
        <p:txBody>
          <a:bodyPr wrap="none">
            <a:spAutoFit/>
          </a:bodyPr>
          <a:lstStyle/>
          <a:p>
            <a:r>
              <a:rPr lang="en-US" sz="1200" b="1">
                <a:solidFill>
                  <a:srgbClr val="0000FF"/>
                </a:solidFill>
                <a:latin typeface="Calibri" pitchFamily="34" charset="0"/>
              </a:rPr>
              <a:t>Power Generation</a:t>
            </a:r>
          </a:p>
        </p:txBody>
      </p:sp>
      <p:sp>
        <p:nvSpPr>
          <p:cNvPr id="63515" name="TextBox 332"/>
          <p:cNvSpPr txBox="1">
            <a:spLocks noChangeArrowheads="1"/>
          </p:cNvSpPr>
          <p:nvPr/>
        </p:nvSpPr>
        <p:spPr bwMode="auto">
          <a:xfrm>
            <a:off x="3286125" y="363538"/>
            <a:ext cx="1317625" cy="277812"/>
          </a:xfrm>
          <a:prstGeom prst="rect">
            <a:avLst/>
          </a:prstGeom>
          <a:noFill/>
          <a:ln w="9525">
            <a:noFill/>
            <a:miter lim="800000"/>
            <a:headEnd/>
            <a:tailEnd/>
          </a:ln>
        </p:spPr>
        <p:txBody>
          <a:bodyPr wrap="none">
            <a:spAutoFit/>
          </a:bodyPr>
          <a:lstStyle/>
          <a:p>
            <a:r>
              <a:rPr lang="en-US" sz="1200" b="1">
                <a:solidFill>
                  <a:srgbClr val="0000FF"/>
                </a:solidFill>
                <a:latin typeface="Calibri" pitchFamily="34" charset="0"/>
              </a:rPr>
              <a:t>Power Regulation</a:t>
            </a:r>
          </a:p>
        </p:txBody>
      </p:sp>
      <p:sp>
        <p:nvSpPr>
          <p:cNvPr id="63516" name="TextBox 333"/>
          <p:cNvSpPr txBox="1">
            <a:spLocks noChangeArrowheads="1"/>
          </p:cNvSpPr>
          <p:nvPr/>
        </p:nvSpPr>
        <p:spPr bwMode="auto">
          <a:xfrm>
            <a:off x="5341938" y="577850"/>
            <a:ext cx="1323975" cy="461963"/>
          </a:xfrm>
          <a:prstGeom prst="rect">
            <a:avLst/>
          </a:prstGeom>
          <a:noFill/>
          <a:ln w="9525">
            <a:noFill/>
            <a:miter lim="800000"/>
            <a:headEnd/>
            <a:tailEnd/>
          </a:ln>
        </p:spPr>
        <p:txBody>
          <a:bodyPr wrap="none">
            <a:spAutoFit/>
          </a:bodyPr>
          <a:lstStyle/>
          <a:p>
            <a:r>
              <a:rPr lang="en-US" sz="1200" b="1">
                <a:solidFill>
                  <a:srgbClr val="0000FF"/>
                </a:solidFill>
                <a:latin typeface="Calibri" pitchFamily="34" charset="0"/>
              </a:rPr>
              <a:t>Power Smoothing</a:t>
            </a:r>
          </a:p>
          <a:p>
            <a:r>
              <a:rPr lang="en-US" sz="1200" b="1">
                <a:solidFill>
                  <a:srgbClr val="0000FF"/>
                </a:solidFill>
                <a:latin typeface="Calibri" pitchFamily="34" charset="0"/>
              </a:rPr>
              <a:t>&amp; Storage</a:t>
            </a:r>
          </a:p>
        </p:txBody>
      </p:sp>
      <p:sp>
        <p:nvSpPr>
          <p:cNvPr id="63517" name="TextBox 334"/>
          <p:cNvSpPr txBox="1">
            <a:spLocks noChangeArrowheads="1"/>
          </p:cNvSpPr>
          <p:nvPr/>
        </p:nvSpPr>
        <p:spPr bwMode="auto">
          <a:xfrm>
            <a:off x="7408863" y="750888"/>
            <a:ext cx="1220787" cy="277812"/>
          </a:xfrm>
          <a:prstGeom prst="rect">
            <a:avLst/>
          </a:prstGeom>
          <a:noFill/>
          <a:ln w="9525">
            <a:noFill/>
            <a:miter lim="800000"/>
            <a:headEnd/>
            <a:tailEnd/>
          </a:ln>
        </p:spPr>
        <p:txBody>
          <a:bodyPr wrap="none">
            <a:spAutoFit/>
          </a:bodyPr>
          <a:lstStyle/>
          <a:p>
            <a:r>
              <a:rPr lang="en-US" sz="1200" b="1">
                <a:solidFill>
                  <a:srgbClr val="0000FF"/>
                </a:solidFill>
                <a:latin typeface="Calibri" pitchFamily="34" charset="0"/>
              </a:rPr>
              <a:t>DC/AC Inversion</a:t>
            </a:r>
          </a:p>
        </p:txBody>
      </p:sp>
      <p:sp>
        <p:nvSpPr>
          <p:cNvPr id="63518" name="TextBox 335"/>
          <p:cNvSpPr txBox="1">
            <a:spLocks noChangeArrowheads="1"/>
          </p:cNvSpPr>
          <p:nvPr/>
        </p:nvSpPr>
        <p:spPr bwMode="auto">
          <a:xfrm>
            <a:off x="6629400" y="1233488"/>
            <a:ext cx="835025" cy="246062"/>
          </a:xfrm>
          <a:prstGeom prst="rect">
            <a:avLst/>
          </a:prstGeom>
          <a:noFill/>
          <a:ln w="9525">
            <a:noFill/>
            <a:miter lim="800000"/>
            <a:headEnd/>
            <a:tailEnd/>
          </a:ln>
        </p:spPr>
        <p:txBody>
          <a:bodyPr wrap="none">
            <a:spAutoFit/>
          </a:bodyPr>
          <a:lstStyle/>
          <a:p>
            <a:r>
              <a:rPr lang="en-US" sz="1000" b="1">
                <a:latin typeface="Calibri" pitchFamily="34" charset="0"/>
              </a:rPr>
              <a:t>10Ga. X 3 ft.</a:t>
            </a:r>
          </a:p>
        </p:txBody>
      </p:sp>
      <p:sp>
        <p:nvSpPr>
          <p:cNvPr id="63519" name="TextBox 336"/>
          <p:cNvSpPr txBox="1">
            <a:spLocks noChangeArrowheads="1"/>
          </p:cNvSpPr>
          <p:nvPr/>
        </p:nvSpPr>
        <p:spPr bwMode="auto">
          <a:xfrm>
            <a:off x="6637338" y="1357313"/>
            <a:ext cx="739775" cy="246062"/>
          </a:xfrm>
          <a:prstGeom prst="rect">
            <a:avLst/>
          </a:prstGeom>
          <a:noFill/>
          <a:ln w="9525">
            <a:noFill/>
            <a:miter lim="800000"/>
            <a:headEnd/>
            <a:tailEnd/>
          </a:ln>
        </p:spPr>
        <p:txBody>
          <a:bodyPr wrap="none">
            <a:spAutoFit/>
          </a:bodyPr>
          <a:lstStyle/>
          <a:p>
            <a:r>
              <a:rPr lang="en-US" sz="1000">
                <a:latin typeface="Calibri" pitchFamily="34" charset="0"/>
              </a:rPr>
              <a:t>14.5V Max</a:t>
            </a:r>
          </a:p>
        </p:txBody>
      </p:sp>
      <p:sp>
        <p:nvSpPr>
          <p:cNvPr id="63520" name="TextBox 337"/>
          <p:cNvSpPr txBox="1">
            <a:spLocks noChangeArrowheads="1"/>
          </p:cNvSpPr>
          <p:nvPr/>
        </p:nvSpPr>
        <p:spPr bwMode="auto">
          <a:xfrm>
            <a:off x="6642100" y="1539875"/>
            <a:ext cx="644525" cy="246063"/>
          </a:xfrm>
          <a:prstGeom prst="rect">
            <a:avLst/>
          </a:prstGeom>
          <a:noFill/>
          <a:ln w="9525">
            <a:noFill/>
            <a:miter lim="800000"/>
            <a:headEnd/>
            <a:tailEnd/>
          </a:ln>
        </p:spPr>
        <p:txBody>
          <a:bodyPr wrap="none">
            <a:spAutoFit/>
          </a:bodyPr>
          <a:lstStyle/>
          <a:p>
            <a:r>
              <a:rPr lang="en-US" sz="1000">
                <a:latin typeface="Calibri" pitchFamily="34" charset="0"/>
              </a:rPr>
              <a:t>30A Max</a:t>
            </a:r>
          </a:p>
        </p:txBody>
      </p:sp>
      <p:sp>
        <p:nvSpPr>
          <p:cNvPr id="63521" name="TextBox 338"/>
          <p:cNvSpPr txBox="1">
            <a:spLocks noChangeArrowheads="1"/>
          </p:cNvSpPr>
          <p:nvPr/>
        </p:nvSpPr>
        <p:spPr bwMode="auto">
          <a:xfrm>
            <a:off x="6594475" y="1684338"/>
            <a:ext cx="952500" cy="431800"/>
          </a:xfrm>
          <a:prstGeom prst="rect">
            <a:avLst/>
          </a:prstGeom>
          <a:noFill/>
          <a:ln w="9525">
            <a:noFill/>
            <a:miter lim="800000"/>
            <a:headEnd/>
            <a:tailEnd/>
          </a:ln>
        </p:spPr>
        <p:txBody>
          <a:bodyPr wrap="none">
            <a:spAutoFit/>
          </a:bodyPr>
          <a:lstStyle/>
          <a:p>
            <a:r>
              <a:rPr lang="en-US" sz="1200" b="1">
                <a:latin typeface="Calibri" pitchFamily="34" charset="0"/>
              </a:rPr>
              <a:t>~345W Max</a:t>
            </a:r>
          </a:p>
          <a:p>
            <a:r>
              <a:rPr lang="en-US" sz="1000" b="1">
                <a:latin typeface="Calibri" pitchFamily="34" charset="0"/>
              </a:rPr>
              <a:t>(30A @ 11.5V)</a:t>
            </a:r>
          </a:p>
        </p:txBody>
      </p:sp>
      <p:cxnSp>
        <p:nvCxnSpPr>
          <p:cNvPr id="341" name="Straight Arrow Connector 340"/>
          <p:cNvCxnSpPr/>
          <p:nvPr/>
        </p:nvCxnSpPr>
        <p:spPr>
          <a:xfrm flipH="1">
            <a:off x="5994400" y="2198688"/>
            <a:ext cx="4763" cy="68103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stCxn id="63512" idx="2"/>
          </p:cNvCxnSpPr>
          <p:nvPr/>
        </p:nvCxnSpPr>
        <p:spPr>
          <a:xfrm flipH="1">
            <a:off x="8059738" y="2235200"/>
            <a:ext cx="17462" cy="64452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3524" name="TextBox 360"/>
          <p:cNvSpPr txBox="1">
            <a:spLocks noChangeArrowheads="1"/>
          </p:cNvSpPr>
          <p:nvPr/>
        </p:nvSpPr>
        <p:spPr bwMode="auto">
          <a:xfrm>
            <a:off x="447675" y="2963863"/>
            <a:ext cx="2074863" cy="3894137"/>
          </a:xfrm>
          <a:prstGeom prst="rect">
            <a:avLst/>
          </a:prstGeom>
          <a:noFill/>
          <a:ln w="9525">
            <a:noFill/>
            <a:miter lim="800000"/>
            <a:headEnd/>
            <a:tailEnd/>
          </a:ln>
        </p:spPr>
        <p:txBody>
          <a:bodyPr wrap="none">
            <a:spAutoFit/>
          </a:bodyPr>
          <a:lstStyle/>
          <a:p>
            <a:r>
              <a:rPr lang="en-US" b="1" u="sng">
                <a:latin typeface="Calibri" pitchFamily="34" charset="0"/>
              </a:rPr>
              <a:t>Average Load</a:t>
            </a:r>
            <a:r>
              <a:rPr lang="en-US" b="1">
                <a:latin typeface="Calibri" pitchFamily="34" charset="0"/>
              </a:rPr>
              <a:t>:</a:t>
            </a:r>
          </a:p>
          <a:p>
            <a:r>
              <a:rPr lang="en-US" sz="1100" b="1">
                <a:latin typeface="Calibri" pitchFamily="34" charset="0"/>
              </a:rPr>
              <a:t>100W (inverter)</a:t>
            </a:r>
          </a:p>
          <a:p>
            <a:r>
              <a:rPr lang="en-US" sz="1100" b="1">
                <a:latin typeface="Calibri" pitchFamily="34" charset="0"/>
              </a:rPr>
              <a:t>165W (transceiver)</a:t>
            </a:r>
          </a:p>
          <a:p>
            <a:r>
              <a:rPr lang="en-US" sz="1100" b="1">
                <a:latin typeface="Calibri" pitchFamily="34" charset="0"/>
              </a:rPr>
              <a:t>265W TOTAL</a:t>
            </a:r>
          </a:p>
          <a:p>
            <a:endParaRPr lang="en-US" sz="500" b="1">
              <a:latin typeface="Calibri" pitchFamily="34" charset="0"/>
            </a:endParaRPr>
          </a:p>
          <a:p>
            <a:r>
              <a:rPr lang="en-US" b="1" u="sng">
                <a:latin typeface="Calibri" pitchFamily="34" charset="0"/>
              </a:rPr>
              <a:t>Available for Charging</a:t>
            </a:r>
            <a:r>
              <a:rPr lang="en-US" b="1">
                <a:latin typeface="Calibri" pitchFamily="34" charset="0"/>
              </a:rPr>
              <a:t>:</a:t>
            </a:r>
          </a:p>
          <a:p>
            <a:r>
              <a:rPr lang="en-US" sz="1100" b="1">
                <a:latin typeface="Calibri" pitchFamily="34" charset="0"/>
              </a:rPr>
              <a:t>340W - 265W = 75W (~5A)</a:t>
            </a:r>
          </a:p>
          <a:p>
            <a:endParaRPr lang="en-US" sz="300" b="1">
              <a:latin typeface="Calibri" pitchFamily="34" charset="0"/>
            </a:endParaRPr>
          </a:p>
          <a:p>
            <a:r>
              <a:rPr lang="en-US" b="1" u="sng">
                <a:latin typeface="Calibri" pitchFamily="34" charset="0"/>
              </a:rPr>
              <a:t>Reserve Capacity</a:t>
            </a:r>
            <a:r>
              <a:rPr lang="en-US" b="1">
                <a:latin typeface="Calibri" pitchFamily="34" charset="0"/>
              </a:rPr>
              <a:t>:</a:t>
            </a:r>
          </a:p>
          <a:p>
            <a:r>
              <a:rPr lang="en-US" sz="1100" b="1">
                <a:latin typeface="Calibri" pitchFamily="34" charset="0"/>
              </a:rPr>
              <a:t>40 A-Hr. x 11.5V = 460 Watt-hrs.</a:t>
            </a:r>
          </a:p>
          <a:p>
            <a:r>
              <a:rPr lang="en-US" sz="1100" b="1">
                <a:latin typeface="Calibri" pitchFamily="34" charset="0"/>
              </a:rPr>
              <a:t>460/265 = 1.7 hrs.</a:t>
            </a:r>
          </a:p>
          <a:p>
            <a:endParaRPr lang="en-US" sz="600" b="1">
              <a:latin typeface="Calibri" pitchFamily="34" charset="0"/>
            </a:endParaRPr>
          </a:p>
          <a:p>
            <a:r>
              <a:rPr lang="en-US" b="1" u="sng">
                <a:latin typeface="Calibri" pitchFamily="34" charset="0"/>
              </a:rPr>
              <a:t>Operating Time</a:t>
            </a:r>
            <a:r>
              <a:rPr lang="en-US" b="1">
                <a:latin typeface="Calibri" pitchFamily="34" charset="0"/>
              </a:rPr>
              <a:t>:</a:t>
            </a:r>
          </a:p>
          <a:p>
            <a:r>
              <a:rPr lang="en-US" sz="1100" b="1">
                <a:latin typeface="Calibri" pitchFamily="34" charset="0"/>
              </a:rPr>
              <a:t>Max @5.3 hrs. insolation</a:t>
            </a:r>
          </a:p>
          <a:p>
            <a:r>
              <a:rPr lang="en-US" sz="1100" b="1">
                <a:latin typeface="Calibri" pitchFamily="34" charset="0"/>
              </a:rPr>
              <a:t>5.3+1.7 = </a:t>
            </a:r>
            <a:r>
              <a:rPr lang="en-US" sz="1100" b="1" u="sng">
                <a:latin typeface="Calibri" pitchFamily="34" charset="0"/>
              </a:rPr>
              <a:t>7 hours</a:t>
            </a:r>
          </a:p>
          <a:p>
            <a:r>
              <a:rPr lang="en-US" sz="1100" b="1">
                <a:latin typeface="Calibri" pitchFamily="34" charset="0"/>
              </a:rPr>
              <a:t>Min @ 3.3 hrs. insolation</a:t>
            </a:r>
          </a:p>
          <a:p>
            <a:r>
              <a:rPr lang="en-US" sz="1100" b="1">
                <a:latin typeface="Calibri" pitchFamily="34" charset="0"/>
              </a:rPr>
              <a:t>3.3+1.7 = </a:t>
            </a:r>
            <a:r>
              <a:rPr lang="en-US" sz="1100" b="1" u="sng">
                <a:latin typeface="Calibri" pitchFamily="34" charset="0"/>
              </a:rPr>
              <a:t>5 hrs.</a:t>
            </a:r>
          </a:p>
          <a:p>
            <a:endParaRPr lang="en-US" sz="600" b="1">
              <a:latin typeface="Calibri" pitchFamily="34" charset="0"/>
            </a:endParaRPr>
          </a:p>
          <a:p>
            <a:r>
              <a:rPr lang="en-US" b="1" u="sng">
                <a:latin typeface="Calibri" pitchFamily="34" charset="0"/>
              </a:rPr>
              <a:t>Recharge Time</a:t>
            </a:r>
            <a:r>
              <a:rPr lang="en-US" b="1">
                <a:latin typeface="Calibri" pitchFamily="34" charset="0"/>
              </a:rPr>
              <a:t>:</a:t>
            </a:r>
          </a:p>
          <a:p>
            <a:r>
              <a:rPr lang="en-US" sz="1100" b="1">
                <a:latin typeface="Calibri" pitchFamily="34" charset="0"/>
              </a:rPr>
              <a:t>Load OFF - 1.7 hrs. min.</a:t>
            </a:r>
          </a:p>
          <a:p>
            <a:r>
              <a:rPr lang="en-US" sz="1100" b="1">
                <a:latin typeface="Calibri" pitchFamily="34" charset="0"/>
              </a:rPr>
              <a:t>Load ON – 7.7 hrs. min.</a:t>
            </a:r>
          </a:p>
          <a:p>
            <a:endParaRPr lang="en-US" sz="600" b="1">
              <a:latin typeface="Calibri" pitchFamily="34" charset="0"/>
            </a:endParaRPr>
          </a:p>
          <a:p>
            <a:r>
              <a:rPr lang="en-US" b="1" u="sng">
                <a:latin typeface="Calibri" pitchFamily="34" charset="0"/>
              </a:rPr>
              <a:t>Total Cost</a:t>
            </a:r>
            <a:r>
              <a:rPr lang="en-US" sz="1100" b="1">
                <a:latin typeface="Calibri" pitchFamily="34" charset="0"/>
              </a:rPr>
              <a:t> – About $1,500</a:t>
            </a:r>
          </a:p>
        </p:txBody>
      </p:sp>
      <p:sp>
        <p:nvSpPr>
          <p:cNvPr id="63525" name="TextBox 363"/>
          <p:cNvSpPr txBox="1">
            <a:spLocks noChangeArrowheads="1"/>
          </p:cNvSpPr>
          <p:nvPr/>
        </p:nvSpPr>
        <p:spPr bwMode="auto">
          <a:xfrm>
            <a:off x="1292225" y="25400"/>
            <a:ext cx="7712075" cy="369888"/>
          </a:xfrm>
          <a:prstGeom prst="rect">
            <a:avLst/>
          </a:prstGeom>
          <a:noFill/>
          <a:ln w="9525">
            <a:noFill/>
            <a:miter lim="800000"/>
            <a:headEnd/>
            <a:tailEnd/>
          </a:ln>
        </p:spPr>
        <p:txBody>
          <a:bodyPr wrap="none">
            <a:spAutoFit/>
          </a:bodyPr>
          <a:lstStyle/>
          <a:p>
            <a:r>
              <a:rPr lang="en-US" sz="1800" b="1">
                <a:solidFill>
                  <a:srgbClr val="0000FF"/>
                </a:solidFill>
                <a:latin typeface="Calibri" pitchFamily="34" charset="0"/>
              </a:rPr>
              <a:t>K6BRN 12 Volt/400W </a:t>
            </a:r>
            <a:r>
              <a:rPr lang="en-US" sz="1800" b="1">
                <a:latin typeface="Calibri" pitchFamily="34" charset="0"/>
              </a:rPr>
              <a:t>(nominal) Station Solar Power System </a:t>
            </a:r>
            <a:r>
              <a:rPr lang="en-US" sz="1200" b="1">
                <a:latin typeface="Calibri" pitchFamily="34" charset="0"/>
              </a:rPr>
              <a:t>(minimal </a:t>
            </a:r>
            <a:r>
              <a:rPr lang="en-US" sz="1200" b="1">
                <a:solidFill>
                  <a:srgbClr val="0000FF"/>
                </a:solidFill>
                <a:latin typeface="Calibri" pitchFamily="34" charset="0"/>
              </a:rPr>
              <a:t>500 W-hr. storage</a:t>
            </a:r>
            <a:r>
              <a:rPr lang="en-US" sz="1200" b="1">
                <a:latin typeface="Calibri" pitchFamily="34" charset="0"/>
              </a:rPr>
              <a:t>)</a:t>
            </a:r>
          </a:p>
        </p:txBody>
      </p:sp>
      <p:sp>
        <p:nvSpPr>
          <p:cNvPr id="366" name="TextBox 365"/>
          <p:cNvSpPr txBox="1"/>
          <p:nvPr/>
        </p:nvSpPr>
        <p:spPr>
          <a:xfrm>
            <a:off x="8361363" y="6575425"/>
            <a:ext cx="782637" cy="254000"/>
          </a:xfrm>
          <a:prstGeom prst="rect">
            <a:avLst/>
          </a:prstGeom>
          <a:noFill/>
        </p:spPr>
        <p:txBody>
          <a:bodyPr wrap="none">
            <a:spAutoFit/>
          </a:bodyPr>
          <a:lstStyle/>
          <a:p>
            <a:pPr fontAlgn="auto">
              <a:spcBef>
                <a:spcPts val="0"/>
              </a:spcBef>
              <a:spcAft>
                <a:spcPts val="0"/>
              </a:spcAft>
              <a:defRPr/>
            </a:pPr>
            <a:r>
              <a:rPr lang="en-US" sz="1050" b="1" dirty="0">
                <a:latin typeface="+mn-lt"/>
                <a:cs typeface="+mn-cs"/>
              </a:rPr>
              <a:t>4/18/2018</a:t>
            </a:r>
          </a:p>
        </p:txBody>
      </p:sp>
      <p:sp>
        <p:nvSpPr>
          <p:cNvPr id="63527" name="TextBox 367"/>
          <p:cNvSpPr txBox="1">
            <a:spLocks noChangeArrowheads="1"/>
          </p:cNvSpPr>
          <p:nvPr/>
        </p:nvSpPr>
        <p:spPr bwMode="auto">
          <a:xfrm>
            <a:off x="2722563" y="5526088"/>
            <a:ext cx="4241800" cy="1200150"/>
          </a:xfrm>
          <a:prstGeom prst="rect">
            <a:avLst/>
          </a:prstGeom>
          <a:solidFill>
            <a:srgbClr val="FFFFCC"/>
          </a:solidFill>
          <a:ln w="12700">
            <a:solidFill>
              <a:schemeClr val="tx1"/>
            </a:solidFill>
            <a:miter lim="800000"/>
            <a:headEnd/>
            <a:tailEnd/>
          </a:ln>
        </p:spPr>
        <p:txBody>
          <a:bodyPr wrap="none">
            <a:spAutoFit/>
          </a:bodyPr>
          <a:lstStyle/>
          <a:p>
            <a:r>
              <a:rPr lang="en-US" sz="1200" b="1" u="sng">
                <a:latin typeface="Calibri" pitchFamily="34" charset="0"/>
              </a:rPr>
              <a:t>NOTE</a:t>
            </a:r>
            <a:r>
              <a:rPr lang="en-US" sz="1200" b="1">
                <a:latin typeface="Calibri" pitchFamily="34" charset="0"/>
              </a:rPr>
              <a:t>:  Under planned 265W load and strong insolation, the</a:t>
            </a:r>
          </a:p>
          <a:p>
            <a:r>
              <a:rPr lang="en-US" sz="1200" b="1" i="1">
                <a:latin typeface="Calibri" pitchFamily="34" charset="0"/>
              </a:rPr>
              <a:t>battery will continue charging even during station operation</a:t>
            </a:r>
            <a:r>
              <a:rPr lang="en-US" sz="1200" b="1">
                <a:latin typeface="Calibri" pitchFamily="34" charset="0"/>
              </a:rPr>
              <a:t>.</a:t>
            </a:r>
          </a:p>
          <a:p>
            <a:r>
              <a:rPr lang="en-US" sz="1200" b="1">
                <a:latin typeface="Calibri" pitchFamily="34" charset="0"/>
              </a:rPr>
              <a:t>No down-time is required for “Load OFF” battery charging if</a:t>
            </a:r>
          </a:p>
          <a:p>
            <a:r>
              <a:rPr lang="en-US" sz="1200" b="1">
                <a:latin typeface="Calibri" pitchFamily="34" charset="0"/>
              </a:rPr>
              <a:t>station operation is conducted </a:t>
            </a:r>
            <a:r>
              <a:rPr lang="en-US" sz="1200" b="1" i="1">
                <a:latin typeface="Calibri" pitchFamily="34" charset="0"/>
              </a:rPr>
              <a:t>only during strong insolation </a:t>
            </a:r>
            <a:r>
              <a:rPr lang="en-US" sz="1200" b="1">
                <a:latin typeface="Calibri" pitchFamily="34" charset="0"/>
              </a:rPr>
              <a:t>OR</a:t>
            </a:r>
          </a:p>
          <a:p>
            <a:r>
              <a:rPr lang="en-US" sz="1200" b="1">
                <a:latin typeface="Calibri" pitchFamily="34" charset="0"/>
              </a:rPr>
              <a:t>if battery discharge is </a:t>
            </a:r>
            <a:r>
              <a:rPr lang="en-US" sz="1200" b="1" i="1">
                <a:latin typeface="Calibri" pitchFamily="34" charset="0"/>
              </a:rPr>
              <a:t>limited</a:t>
            </a:r>
            <a:r>
              <a:rPr lang="en-US" sz="1200" b="1">
                <a:latin typeface="Calibri" pitchFamily="34" charset="0"/>
              </a:rPr>
              <a:t> about 15 to 25 Amp-hrs. to allow</a:t>
            </a:r>
          </a:p>
          <a:p>
            <a:r>
              <a:rPr lang="en-US" sz="1200" b="1">
                <a:latin typeface="Calibri" pitchFamily="34" charset="0"/>
              </a:rPr>
              <a:t>full recharge during next strong insolation period</a:t>
            </a:r>
          </a:p>
        </p:txBody>
      </p:sp>
      <p:sp>
        <p:nvSpPr>
          <p:cNvPr id="370" name="Rectangle 369"/>
          <p:cNvSpPr/>
          <p:nvPr/>
        </p:nvSpPr>
        <p:spPr>
          <a:xfrm>
            <a:off x="5775325" y="2879725"/>
            <a:ext cx="457200" cy="220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12V Bus</a:t>
            </a:r>
          </a:p>
        </p:txBody>
      </p:sp>
      <p:sp>
        <p:nvSpPr>
          <p:cNvPr id="63529" name="TextBox 370"/>
          <p:cNvSpPr txBox="1">
            <a:spLocks noChangeArrowheads="1"/>
          </p:cNvSpPr>
          <p:nvPr/>
        </p:nvSpPr>
        <p:spPr bwMode="auto">
          <a:xfrm>
            <a:off x="5592763" y="5054600"/>
            <a:ext cx="820737" cy="431800"/>
          </a:xfrm>
          <a:prstGeom prst="rect">
            <a:avLst/>
          </a:prstGeom>
          <a:noFill/>
          <a:ln w="9525">
            <a:noFill/>
            <a:miter lim="800000"/>
            <a:headEnd/>
            <a:tailEnd/>
          </a:ln>
        </p:spPr>
        <p:txBody>
          <a:bodyPr wrap="none">
            <a:spAutoFit/>
          </a:bodyPr>
          <a:lstStyle/>
          <a:p>
            <a:pPr algn="ctr"/>
            <a:r>
              <a:rPr lang="en-US" sz="1100" b="1">
                <a:latin typeface="Calibri" pitchFamily="34" charset="0"/>
              </a:rPr>
              <a:t>11.5-14.5V</a:t>
            </a:r>
          </a:p>
          <a:p>
            <a:pPr algn="ctr"/>
            <a:r>
              <a:rPr lang="en-US" sz="1100" b="1">
                <a:latin typeface="Calibri" pitchFamily="34" charset="0"/>
              </a:rPr>
              <a:t>30A Max</a:t>
            </a:r>
          </a:p>
        </p:txBody>
      </p:sp>
      <p:sp>
        <p:nvSpPr>
          <p:cNvPr id="372" name="Rectangle 371"/>
          <p:cNvSpPr/>
          <p:nvPr/>
        </p:nvSpPr>
        <p:spPr>
          <a:xfrm>
            <a:off x="7831138" y="2879725"/>
            <a:ext cx="457200" cy="23955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120VAC Bus</a:t>
            </a:r>
          </a:p>
        </p:txBody>
      </p:sp>
      <p:sp>
        <p:nvSpPr>
          <p:cNvPr id="63531" name="TextBox 372"/>
          <p:cNvSpPr txBox="1">
            <a:spLocks noChangeArrowheads="1"/>
          </p:cNvSpPr>
          <p:nvPr/>
        </p:nvSpPr>
        <p:spPr bwMode="auto">
          <a:xfrm>
            <a:off x="7689850" y="5229225"/>
            <a:ext cx="741363" cy="430213"/>
          </a:xfrm>
          <a:prstGeom prst="rect">
            <a:avLst/>
          </a:prstGeom>
          <a:noFill/>
          <a:ln w="9525">
            <a:noFill/>
            <a:miter lim="800000"/>
            <a:headEnd/>
            <a:tailEnd/>
          </a:ln>
        </p:spPr>
        <p:txBody>
          <a:bodyPr wrap="none">
            <a:spAutoFit/>
          </a:bodyPr>
          <a:lstStyle/>
          <a:p>
            <a:pPr algn="ctr"/>
            <a:r>
              <a:rPr lang="en-US" sz="1100" b="1">
                <a:latin typeface="Calibri" pitchFamily="34" charset="0"/>
              </a:rPr>
              <a:t>120VAC</a:t>
            </a:r>
          </a:p>
          <a:p>
            <a:pPr algn="ctr"/>
            <a:r>
              <a:rPr lang="en-US" sz="1100" b="1">
                <a:latin typeface="Calibri" pitchFamily="34" charset="0"/>
              </a:rPr>
              <a:t>2.5A Max</a:t>
            </a:r>
          </a:p>
        </p:txBody>
      </p:sp>
      <p:sp>
        <p:nvSpPr>
          <p:cNvPr id="374" name="Rectangle 373"/>
          <p:cNvSpPr/>
          <p:nvPr/>
        </p:nvSpPr>
        <p:spPr>
          <a:xfrm>
            <a:off x="4429125" y="2887663"/>
            <a:ext cx="1022350" cy="1041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HF Transceiver</a:t>
            </a:r>
          </a:p>
          <a:p>
            <a:pPr algn="ctr" fontAlgn="auto">
              <a:spcBef>
                <a:spcPts val="0"/>
              </a:spcBef>
              <a:spcAft>
                <a:spcPts val="0"/>
              </a:spcAft>
              <a:defRPr/>
            </a:pPr>
            <a:r>
              <a:rPr lang="en-US" sz="1000" dirty="0">
                <a:solidFill>
                  <a:schemeClr val="tx1"/>
                </a:solidFill>
              </a:rPr>
              <a:t>280W max</a:t>
            </a:r>
          </a:p>
          <a:p>
            <a:pPr algn="ctr" fontAlgn="auto">
              <a:spcBef>
                <a:spcPts val="0"/>
              </a:spcBef>
              <a:spcAft>
                <a:spcPts val="0"/>
              </a:spcAft>
              <a:defRPr/>
            </a:pPr>
            <a:r>
              <a:rPr lang="en-US" sz="1000" dirty="0">
                <a:solidFill>
                  <a:schemeClr val="tx1"/>
                </a:solidFill>
              </a:rPr>
              <a:t>50W min</a:t>
            </a:r>
          </a:p>
          <a:p>
            <a:pPr algn="ctr" fontAlgn="auto">
              <a:spcBef>
                <a:spcPts val="0"/>
              </a:spcBef>
              <a:spcAft>
                <a:spcPts val="0"/>
              </a:spcAft>
              <a:defRPr/>
            </a:pPr>
            <a:r>
              <a:rPr lang="en-US" sz="1000" dirty="0">
                <a:solidFill>
                  <a:schemeClr val="tx1"/>
                </a:solidFill>
              </a:rPr>
              <a:t>165W avg. – 50% TX duty cycle at max power</a:t>
            </a:r>
          </a:p>
        </p:txBody>
      </p:sp>
      <p:sp>
        <p:nvSpPr>
          <p:cNvPr id="375" name="Rectangle 374"/>
          <p:cNvSpPr/>
          <p:nvPr/>
        </p:nvSpPr>
        <p:spPr>
          <a:xfrm>
            <a:off x="6651625" y="2898775"/>
            <a:ext cx="862013"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Computer</a:t>
            </a:r>
          </a:p>
          <a:p>
            <a:pPr algn="ctr" fontAlgn="auto">
              <a:spcBef>
                <a:spcPts val="0"/>
              </a:spcBef>
              <a:spcAft>
                <a:spcPts val="0"/>
              </a:spcAft>
              <a:defRPr/>
            </a:pPr>
            <a:r>
              <a:rPr lang="en-US" sz="1000" dirty="0">
                <a:solidFill>
                  <a:schemeClr val="tx1"/>
                </a:solidFill>
              </a:rPr>
              <a:t>(40W)</a:t>
            </a:r>
          </a:p>
        </p:txBody>
      </p:sp>
      <p:sp>
        <p:nvSpPr>
          <p:cNvPr id="376" name="Rectangle 375"/>
          <p:cNvSpPr/>
          <p:nvPr/>
        </p:nvSpPr>
        <p:spPr>
          <a:xfrm>
            <a:off x="6640513" y="3313113"/>
            <a:ext cx="862012"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Watt/SWR Meter </a:t>
            </a:r>
            <a:r>
              <a:rPr lang="en-US" sz="1000" dirty="0">
                <a:solidFill>
                  <a:schemeClr val="tx1"/>
                </a:solidFill>
              </a:rPr>
              <a:t>(10W)</a:t>
            </a:r>
          </a:p>
        </p:txBody>
      </p:sp>
      <p:sp>
        <p:nvSpPr>
          <p:cNvPr id="377" name="Rectangle 376"/>
          <p:cNvSpPr/>
          <p:nvPr/>
        </p:nvSpPr>
        <p:spPr>
          <a:xfrm>
            <a:off x="6640513" y="3708400"/>
            <a:ext cx="862012"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err="1">
                <a:solidFill>
                  <a:schemeClr val="tx1"/>
                </a:solidFill>
              </a:rPr>
              <a:t>clrDSP</a:t>
            </a:r>
            <a:r>
              <a:rPr lang="en-US" sz="1000" b="1" dirty="0">
                <a:solidFill>
                  <a:schemeClr val="tx1"/>
                </a:solidFill>
              </a:rPr>
              <a:t> </a:t>
            </a:r>
            <a:r>
              <a:rPr lang="en-US" sz="1000" dirty="0">
                <a:solidFill>
                  <a:schemeClr val="tx1"/>
                </a:solidFill>
              </a:rPr>
              <a:t>(10W)</a:t>
            </a:r>
          </a:p>
        </p:txBody>
      </p:sp>
      <p:sp>
        <p:nvSpPr>
          <p:cNvPr id="378" name="Rectangle 377"/>
          <p:cNvSpPr/>
          <p:nvPr/>
        </p:nvSpPr>
        <p:spPr>
          <a:xfrm>
            <a:off x="6640513" y="4113213"/>
            <a:ext cx="862012"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Light </a:t>
            </a:r>
            <a:r>
              <a:rPr lang="en-US" sz="1000" dirty="0">
                <a:solidFill>
                  <a:schemeClr val="tx1"/>
                </a:solidFill>
              </a:rPr>
              <a:t>(10W)</a:t>
            </a:r>
          </a:p>
        </p:txBody>
      </p:sp>
      <p:sp>
        <p:nvSpPr>
          <p:cNvPr id="379" name="Rectangle 378"/>
          <p:cNvSpPr/>
          <p:nvPr/>
        </p:nvSpPr>
        <p:spPr>
          <a:xfrm>
            <a:off x="6640513" y="4529138"/>
            <a:ext cx="862012"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Rotator </a:t>
            </a:r>
            <a:r>
              <a:rPr lang="en-US" sz="1000" dirty="0">
                <a:solidFill>
                  <a:schemeClr val="tx1"/>
                </a:solidFill>
              </a:rPr>
              <a:t>(10W)</a:t>
            </a:r>
          </a:p>
        </p:txBody>
      </p:sp>
      <p:cxnSp>
        <p:nvCxnSpPr>
          <p:cNvPr id="380" name="Straight Arrow Connector 379"/>
          <p:cNvCxnSpPr>
            <a:endCxn id="374" idx="3"/>
          </p:cNvCxnSpPr>
          <p:nvPr/>
        </p:nvCxnSpPr>
        <p:spPr>
          <a:xfrm flipH="1">
            <a:off x="5451475" y="3408363"/>
            <a:ext cx="32385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p:nvPr/>
        </p:nvCxnSpPr>
        <p:spPr>
          <a:xfrm flipH="1">
            <a:off x="7500938" y="3067050"/>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2" name="Straight Arrow Connector 381"/>
          <p:cNvCxnSpPr/>
          <p:nvPr/>
        </p:nvCxnSpPr>
        <p:spPr>
          <a:xfrm flipH="1">
            <a:off x="7499350" y="3465513"/>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p:cNvCxnSpPr/>
          <p:nvPr/>
        </p:nvCxnSpPr>
        <p:spPr>
          <a:xfrm flipH="1">
            <a:off x="7499350" y="3895725"/>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4" name="Straight Arrow Connector 383"/>
          <p:cNvCxnSpPr/>
          <p:nvPr/>
        </p:nvCxnSpPr>
        <p:spPr>
          <a:xfrm flipH="1">
            <a:off x="7499350" y="4283075"/>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5" name="Straight Arrow Connector 384"/>
          <p:cNvCxnSpPr/>
          <p:nvPr/>
        </p:nvCxnSpPr>
        <p:spPr>
          <a:xfrm flipH="1">
            <a:off x="7499350" y="4687888"/>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640513" y="4951413"/>
            <a:ext cx="862012" cy="3238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Phone or HT</a:t>
            </a:r>
          </a:p>
          <a:p>
            <a:pPr algn="ctr" fontAlgn="auto">
              <a:spcBef>
                <a:spcPts val="0"/>
              </a:spcBef>
              <a:spcAft>
                <a:spcPts val="0"/>
              </a:spcAft>
              <a:defRPr/>
            </a:pPr>
            <a:r>
              <a:rPr lang="en-US" sz="1000" dirty="0">
                <a:solidFill>
                  <a:schemeClr val="tx1"/>
                </a:solidFill>
              </a:rPr>
              <a:t>(10W)</a:t>
            </a:r>
          </a:p>
        </p:txBody>
      </p:sp>
      <p:cxnSp>
        <p:nvCxnSpPr>
          <p:cNvPr id="387" name="Straight Arrow Connector 386"/>
          <p:cNvCxnSpPr/>
          <p:nvPr/>
        </p:nvCxnSpPr>
        <p:spPr>
          <a:xfrm flipH="1">
            <a:off x="7499350" y="5097463"/>
            <a:ext cx="32385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8" name="Rectangle 387"/>
          <p:cNvSpPr/>
          <p:nvPr/>
        </p:nvSpPr>
        <p:spPr>
          <a:xfrm>
            <a:off x="4429125" y="4051300"/>
            <a:ext cx="1022350" cy="1041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tx1"/>
                </a:solidFill>
              </a:rPr>
              <a:t>VHF/UHF Transceiver</a:t>
            </a:r>
          </a:p>
          <a:p>
            <a:pPr algn="ctr" fontAlgn="auto">
              <a:spcBef>
                <a:spcPts val="0"/>
              </a:spcBef>
              <a:spcAft>
                <a:spcPts val="0"/>
              </a:spcAft>
              <a:defRPr/>
            </a:pPr>
            <a:r>
              <a:rPr lang="en-US" sz="1000" dirty="0">
                <a:solidFill>
                  <a:schemeClr val="tx1"/>
                </a:solidFill>
              </a:rPr>
              <a:t>50W </a:t>
            </a:r>
            <a:r>
              <a:rPr lang="en-US" sz="1000" dirty="0" err="1">
                <a:solidFill>
                  <a:schemeClr val="tx1"/>
                </a:solidFill>
              </a:rPr>
              <a:t>avg</a:t>
            </a:r>
            <a:r>
              <a:rPr lang="en-US" sz="1000" dirty="0">
                <a:solidFill>
                  <a:schemeClr val="tx1"/>
                </a:solidFill>
              </a:rPr>
              <a:t> @ 50% TX duty cycle</a:t>
            </a:r>
          </a:p>
        </p:txBody>
      </p:sp>
      <p:cxnSp>
        <p:nvCxnSpPr>
          <p:cNvPr id="389" name="Straight Arrow Connector 388"/>
          <p:cNvCxnSpPr/>
          <p:nvPr/>
        </p:nvCxnSpPr>
        <p:spPr>
          <a:xfrm flipH="1">
            <a:off x="5451475" y="4529138"/>
            <a:ext cx="32385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3548" name="TextBox 389"/>
          <p:cNvSpPr txBox="1">
            <a:spLocks noChangeArrowheads="1"/>
          </p:cNvSpPr>
          <p:nvPr/>
        </p:nvSpPr>
        <p:spPr bwMode="auto">
          <a:xfrm>
            <a:off x="5397500" y="3789363"/>
            <a:ext cx="439738" cy="338137"/>
          </a:xfrm>
          <a:prstGeom prst="rect">
            <a:avLst/>
          </a:prstGeom>
          <a:noFill/>
          <a:ln w="9525">
            <a:noFill/>
            <a:miter lim="800000"/>
            <a:headEnd/>
            <a:tailEnd/>
          </a:ln>
        </p:spPr>
        <p:txBody>
          <a:bodyPr wrap="none">
            <a:spAutoFit/>
          </a:bodyPr>
          <a:lstStyle/>
          <a:p>
            <a:r>
              <a:rPr lang="en-US" sz="1600" b="1" i="1">
                <a:solidFill>
                  <a:srgbClr val="FF0000"/>
                </a:solidFill>
                <a:latin typeface="Calibri" pitchFamily="34" charset="0"/>
              </a:rPr>
              <a:t>OR</a:t>
            </a:r>
          </a:p>
        </p:txBody>
      </p:sp>
      <p:sp>
        <p:nvSpPr>
          <p:cNvPr id="8" name="TextBox 7"/>
          <p:cNvSpPr txBox="1"/>
          <p:nvPr/>
        </p:nvSpPr>
        <p:spPr>
          <a:xfrm>
            <a:off x="2527300" y="3157538"/>
            <a:ext cx="1689100" cy="1692275"/>
          </a:xfrm>
          <a:prstGeom prst="rect">
            <a:avLst/>
          </a:prstGeom>
          <a:noFill/>
          <a:ln w="19050">
            <a:solidFill>
              <a:schemeClr val="tx1"/>
            </a:solidFill>
            <a:prstDash val="dash"/>
          </a:ln>
        </p:spPr>
        <p:txBody>
          <a:bodyPr>
            <a:spAutoFit/>
          </a:bodyPr>
          <a:lstStyle/>
          <a:p>
            <a:pPr fontAlgn="auto">
              <a:spcBef>
                <a:spcPts val="0"/>
              </a:spcBef>
              <a:spcAft>
                <a:spcPts val="0"/>
              </a:spcAft>
              <a:defRPr/>
            </a:pPr>
            <a:r>
              <a:rPr lang="en-US" sz="1600" b="1" u="sng" dirty="0">
                <a:latin typeface="+mn-lt"/>
                <a:cs typeface="+mn-cs"/>
              </a:rPr>
              <a:t>Solar Tower</a:t>
            </a:r>
          </a:p>
          <a:p>
            <a:pPr marL="171450" indent="-171450" fontAlgn="auto">
              <a:spcBef>
                <a:spcPts val="0"/>
              </a:spcBef>
              <a:spcAft>
                <a:spcPts val="0"/>
              </a:spcAft>
              <a:buFontTx/>
              <a:buChar char="-"/>
              <a:defRPr/>
            </a:pPr>
            <a:r>
              <a:rPr lang="en-US" sz="1100" dirty="0">
                <a:latin typeface="+mn-lt"/>
                <a:cs typeface="+mn-cs"/>
              </a:rPr>
              <a:t>10ft. x 3 “ galv. steel electrical conduit ($20)</a:t>
            </a:r>
          </a:p>
          <a:p>
            <a:pPr marL="171450" indent="-171450" fontAlgn="auto">
              <a:spcBef>
                <a:spcPts val="0"/>
              </a:spcBef>
              <a:spcAft>
                <a:spcPts val="0"/>
              </a:spcAft>
              <a:buFontTx/>
              <a:buChar char="-"/>
              <a:defRPr/>
            </a:pPr>
            <a:r>
              <a:rPr lang="en-US" sz="1100" dirty="0">
                <a:latin typeface="+mn-lt"/>
                <a:cs typeface="+mn-cs"/>
              </a:rPr>
              <a:t>8ft. X 3” galv. steel fence end post ($15)</a:t>
            </a:r>
          </a:p>
          <a:p>
            <a:pPr marL="171450" indent="-171450" fontAlgn="auto">
              <a:spcBef>
                <a:spcPts val="0"/>
              </a:spcBef>
              <a:spcAft>
                <a:spcPts val="0"/>
              </a:spcAft>
              <a:buFontTx/>
              <a:buChar char="-"/>
              <a:defRPr/>
            </a:pPr>
            <a:r>
              <a:rPr lang="en-US" sz="1100" dirty="0">
                <a:latin typeface="+mn-lt"/>
                <a:cs typeface="+mn-cs"/>
              </a:rPr>
              <a:t>2 x Missouri Wind &amp; Solar 100 Watt 2-panel pole mount (x2)</a:t>
            </a:r>
          </a:p>
          <a:p>
            <a:pPr fontAlgn="auto">
              <a:spcBef>
                <a:spcPts val="0"/>
              </a:spcBef>
              <a:spcAft>
                <a:spcPts val="0"/>
              </a:spcAft>
              <a:defRPr/>
            </a:pPr>
            <a:r>
              <a:rPr lang="en-US" sz="1100" dirty="0">
                <a:latin typeface="+mn-lt"/>
                <a:cs typeface="+mn-cs"/>
              </a:rPr>
              <a:t>      ($224 ea. w/ship)</a:t>
            </a:r>
          </a:p>
        </p:txBody>
      </p:sp>
      <p:sp>
        <p:nvSpPr>
          <p:cNvPr id="9" name="Bent-Up Arrow 8"/>
          <p:cNvSpPr/>
          <p:nvPr/>
        </p:nvSpPr>
        <p:spPr>
          <a:xfrm flipV="1">
            <a:off x="2454275" y="2378075"/>
            <a:ext cx="795338" cy="7429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Theme">
      <a:majorFont>
        <a:latin typeface="Calibri Ligh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5273</TotalTime>
  <Words>2268</Words>
  <Application>Microsoft Office PowerPoint</Application>
  <PresentationFormat>On-screen Show (4:3)</PresentationFormat>
  <Paragraphs>317</Paragraphs>
  <Slides>32</Slides>
  <Notes>4</Notes>
  <HiddenSlides>0</HiddenSlides>
  <MMClips>0</MMClips>
  <ScaleCrop>false</ScaleCrop>
  <HeadingPairs>
    <vt:vector size="6" baseType="variant">
      <vt:variant>
        <vt:lpstr>Fonts Used</vt:lpstr>
      </vt:variant>
      <vt:variant>
        <vt:i4>3</vt:i4>
      </vt:variant>
      <vt:variant>
        <vt:lpstr>Design Template</vt:lpstr>
      </vt:variant>
      <vt:variant>
        <vt:i4>5</vt:i4>
      </vt:variant>
      <vt:variant>
        <vt:lpstr>Slide Titles</vt:lpstr>
      </vt:variant>
      <vt:variant>
        <vt:i4>32</vt:i4>
      </vt:variant>
    </vt:vector>
  </HeadingPairs>
  <TitlesOfParts>
    <vt:vector size="40" baseType="lpstr">
      <vt:lpstr>Arial</vt:lpstr>
      <vt:lpstr>Calibri Light</vt:lpstr>
      <vt:lpstr>Calibri</vt:lpstr>
      <vt:lpstr>Custom Design</vt:lpstr>
      <vt:lpstr>1_Custom Design</vt:lpstr>
      <vt:lpstr>Office Theme</vt:lpstr>
      <vt:lpstr>1_Office Theme</vt:lpstr>
      <vt:lpstr>Custom Design</vt:lpstr>
      <vt:lpstr>W6HA  Club Meeting Ham Hints and Tricks December 18, 2018</vt:lpstr>
      <vt:lpstr>Agenda</vt:lpstr>
      <vt:lpstr>Announcements</vt:lpstr>
      <vt:lpstr>Announcement from Bob, KK6WYW</vt:lpstr>
      <vt:lpstr>How to Raise an Antenna Pole Solo and without hurting someone’s foot</vt:lpstr>
      <vt:lpstr>Hint: Wrap coax around pole or tape to pole</vt:lpstr>
      <vt:lpstr>Hint: Wire Antenna Pole Supports Keep load in Z direction to avoid pole bending</vt:lpstr>
      <vt:lpstr>Coax Coiling Low Cost Insulators</vt:lpstr>
      <vt:lpstr>Slide 9</vt:lpstr>
      <vt:lpstr>Slide 10</vt:lpstr>
      <vt:lpstr>Slide 11</vt:lpstr>
      <vt:lpstr>Solar Panel Grading</vt:lpstr>
      <vt:lpstr>6th Area Incoming QSL Bureau</vt:lpstr>
      <vt:lpstr>EA8DAO – Islas Canaries</vt:lpstr>
      <vt:lpstr>Slide 15</vt:lpstr>
      <vt:lpstr>KH2L - Guam</vt:lpstr>
      <vt:lpstr>VE3DC – Ontario Canada Hamilton ARC</vt:lpstr>
      <vt:lpstr>Slide 18</vt:lpstr>
      <vt:lpstr>UA3KW – European Russia</vt:lpstr>
      <vt:lpstr>DH5FA – Langenberg, Germany </vt:lpstr>
      <vt:lpstr>Hmm – SWL report</vt:lpstr>
      <vt:lpstr>VE3XN – Listowel, Ontario, Canada</vt:lpstr>
      <vt:lpstr>Slide 23</vt:lpstr>
      <vt:lpstr>Envelope sent to 6th area QSL Bureau</vt:lpstr>
      <vt:lpstr>Slide 25</vt:lpstr>
      <vt:lpstr>What to do to get your cards !</vt:lpstr>
      <vt:lpstr>All  the Details</vt:lpstr>
      <vt:lpstr>Slide 28</vt:lpstr>
      <vt:lpstr>Slide 29</vt:lpstr>
      <vt:lpstr>Quick Antenna Support Car Bracket</vt:lpstr>
      <vt:lpstr>Short  Antenna Math W6RFI</vt:lpstr>
      <vt:lpstr>Field Strength Kit KI6GUY</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Vahey</dc:creator>
  <cp:lastModifiedBy>Vahey</cp:lastModifiedBy>
  <cp:revision>196</cp:revision>
  <dcterms:created xsi:type="dcterms:W3CDTF">2013-06-14T17:53:35Z</dcterms:created>
  <dcterms:modified xsi:type="dcterms:W3CDTF">2018-12-19T01:46:42Z</dcterms:modified>
</cp:coreProperties>
</file>