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2" r:id="rId2"/>
    <p:sldMasterId id="2147483654" r:id="rId3"/>
  </p:sldMasterIdLst>
  <p:notesMasterIdLst>
    <p:notesMasterId r:id="rId25"/>
  </p:notesMasterIdLst>
  <p:sldIdLst>
    <p:sldId id="803" r:id="rId4"/>
    <p:sldId id="804" r:id="rId5"/>
    <p:sldId id="794" r:id="rId6"/>
    <p:sldId id="790" r:id="rId7"/>
    <p:sldId id="797" r:id="rId8"/>
    <p:sldId id="795" r:id="rId9"/>
    <p:sldId id="798" r:id="rId10"/>
    <p:sldId id="796" r:id="rId11"/>
    <p:sldId id="799" r:id="rId12"/>
    <p:sldId id="802" r:id="rId13"/>
    <p:sldId id="801" r:id="rId14"/>
    <p:sldId id="791" r:id="rId15"/>
    <p:sldId id="800" r:id="rId16"/>
    <p:sldId id="793" r:id="rId17"/>
    <p:sldId id="805" r:id="rId18"/>
    <p:sldId id="811" r:id="rId19"/>
    <p:sldId id="806" r:id="rId20"/>
    <p:sldId id="807" r:id="rId21"/>
    <p:sldId id="808" r:id="rId22"/>
    <p:sldId id="809" r:id="rId23"/>
    <p:sldId id="810" r:id="rId24"/>
  </p:sldIdLst>
  <p:sldSz cx="9144000" cy="6858000" type="screen4x3"/>
  <p:notesSz cx="6858000" cy="9144000"/>
  <p:defaultTextStyle>
    <a:defPPr>
      <a:defRPr lang="en-US"/>
    </a:defPPr>
    <a:lvl1pPr algn="l" rtl="0" fontAlgn="base">
      <a:spcBef>
        <a:spcPct val="0"/>
      </a:spcBef>
      <a:spcAft>
        <a:spcPct val="0"/>
      </a:spcAft>
      <a:defRPr sz="1400" b="1" kern="1200">
        <a:solidFill>
          <a:schemeClr val="tx1"/>
        </a:solidFill>
        <a:latin typeface="Arial" charset="0"/>
        <a:ea typeface="+mn-ea"/>
        <a:cs typeface="Arial" charset="0"/>
      </a:defRPr>
    </a:lvl1pPr>
    <a:lvl2pPr marL="457200" algn="l" rtl="0" fontAlgn="base">
      <a:spcBef>
        <a:spcPct val="0"/>
      </a:spcBef>
      <a:spcAft>
        <a:spcPct val="0"/>
      </a:spcAft>
      <a:defRPr sz="1400" b="1" kern="1200">
        <a:solidFill>
          <a:schemeClr val="tx1"/>
        </a:solidFill>
        <a:latin typeface="Arial" charset="0"/>
        <a:ea typeface="+mn-ea"/>
        <a:cs typeface="Arial" charset="0"/>
      </a:defRPr>
    </a:lvl2pPr>
    <a:lvl3pPr marL="914400" algn="l" rtl="0" fontAlgn="base">
      <a:spcBef>
        <a:spcPct val="0"/>
      </a:spcBef>
      <a:spcAft>
        <a:spcPct val="0"/>
      </a:spcAft>
      <a:defRPr sz="1400" b="1" kern="1200">
        <a:solidFill>
          <a:schemeClr val="tx1"/>
        </a:solidFill>
        <a:latin typeface="Arial" charset="0"/>
        <a:ea typeface="+mn-ea"/>
        <a:cs typeface="Arial" charset="0"/>
      </a:defRPr>
    </a:lvl3pPr>
    <a:lvl4pPr marL="1371600" algn="l" rtl="0" fontAlgn="base">
      <a:spcBef>
        <a:spcPct val="0"/>
      </a:spcBef>
      <a:spcAft>
        <a:spcPct val="0"/>
      </a:spcAft>
      <a:defRPr sz="1400" b="1" kern="1200">
        <a:solidFill>
          <a:schemeClr val="tx1"/>
        </a:solidFill>
        <a:latin typeface="Arial" charset="0"/>
        <a:ea typeface="+mn-ea"/>
        <a:cs typeface="Arial" charset="0"/>
      </a:defRPr>
    </a:lvl4pPr>
    <a:lvl5pPr marL="1828800" algn="l" rtl="0" fontAlgn="base">
      <a:spcBef>
        <a:spcPct val="0"/>
      </a:spcBef>
      <a:spcAft>
        <a:spcPct val="0"/>
      </a:spcAft>
      <a:defRPr sz="1400" b="1" kern="1200">
        <a:solidFill>
          <a:schemeClr val="tx1"/>
        </a:solidFill>
        <a:latin typeface="Arial" charset="0"/>
        <a:ea typeface="+mn-ea"/>
        <a:cs typeface="Arial" charset="0"/>
      </a:defRPr>
    </a:lvl5pPr>
    <a:lvl6pPr marL="2286000" algn="l" defTabSz="914400" rtl="0" eaLnBrk="1" latinLnBrk="0" hangingPunct="1">
      <a:defRPr sz="1400" b="1" kern="1200">
        <a:solidFill>
          <a:schemeClr val="tx1"/>
        </a:solidFill>
        <a:latin typeface="Arial" charset="0"/>
        <a:ea typeface="+mn-ea"/>
        <a:cs typeface="Arial" charset="0"/>
      </a:defRPr>
    </a:lvl6pPr>
    <a:lvl7pPr marL="2743200" algn="l" defTabSz="914400" rtl="0" eaLnBrk="1" latinLnBrk="0" hangingPunct="1">
      <a:defRPr sz="1400" b="1" kern="1200">
        <a:solidFill>
          <a:schemeClr val="tx1"/>
        </a:solidFill>
        <a:latin typeface="Arial" charset="0"/>
        <a:ea typeface="+mn-ea"/>
        <a:cs typeface="Arial" charset="0"/>
      </a:defRPr>
    </a:lvl7pPr>
    <a:lvl8pPr marL="3200400" algn="l" defTabSz="914400" rtl="0" eaLnBrk="1" latinLnBrk="0" hangingPunct="1">
      <a:defRPr sz="1400" b="1" kern="1200">
        <a:solidFill>
          <a:schemeClr val="tx1"/>
        </a:solidFill>
        <a:latin typeface="Arial" charset="0"/>
        <a:ea typeface="+mn-ea"/>
        <a:cs typeface="Arial" charset="0"/>
      </a:defRPr>
    </a:lvl8pPr>
    <a:lvl9pPr marL="3657600" algn="l" defTabSz="914400" rtl="0" eaLnBrk="1" latinLnBrk="0" hangingPunct="1">
      <a:defRPr sz="1400"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FF"/>
    <a:srgbClr val="EA2AEF"/>
    <a:srgbClr val="FF0000"/>
    <a:srgbClr val="CEDEFE"/>
    <a:srgbClr val="BBE7FD"/>
    <a:srgbClr val="009900"/>
    <a:srgbClr val="CC0000"/>
    <a:srgbClr val="008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67" autoAdjust="0"/>
    <p:restoredTop sz="97751" autoAdjust="0"/>
  </p:normalViewPr>
  <p:slideViewPr>
    <p:cSldViewPr>
      <p:cViewPr varScale="1">
        <p:scale>
          <a:sx n="140" d="100"/>
          <a:sy n="140" d="100"/>
        </p:scale>
        <p:origin x="-942" y="-102"/>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notesViewPr>
    <p:cSldViewPr>
      <p:cViewPr varScale="1">
        <p:scale>
          <a:sx n="88" d="100"/>
          <a:sy n="88" d="100"/>
        </p:scale>
        <p:origin x="3738"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22"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200" b="0">
                <a:latin typeface="Arial" panose="020B0604020202020204" pitchFamily="34" charset="0"/>
                <a:cs typeface="Arial" panose="020B0604020202020204" pitchFamily="34" charset="0"/>
              </a:defRPr>
            </a:lvl1pPr>
          </a:lstStyle>
          <a:p>
            <a:pPr>
              <a:defRPr/>
            </a:pPr>
            <a:endParaRPr lang="en-US"/>
          </a:p>
        </p:txBody>
      </p:sp>
      <p:sp>
        <p:nvSpPr>
          <p:cNvPr id="337923"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b="0">
                <a:latin typeface="Arial" panose="020B0604020202020204" pitchFamily="34" charset="0"/>
                <a:cs typeface="Arial" panose="020B0604020202020204" pitchFamily="34" charset="0"/>
              </a:defRPr>
            </a:lvl1pPr>
          </a:lstStyle>
          <a:p>
            <a:pPr>
              <a:defRPr/>
            </a:pPr>
            <a:endParaRPr lang="en-US"/>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37925"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37926"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b="0">
                <a:latin typeface="Arial" panose="020B0604020202020204" pitchFamily="34" charset="0"/>
                <a:cs typeface="Arial" panose="020B0604020202020204" pitchFamily="34" charset="0"/>
              </a:defRPr>
            </a:lvl1pPr>
          </a:lstStyle>
          <a:p>
            <a:pPr>
              <a:defRPr/>
            </a:pPr>
            <a:endParaRPr lang="en-US"/>
          </a:p>
        </p:txBody>
      </p:sp>
      <p:sp>
        <p:nvSpPr>
          <p:cNvPr id="337927"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b="0">
                <a:latin typeface="Arial" panose="020B0604020202020204" pitchFamily="34" charset="0"/>
                <a:cs typeface="Arial" panose="020B0604020202020204" pitchFamily="34" charset="0"/>
              </a:defRPr>
            </a:lvl1pPr>
          </a:lstStyle>
          <a:p>
            <a:pPr>
              <a:defRPr/>
            </a:pPr>
            <a:fld id="{A88D8C60-13F3-4741-A839-5B3B1A69F4E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hambackground"/>
          <p:cNvPicPr>
            <a:picLocks noChangeAspect="1" noChangeArrowheads="1"/>
          </p:cNvPicPr>
          <p:nvPr userDrawn="1"/>
        </p:nvPicPr>
        <p:blipFill>
          <a:blip r:embed="rId2">
            <a:lum bright="64000" contrast="-80000"/>
          </a:blip>
          <a:srcRect/>
          <a:stretch>
            <a:fillRect/>
          </a:stretch>
        </p:blipFill>
        <p:spPr bwMode="auto">
          <a:xfrm>
            <a:off x="0" y="0"/>
            <a:ext cx="9229725" cy="6884988"/>
          </a:xfrm>
          <a:prstGeom prst="rect">
            <a:avLst/>
          </a:prstGeom>
          <a:noFill/>
          <a:ln w="9525">
            <a:noFill/>
            <a:miter lim="800000"/>
            <a:headEnd/>
            <a:tailEnd/>
          </a:ln>
        </p:spPr>
      </p:pic>
      <p:sp>
        <p:nvSpPr>
          <p:cNvPr id="5" name="WordArt 7"/>
          <p:cNvSpPr>
            <a:spLocks noChangeArrowheads="1" noChangeShapeType="1" noTextEdit="1"/>
          </p:cNvSpPr>
          <p:nvPr userDrawn="1"/>
        </p:nvSpPr>
        <p:spPr bwMode="auto">
          <a:xfrm>
            <a:off x="228600" y="152400"/>
            <a:ext cx="685800" cy="457200"/>
          </a:xfrm>
          <a:prstGeom prst="rect">
            <a:avLst/>
          </a:prstGeom>
        </p:spPr>
        <p:txBody>
          <a:bodyPr wrap="none" fromWordArt="1">
            <a:prstTxWarp prst="textCascadeUp">
              <a:avLst>
                <a:gd name="adj" fmla="val 75694"/>
              </a:avLst>
            </a:prstTxWarp>
            <a:scene3d>
              <a:camera prst="legacyPerspectiveTopLeft">
                <a:rot lat="0" lon="20519958" rev="0"/>
              </a:camera>
              <a:lightRig rig="legacyHarsh3" dir="r"/>
            </a:scene3d>
            <a:sp3d extrusionH="430200" prstMaterial="legacyMatte">
              <a:extrusionClr>
                <a:srgbClr val="006600"/>
              </a:extrusionClr>
            </a:sp3d>
          </a:bodyPr>
          <a:lstStyle/>
          <a:p>
            <a:pPr algn="ctr"/>
            <a:r>
              <a:rPr lang="en-US" sz="3600" kern="10">
                <a:ln w="9525">
                  <a:round/>
                  <a:headEnd/>
                  <a:tailEnd/>
                </a:ln>
                <a:solidFill>
                  <a:srgbClr val="00FFFF">
                    <a:alpha val="45097"/>
                  </a:srgbClr>
                </a:solidFill>
                <a:latin typeface="Arial Black"/>
              </a:rPr>
              <a:t>W6HA</a:t>
            </a:r>
          </a:p>
        </p:txBody>
      </p:sp>
      <p:sp>
        <p:nvSpPr>
          <p:cNvPr id="156675" name="Rectangle 3"/>
          <p:cNvSpPr>
            <a:spLocks noGrp="1" noChangeArrowheads="1"/>
          </p:cNvSpPr>
          <p:nvPr>
            <p:ph type="ctrTitle"/>
          </p:nvPr>
        </p:nvSpPr>
        <p:spPr>
          <a:xfrm>
            <a:off x="685800" y="1295400"/>
            <a:ext cx="7772400" cy="1470025"/>
          </a:xfrm>
        </p:spPr>
        <p:txBody>
          <a:bodyPr/>
          <a:lstStyle>
            <a:lvl1pPr>
              <a:defRPr/>
            </a:lvl1pPr>
          </a:lstStyle>
          <a:p>
            <a:pPr lvl="0"/>
            <a:r>
              <a:rPr lang="en-US" noProof="0"/>
              <a:t>Click to edit Master title style</a:t>
            </a:r>
          </a:p>
        </p:txBody>
      </p:sp>
      <p:sp>
        <p:nvSpPr>
          <p:cNvPr id="156676" name="Rectangle 4"/>
          <p:cNvSpPr>
            <a:spLocks noGrp="1" noChangeArrowheads="1"/>
          </p:cNvSpPr>
          <p:nvPr>
            <p:ph type="subTitle" idx="1"/>
          </p:nvPr>
        </p:nvSpPr>
        <p:spPr>
          <a:xfrm>
            <a:off x="1371600" y="3051175"/>
            <a:ext cx="6400800" cy="1752600"/>
          </a:xfrm>
        </p:spPr>
        <p:txBody>
          <a:bodyPr/>
          <a:lstStyle>
            <a:lvl1pPr marL="0" indent="0" algn="ctr">
              <a:buFontTx/>
              <a:buNone/>
              <a:defRPr/>
            </a:lvl1pPr>
          </a:lstStyle>
          <a:p>
            <a:pPr lvl="0"/>
            <a:r>
              <a:rPr lang="en-US" noProof="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E92AD8D9-F7A6-45B9-BEED-054EE1B7BCF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209800" cy="6553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76200"/>
            <a:ext cx="6477000" cy="6553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F92DEECE-08D7-472D-8090-1E9907E52D7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1A129CCC-3D03-4948-8AC5-2EC7E279CD7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8229600" cy="609600"/>
          </a:xfrm>
        </p:spPr>
        <p:txBody>
          <a:bodyPr/>
          <a:lstStyle/>
          <a:p>
            <a:r>
              <a:rPr lang="en-US"/>
              <a:t>Click to edit Master title style</a:t>
            </a:r>
          </a:p>
        </p:txBody>
      </p:sp>
      <p:sp>
        <p:nvSpPr>
          <p:cNvPr id="3" name="Table Placeholder 2"/>
          <p:cNvSpPr>
            <a:spLocks noGrp="1"/>
          </p:cNvSpPr>
          <p:nvPr>
            <p:ph type="tbl" idx="1"/>
          </p:nvPr>
        </p:nvSpPr>
        <p:spPr>
          <a:xfrm>
            <a:off x="228600" y="838200"/>
            <a:ext cx="8763000" cy="5791200"/>
          </a:xfrm>
        </p:spPr>
        <p:txBody>
          <a:bodyPr/>
          <a:lstStyle/>
          <a:p>
            <a:pPr lvl="0"/>
            <a:endParaRPr lang="en-US" noProof="0"/>
          </a:p>
        </p:txBody>
      </p:sp>
      <p:sp>
        <p:nvSpPr>
          <p:cNvPr id="4" name="Rectangle 6"/>
          <p:cNvSpPr>
            <a:spLocks noGrp="1" noChangeArrowheads="1"/>
          </p:cNvSpPr>
          <p:nvPr>
            <p:ph type="sldNum" sz="quarter" idx="10"/>
          </p:nvPr>
        </p:nvSpPr>
        <p:spPr>
          <a:ln/>
        </p:spPr>
        <p:txBody>
          <a:bodyPr/>
          <a:lstStyle>
            <a:lvl1pPr>
              <a:defRPr/>
            </a:lvl1pPr>
          </a:lstStyle>
          <a:p>
            <a:pPr>
              <a:defRPr/>
            </a:pPr>
            <a:fld id="{03BCF4DC-F724-4F86-A8C8-B1F198638009}"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90DAEA0E-206F-4AA6-B2DD-9A27CB02E951}"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8BFFD9EC-6BEC-489F-9284-01186FA575A0}"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B55A41F9-EA7D-4363-B08E-EC0659203729}"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38200"/>
            <a:ext cx="43053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838200"/>
            <a:ext cx="43053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6760C7F8-5B3B-46FC-89C7-964B74BE4ECC}"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60031EE0-F1EB-4B6D-A07F-C57791863EB7}"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827BEA4C-6D73-4B0C-8CE6-D0DA565A269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8B49B549-BFBF-43DA-993B-A04E704243C8}"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A434AD6C-B190-4EC2-B60F-148543953371}"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1507DC0-E5B2-412F-ADA8-535A5B931073}"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51910D2-FF9F-4B7D-A79D-F0B38BA6FB51}"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FF3BB11E-ECF9-466D-9F47-A043637BF230}"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209800" cy="6553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76200"/>
            <a:ext cx="6477000" cy="6553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B8CB8D7E-E90C-494E-A604-7A8FCD027026}"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15BE1554-3B26-46C2-97BD-9820031F7B17}"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69CADAD3-B0F4-4D56-B4D9-1663DC957A09}"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F63DF0B-5C23-49A3-96CF-2FB419CF15AC}"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38200"/>
            <a:ext cx="43053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838200"/>
            <a:ext cx="43053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9BCF6820-4619-4A29-B249-0A6D7702E4DB}"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4C8F5094-ECF6-43DD-ABF6-4ED80257E2A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7BBE672D-428B-46C0-95B2-0F1134BD6A23}"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3BDDE59E-760F-4F2C-8680-6D6362384E06}"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99FE328C-6E6B-40CD-A4A3-3E358E487F1D}"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646C62C3-B443-4FEC-9B6E-AA66471727AF}"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524FB79B-D44E-4ECF-99A8-625C682C776B}"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FED079C1-F082-40A3-8FD3-3FD4630CFEF0}"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209800" cy="6553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76200"/>
            <a:ext cx="6477000" cy="6553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72BC9644-1117-451E-BC2E-4DFA722FAE6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38200"/>
            <a:ext cx="4305300" cy="579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838200"/>
            <a:ext cx="4305300" cy="579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E37E3168-831E-4B38-B901-A3AF05DBCD4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165CA35B-DD90-4936-8F19-633E48C1ABA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21729AF1-9948-43A2-BC45-DCE44DBD8C3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08A31A5-0219-493D-B3D6-34F36C33624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BBBC2511-8C08-4B7D-8B4C-0A48DF30EED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E087AD04-4246-44D1-AF6F-75BDC43BCC1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hambackground"/>
          <p:cNvPicPr>
            <a:picLocks noChangeAspect="1" noChangeArrowheads="1"/>
          </p:cNvPicPr>
          <p:nvPr userDrawn="1"/>
        </p:nvPicPr>
        <p:blipFill>
          <a:blip r:embed="rId15">
            <a:lum bright="64000" contrast="-80000"/>
          </a:blip>
          <a:srcRect/>
          <a:stretch>
            <a:fillRect/>
          </a:stretch>
        </p:blipFill>
        <p:spPr bwMode="auto">
          <a:xfrm>
            <a:off x="0" y="0"/>
            <a:ext cx="9229725" cy="68849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838200" y="76200"/>
            <a:ext cx="822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228600" y="838200"/>
            <a:ext cx="8763000" cy="579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5174" name="Rectangle 6"/>
          <p:cNvSpPr>
            <a:spLocks noGrp="1" noChangeArrowheads="1"/>
          </p:cNvSpPr>
          <p:nvPr>
            <p:ph type="sldNum" sz="quarter" idx="4"/>
          </p:nvPr>
        </p:nvSpPr>
        <p:spPr bwMode="auto">
          <a:xfrm>
            <a:off x="7010400" y="6689725"/>
            <a:ext cx="2133600" cy="168275"/>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900" b="0">
                <a:latin typeface="Arial" panose="020B0604020202020204" pitchFamily="34" charset="0"/>
                <a:cs typeface="Arial" panose="020B0604020202020204" pitchFamily="34" charset="0"/>
              </a:defRPr>
            </a:lvl1pPr>
          </a:lstStyle>
          <a:p>
            <a:pPr>
              <a:defRPr/>
            </a:pPr>
            <a:fld id="{03ADB540-5A24-4093-9960-6B3E9734E68B}" type="slidenum">
              <a:rPr lang="en-US"/>
              <a:pPr>
                <a:defRPr/>
              </a:pPr>
              <a:t>‹#›</a:t>
            </a:fld>
            <a:endParaRPr lang="en-US"/>
          </a:p>
        </p:txBody>
      </p:sp>
      <p:sp>
        <p:nvSpPr>
          <p:cNvPr id="135176" name="Rectangle 8"/>
          <p:cNvSpPr>
            <a:spLocks noChangeArrowheads="1"/>
          </p:cNvSpPr>
          <p:nvPr userDrawn="1"/>
        </p:nvSpPr>
        <p:spPr bwMode="auto">
          <a:xfrm>
            <a:off x="0" y="714375"/>
            <a:ext cx="9144000" cy="47625"/>
          </a:xfrm>
          <a:prstGeom prst="rect">
            <a:avLst/>
          </a:prstGeom>
          <a:gradFill rotWithShape="1">
            <a:gsLst>
              <a:gs pos="0">
                <a:schemeClr val="folHlink"/>
              </a:gs>
              <a:gs pos="100000">
                <a:schemeClr val="accent2"/>
              </a:gs>
            </a:gsLst>
            <a:lin ang="2700000" scaled="1"/>
          </a:gradFill>
          <a:ln w="9525">
            <a:solidFill>
              <a:schemeClr val="tx1"/>
            </a:solidFill>
            <a:miter lim="800000"/>
            <a:headEnd/>
            <a:tailEnd/>
          </a:ln>
          <a:effectLst/>
        </p:spPr>
        <p:txBody>
          <a:bodyPr wrap="none" anchor="ctr"/>
          <a:lstStyle/>
          <a:p>
            <a:pPr>
              <a:defRPr/>
            </a:pPr>
            <a:endParaRPr lang="en-US" sz="1800" b="0">
              <a:latin typeface="Arial" panose="020B0604020202020204" pitchFamily="34" charset="0"/>
              <a:cs typeface="Arial" panose="020B0604020202020204" pitchFamily="34" charset="0"/>
            </a:endParaRPr>
          </a:p>
        </p:txBody>
      </p:sp>
      <p:sp>
        <p:nvSpPr>
          <p:cNvPr id="1031" name="WordArt 9"/>
          <p:cNvSpPr>
            <a:spLocks noChangeArrowheads="1" noChangeShapeType="1" noTextEdit="1"/>
          </p:cNvSpPr>
          <p:nvPr userDrawn="1"/>
        </p:nvSpPr>
        <p:spPr bwMode="auto">
          <a:xfrm>
            <a:off x="228600" y="152400"/>
            <a:ext cx="685800" cy="457200"/>
          </a:xfrm>
          <a:prstGeom prst="rect">
            <a:avLst/>
          </a:prstGeom>
        </p:spPr>
        <p:txBody>
          <a:bodyPr wrap="none" fromWordArt="1">
            <a:prstTxWarp prst="textCascadeUp">
              <a:avLst>
                <a:gd name="adj" fmla="val 75694"/>
              </a:avLst>
            </a:prstTxWarp>
            <a:scene3d>
              <a:camera prst="legacyPerspectiveTopLeft">
                <a:rot lat="0" lon="20519958" rev="0"/>
              </a:camera>
              <a:lightRig rig="legacyHarsh3" dir="r"/>
            </a:scene3d>
            <a:sp3d extrusionH="430200" prstMaterial="legacyMatte">
              <a:extrusionClr>
                <a:srgbClr val="006600"/>
              </a:extrusionClr>
            </a:sp3d>
          </a:bodyPr>
          <a:lstStyle/>
          <a:p>
            <a:pPr algn="ctr"/>
            <a:r>
              <a:rPr lang="en-US" sz="3600" kern="10">
                <a:ln w="9525">
                  <a:round/>
                  <a:headEnd/>
                  <a:tailEnd/>
                </a:ln>
                <a:solidFill>
                  <a:srgbClr val="00FFFF">
                    <a:alpha val="45097"/>
                  </a:srgbClr>
                </a:solidFill>
                <a:latin typeface="Arial Black"/>
              </a:rPr>
              <a:t>W6HA</a:t>
            </a:r>
          </a:p>
        </p:txBody>
      </p:sp>
      <p:sp>
        <p:nvSpPr>
          <p:cNvPr id="135178" name="Text Box 10"/>
          <p:cNvSpPr txBox="1">
            <a:spLocks noChangeArrowheads="1"/>
          </p:cNvSpPr>
          <p:nvPr userDrawn="1"/>
        </p:nvSpPr>
        <p:spPr bwMode="auto">
          <a:xfrm>
            <a:off x="60325" y="6688138"/>
            <a:ext cx="339725" cy="244475"/>
          </a:xfrm>
          <a:prstGeom prst="rect">
            <a:avLst/>
          </a:prstGeom>
          <a:noFill/>
          <a:ln>
            <a:noFill/>
          </a:ln>
          <a:effectLst/>
        </p:spPr>
        <p:txBody>
          <a:bodyPr wrap="none">
            <a:spAutoFit/>
          </a:bodyPr>
          <a:lstStyle/>
          <a:p>
            <a:pPr>
              <a:defRPr/>
            </a:pPr>
            <a:fld id="{84C9F936-4E14-4F7F-BF7D-AF661493C153}" type="slidenum">
              <a:rPr lang="en-US" sz="1000" b="0">
                <a:latin typeface="Arial" panose="020B0604020202020204" pitchFamily="34" charset="0"/>
                <a:cs typeface="Arial" panose="020B0604020202020204" pitchFamily="34" charset="0"/>
              </a:rPr>
              <a:pPr>
                <a:defRPr/>
              </a:pPr>
              <a:t>‹#›</a:t>
            </a:fld>
            <a:endParaRPr lang="en-US" sz="1000" b="0">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90"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Lst>
  <p:txStyles>
    <p:titleStyle>
      <a:lvl1pPr algn="ctr" rtl="0" eaLnBrk="0" fontAlgn="base" hangingPunct="0">
        <a:lnSpc>
          <a:spcPct val="90000"/>
        </a:lnSpc>
        <a:spcBef>
          <a:spcPct val="0"/>
        </a:spcBef>
        <a:spcAft>
          <a:spcPct val="0"/>
        </a:spcAft>
        <a:defRPr sz="2800" kern="1200">
          <a:solidFill>
            <a:schemeClr val="tx2"/>
          </a:solidFill>
          <a:latin typeface="+mj-lt"/>
          <a:ea typeface="+mj-ea"/>
          <a:cs typeface="+mj-cs"/>
        </a:defRPr>
      </a:lvl1pPr>
      <a:lvl2pPr algn="ctr" rtl="0" eaLnBrk="0" fontAlgn="base" hangingPunct="0">
        <a:lnSpc>
          <a:spcPct val="90000"/>
        </a:lnSpc>
        <a:spcBef>
          <a:spcPct val="0"/>
        </a:spcBef>
        <a:spcAft>
          <a:spcPct val="0"/>
        </a:spcAft>
        <a:defRPr sz="2800">
          <a:solidFill>
            <a:schemeClr val="tx2"/>
          </a:solidFill>
          <a:latin typeface="Arial" panose="020B0604020202020204" pitchFamily="34" charset="0"/>
          <a:cs typeface="Arial" panose="020B0604020202020204" pitchFamily="34" charset="0"/>
        </a:defRPr>
      </a:lvl2pPr>
      <a:lvl3pPr algn="ctr" rtl="0" eaLnBrk="0" fontAlgn="base" hangingPunct="0">
        <a:lnSpc>
          <a:spcPct val="90000"/>
        </a:lnSpc>
        <a:spcBef>
          <a:spcPct val="0"/>
        </a:spcBef>
        <a:spcAft>
          <a:spcPct val="0"/>
        </a:spcAft>
        <a:defRPr sz="2800">
          <a:solidFill>
            <a:schemeClr val="tx2"/>
          </a:solidFill>
          <a:latin typeface="Arial" panose="020B0604020202020204" pitchFamily="34" charset="0"/>
          <a:cs typeface="Arial" panose="020B0604020202020204" pitchFamily="34" charset="0"/>
        </a:defRPr>
      </a:lvl3pPr>
      <a:lvl4pPr algn="ctr" rtl="0" eaLnBrk="0" fontAlgn="base" hangingPunct="0">
        <a:lnSpc>
          <a:spcPct val="90000"/>
        </a:lnSpc>
        <a:spcBef>
          <a:spcPct val="0"/>
        </a:spcBef>
        <a:spcAft>
          <a:spcPct val="0"/>
        </a:spcAft>
        <a:defRPr sz="2800">
          <a:solidFill>
            <a:schemeClr val="tx2"/>
          </a:solidFill>
          <a:latin typeface="Arial" panose="020B0604020202020204" pitchFamily="34" charset="0"/>
          <a:cs typeface="Arial" panose="020B0604020202020204" pitchFamily="34" charset="0"/>
        </a:defRPr>
      </a:lvl4pPr>
      <a:lvl5pPr algn="ctr" rtl="0" eaLnBrk="0" fontAlgn="base" hangingPunct="0">
        <a:lnSpc>
          <a:spcPct val="90000"/>
        </a:lnSpc>
        <a:spcBef>
          <a:spcPct val="0"/>
        </a:spcBef>
        <a:spcAft>
          <a:spcPct val="0"/>
        </a:spcAft>
        <a:defRPr sz="2800">
          <a:solidFill>
            <a:schemeClr val="tx2"/>
          </a:solidFill>
          <a:latin typeface="Arial" panose="020B0604020202020204" pitchFamily="34" charset="0"/>
          <a:cs typeface="Arial" panose="020B0604020202020204" pitchFamily="34" charset="0"/>
        </a:defRPr>
      </a:lvl5pPr>
      <a:lvl6pPr marL="457200" algn="ctr" rtl="0" fontAlgn="base">
        <a:lnSpc>
          <a:spcPct val="90000"/>
        </a:lnSpc>
        <a:spcBef>
          <a:spcPct val="0"/>
        </a:spcBef>
        <a:spcAft>
          <a:spcPct val="0"/>
        </a:spcAft>
        <a:defRPr sz="2800">
          <a:solidFill>
            <a:schemeClr val="tx2"/>
          </a:solidFill>
          <a:latin typeface="Arial" panose="020B0604020202020204" pitchFamily="34" charset="0"/>
          <a:cs typeface="Arial" panose="020B0604020202020204" pitchFamily="34" charset="0"/>
        </a:defRPr>
      </a:lvl6pPr>
      <a:lvl7pPr marL="914400" algn="ctr" rtl="0" fontAlgn="base">
        <a:lnSpc>
          <a:spcPct val="90000"/>
        </a:lnSpc>
        <a:spcBef>
          <a:spcPct val="0"/>
        </a:spcBef>
        <a:spcAft>
          <a:spcPct val="0"/>
        </a:spcAft>
        <a:defRPr sz="2800">
          <a:solidFill>
            <a:schemeClr val="tx2"/>
          </a:solidFill>
          <a:latin typeface="Arial" panose="020B0604020202020204" pitchFamily="34" charset="0"/>
          <a:cs typeface="Arial" panose="020B0604020202020204" pitchFamily="34" charset="0"/>
        </a:defRPr>
      </a:lvl7pPr>
      <a:lvl8pPr marL="1371600" algn="ctr" rtl="0" fontAlgn="base">
        <a:lnSpc>
          <a:spcPct val="90000"/>
        </a:lnSpc>
        <a:spcBef>
          <a:spcPct val="0"/>
        </a:spcBef>
        <a:spcAft>
          <a:spcPct val="0"/>
        </a:spcAft>
        <a:defRPr sz="2800">
          <a:solidFill>
            <a:schemeClr val="tx2"/>
          </a:solidFill>
          <a:latin typeface="Arial" panose="020B0604020202020204" pitchFamily="34" charset="0"/>
          <a:cs typeface="Arial" panose="020B0604020202020204" pitchFamily="34" charset="0"/>
        </a:defRPr>
      </a:lvl8pPr>
      <a:lvl9pPr marL="1828800" algn="ctr" rtl="0" fontAlgn="base">
        <a:lnSpc>
          <a:spcPct val="90000"/>
        </a:lnSpc>
        <a:spcBef>
          <a:spcPct val="0"/>
        </a:spcBef>
        <a:spcAft>
          <a:spcPct val="0"/>
        </a:spcAft>
        <a:defRPr sz="28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362" name="Picture 7" descr="hambackground"/>
          <p:cNvPicPr>
            <a:picLocks noChangeAspect="1" noChangeArrowheads="1"/>
          </p:cNvPicPr>
          <p:nvPr userDrawn="1"/>
        </p:nvPicPr>
        <p:blipFill>
          <a:blip r:embed="rId13">
            <a:lum bright="64000" contrast="-80000"/>
          </a:blip>
          <a:srcRect/>
          <a:stretch>
            <a:fillRect/>
          </a:stretch>
        </p:blipFill>
        <p:spPr bwMode="auto">
          <a:xfrm>
            <a:off x="0" y="0"/>
            <a:ext cx="9229725" cy="6884988"/>
          </a:xfrm>
          <a:prstGeom prst="rect">
            <a:avLst/>
          </a:prstGeom>
          <a:noFill/>
          <a:ln w="9525">
            <a:noFill/>
            <a:miter lim="800000"/>
            <a:headEnd/>
            <a:tailEnd/>
          </a:ln>
        </p:spPr>
      </p:pic>
      <p:sp>
        <p:nvSpPr>
          <p:cNvPr id="15363" name="Rectangle 2"/>
          <p:cNvSpPr>
            <a:spLocks noGrp="1" noChangeArrowheads="1"/>
          </p:cNvSpPr>
          <p:nvPr>
            <p:ph type="title"/>
          </p:nvPr>
        </p:nvSpPr>
        <p:spPr bwMode="auto">
          <a:xfrm>
            <a:off x="838200" y="76200"/>
            <a:ext cx="822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4" name="Rectangle 3"/>
          <p:cNvSpPr>
            <a:spLocks noGrp="1" noChangeArrowheads="1"/>
          </p:cNvSpPr>
          <p:nvPr>
            <p:ph type="body" idx="1"/>
          </p:nvPr>
        </p:nvSpPr>
        <p:spPr bwMode="auto">
          <a:xfrm>
            <a:off x="228600" y="838200"/>
            <a:ext cx="8763000" cy="579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5174" name="Rectangle 6"/>
          <p:cNvSpPr>
            <a:spLocks noGrp="1" noChangeArrowheads="1"/>
          </p:cNvSpPr>
          <p:nvPr>
            <p:ph type="sldNum" sz="quarter" idx="4"/>
          </p:nvPr>
        </p:nvSpPr>
        <p:spPr bwMode="auto">
          <a:xfrm>
            <a:off x="7010400" y="6689725"/>
            <a:ext cx="2133600" cy="168275"/>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900" b="0">
                <a:latin typeface="+mn-lt"/>
                <a:cs typeface="+mn-cs"/>
              </a:defRPr>
            </a:lvl1pPr>
          </a:lstStyle>
          <a:p>
            <a:pPr>
              <a:defRPr/>
            </a:pPr>
            <a:fld id="{A3662E05-449D-4824-8595-9C92C4A0E0BD}" type="slidenum">
              <a:rPr lang="en-US"/>
              <a:pPr>
                <a:defRPr/>
              </a:pPr>
              <a:t>‹#›</a:t>
            </a:fld>
            <a:endParaRPr lang="en-US"/>
          </a:p>
        </p:txBody>
      </p:sp>
      <p:sp>
        <p:nvSpPr>
          <p:cNvPr id="135176" name="Rectangle 8"/>
          <p:cNvSpPr>
            <a:spLocks noChangeArrowheads="1"/>
          </p:cNvSpPr>
          <p:nvPr userDrawn="1"/>
        </p:nvSpPr>
        <p:spPr bwMode="auto">
          <a:xfrm>
            <a:off x="0" y="714375"/>
            <a:ext cx="9144000" cy="47625"/>
          </a:xfrm>
          <a:prstGeom prst="rect">
            <a:avLst/>
          </a:prstGeom>
          <a:gradFill rotWithShape="1">
            <a:gsLst>
              <a:gs pos="0">
                <a:schemeClr val="folHlink"/>
              </a:gs>
              <a:gs pos="100000">
                <a:schemeClr val="accent2"/>
              </a:gs>
            </a:gsLst>
            <a:lin ang="2700000" scaled="1"/>
          </a:gradFill>
          <a:ln w="9525">
            <a:solidFill>
              <a:schemeClr val="tx1"/>
            </a:solidFill>
            <a:miter lim="800000"/>
            <a:headEnd/>
            <a:tailEnd/>
          </a:ln>
          <a:effectLst/>
        </p:spPr>
        <p:txBody>
          <a:bodyPr wrap="none" anchor="ctr"/>
          <a:lstStyle/>
          <a:p>
            <a:pPr>
              <a:defRPr/>
            </a:pPr>
            <a:endParaRPr lang="en-US" sz="1800" b="0">
              <a:latin typeface="Arial" panose="020B0604020202020204" pitchFamily="34" charset="0"/>
              <a:cs typeface="Arial" panose="020B0604020202020204" pitchFamily="34" charset="0"/>
            </a:endParaRPr>
          </a:p>
        </p:txBody>
      </p:sp>
      <p:sp>
        <p:nvSpPr>
          <p:cNvPr id="15367" name="WordArt 9"/>
          <p:cNvSpPr>
            <a:spLocks noChangeArrowheads="1" noChangeShapeType="1" noTextEdit="1"/>
          </p:cNvSpPr>
          <p:nvPr userDrawn="1"/>
        </p:nvSpPr>
        <p:spPr bwMode="auto">
          <a:xfrm>
            <a:off x="228600" y="152400"/>
            <a:ext cx="685800" cy="457200"/>
          </a:xfrm>
          <a:prstGeom prst="rect">
            <a:avLst/>
          </a:prstGeom>
        </p:spPr>
        <p:txBody>
          <a:bodyPr wrap="none" fromWordArt="1">
            <a:prstTxWarp prst="textCascadeUp">
              <a:avLst>
                <a:gd name="adj" fmla="val 75694"/>
              </a:avLst>
            </a:prstTxWarp>
            <a:scene3d>
              <a:camera prst="legacyPerspectiveTopLeft">
                <a:rot lat="0" lon="20519958" rev="0"/>
              </a:camera>
              <a:lightRig rig="legacyHarsh3" dir="r"/>
            </a:scene3d>
            <a:sp3d extrusionH="430200" prstMaterial="legacyMatte">
              <a:extrusionClr>
                <a:srgbClr val="006600"/>
              </a:extrusionClr>
            </a:sp3d>
          </a:bodyPr>
          <a:lstStyle/>
          <a:p>
            <a:pPr algn="ctr"/>
            <a:r>
              <a:rPr lang="en-US" sz="3600" kern="10">
                <a:ln w="9525">
                  <a:round/>
                  <a:headEnd/>
                  <a:tailEnd/>
                </a:ln>
                <a:solidFill>
                  <a:srgbClr val="00FFFF">
                    <a:alpha val="45097"/>
                  </a:srgbClr>
                </a:solidFill>
                <a:latin typeface="Arial Black"/>
              </a:rPr>
              <a:t>W6HA</a:t>
            </a:r>
          </a:p>
        </p:txBody>
      </p:sp>
      <p:sp>
        <p:nvSpPr>
          <p:cNvPr id="135178" name="Text Box 10"/>
          <p:cNvSpPr txBox="1">
            <a:spLocks noChangeArrowheads="1"/>
          </p:cNvSpPr>
          <p:nvPr userDrawn="1"/>
        </p:nvSpPr>
        <p:spPr bwMode="auto">
          <a:xfrm>
            <a:off x="60325" y="6688138"/>
            <a:ext cx="339725" cy="244475"/>
          </a:xfrm>
          <a:prstGeom prst="rect">
            <a:avLst/>
          </a:prstGeom>
          <a:noFill/>
          <a:ln>
            <a:noFill/>
          </a:ln>
          <a:effectLst/>
        </p:spPr>
        <p:txBody>
          <a:bodyPr wrap="none">
            <a:spAutoFit/>
          </a:bodyPr>
          <a:lstStyle/>
          <a:p>
            <a:pPr>
              <a:defRPr/>
            </a:pPr>
            <a:fld id="{7967730F-749F-4843-B878-B54E3CBEDBE9}" type="slidenum">
              <a:rPr lang="en-US" sz="1000" b="0">
                <a:latin typeface="Arial" panose="020B0604020202020204" pitchFamily="34" charset="0"/>
                <a:cs typeface="Arial" panose="020B0604020202020204" pitchFamily="34" charset="0"/>
              </a:rPr>
              <a:pPr>
                <a:defRPr/>
              </a:pPr>
              <a:t>‹#›</a:t>
            </a:fld>
            <a:endParaRPr lang="en-US" sz="1000" b="0">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ctr" rtl="0" eaLnBrk="0" fontAlgn="base" hangingPunct="0">
        <a:lnSpc>
          <a:spcPct val="90000"/>
        </a:lnSpc>
        <a:spcBef>
          <a:spcPct val="0"/>
        </a:spcBef>
        <a:spcAft>
          <a:spcPct val="0"/>
        </a:spcAft>
        <a:defRPr sz="2800">
          <a:solidFill>
            <a:schemeClr val="tx2"/>
          </a:solidFill>
          <a:latin typeface="+mj-lt"/>
          <a:ea typeface="+mj-ea"/>
          <a:cs typeface="+mj-cs"/>
        </a:defRPr>
      </a:lvl1pPr>
      <a:lvl2pPr algn="ctr" rtl="0" eaLnBrk="0" fontAlgn="base" hangingPunct="0">
        <a:lnSpc>
          <a:spcPct val="90000"/>
        </a:lnSpc>
        <a:spcBef>
          <a:spcPct val="0"/>
        </a:spcBef>
        <a:spcAft>
          <a:spcPct val="0"/>
        </a:spcAft>
        <a:defRPr sz="2800">
          <a:solidFill>
            <a:schemeClr val="tx2"/>
          </a:solidFill>
          <a:latin typeface="Arial" charset="0"/>
          <a:cs typeface="Arial" charset="0"/>
        </a:defRPr>
      </a:lvl2pPr>
      <a:lvl3pPr algn="ctr" rtl="0" eaLnBrk="0" fontAlgn="base" hangingPunct="0">
        <a:lnSpc>
          <a:spcPct val="90000"/>
        </a:lnSpc>
        <a:spcBef>
          <a:spcPct val="0"/>
        </a:spcBef>
        <a:spcAft>
          <a:spcPct val="0"/>
        </a:spcAft>
        <a:defRPr sz="2800">
          <a:solidFill>
            <a:schemeClr val="tx2"/>
          </a:solidFill>
          <a:latin typeface="Arial" charset="0"/>
          <a:cs typeface="Arial" charset="0"/>
        </a:defRPr>
      </a:lvl3pPr>
      <a:lvl4pPr algn="ctr" rtl="0" eaLnBrk="0" fontAlgn="base" hangingPunct="0">
        <a:lnSpc>
          <a:spcPct val="90000"/>
        </a:lnSpc>
        <a:spcBef>
          <a:spcPct val="0"/>
        </a:spcBef>
        <a:spcAft>
          <a:spcPct val="0"/>
        </a:spcAft>
        <a:defRPr sz="2800">
          <a:solidFill>
            <a:schemeClr val="tx2"/>
          </a:solidFill>
          <a:latin typeface="Arial" charset="0"/>
          <a:cs typeface="Arial" charset="0"/>
        </a:defRPr>
      </a:lvl4pPr>
      <a:lvl5pPr algn="ctr" rtl="0" eaLnBrk="0" fontAlgn="base" hangingPunct="0">
        <a:lnSpc>
          <a:spcPct val="90000"/>
        </a:lnSpc>
        <a:spcBef>
          <a:spcPct val="0"/>
        </a:spcBef>
        <a:spcAft>
          <a:spcPct val="0"/>
        </a:spcAft>
        <a:defRPr sz="2800">
          <a:solidFill>
            <a:schemeClr val="tx2"/>
          </a:solidFill>
          <a:latin typeface="Arial" charset="0"/>
          <a:cs typeface="Arial" charset="0"/>
        </a:defRPr>
      </a:lvl5pPr>
      <a:lvl6pPr marL="457200" algn="ctr" rtl="0" fontAlgn="base">
        <a:lnSpc>
          <a:spcPct val="90000"/>
        </a:lnSpc>
        <a:spcBef>
          <a:spcPct val="0"/>
        </a:spcBef>
        <a:spcAft>
          <a:spcPct val="0"/>
        </a:spcAft>
        <a:defRPr sz="2800">
          <a:solidFill>
            <a:schemeClr val="tx2"/>
          </a:solidFill>
          <a:latin typeface="Arial" charset="0"/>
          <a:cs typeface="Arial" charset="0"/>
        </a:defRPr>
      </a:lvl6pPr>
      <a:lvl7pPr marL="914400" algn="ctr" rtl="0" fontAlgn="base">
        <a:lnSpc>
          <a:spcPct val="90000"/>
        </a:lnSpc>
        <a:spcBef>
          <a:spcPct val="0"/>
        </a:spcBef>
        <a:spcAft>
          <a:spcPct val="0"/>
        </a:spcAft>
        <a:defRPr sz="2800">
          <a:solidFill>
            <a:schemeClr val="tx2"/>
          </a:solidFill>
          <a:latin typeface="Arial" charset="0"/>
          <a:cs typeface="Arial" charset="0"/>
        </a:defRPr>
      </a:lvl7pPr>
      <a:lvl8pPr marL="1371600" algn="ctr" rtl="0" fontAlgn="base">
        <a:lnSpc>
          <a:spcPct val="90000"/>
        </a:lnSpc>
        <a:spcBef>
          <a:spcPct val="0"/>
        </a:spcBef>
        <a:spcAft>
          <a:spcPct val="0"/>
        </a:spcAft>
        <a:defRPr sz="2800">
          <a:solidFill>
            <a:schemeClr val="tx2"/>
          </a:solidFill>
          <a:latin typeface="Arial" charset="0"/>
          <a:cs typeface="Arial" charset="0"/>
        </a:defRPr>
      </a:lvl8pPr>
      <a:lvl9pPr marL="1828800" algn="ctr" rtl="0" fontAlgn="base">
        <a:lnSpc>
          <a:spcPct val="90000"/>
        </a:lnSpc>
        <a:spcBef>
          <a:spcPct val="0"/>
        </a:spcBef>
        <a:spcAft>
          <a:spcPct val="0"/>
        </a:spcAft>
        <a:defRPr sz="28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Char char="•"/>
        <a:defRPr>
          <a:solidFill>
            <a:schemeClr val="tx1"/>
          </a:solidFill>
          <a:latin typeface="+mn-lt"/>
          <a:cs typeface="+mn-cs"/>
        </a:defRPr>
      </a:lvl3pPr>
      <a:lvl4pPr marL="1600200" indent="-228600" algn="l" rtl="0" eaLnBrk="0" fontAlgn="base" hangingPunct="0">
        <a:spcBef>
          <a:spcPct val="20000"/>
        </a:spcBef>
        <a:spcAft>
          <a:spcPct val="0"/>
        </a:spcAft>
        <a:buChar char="–"/>
        <a:defRPr sz="1600">
          <a:solidFill>
            <a:schemeClr val="tx1"/>
          </a:solidFill>
          <a:latin typeface="+mn-lt"/>
          <a:cs typeface="+mn-cs"/>
        </a:defRPr>
      </a:lvl4pPr>
      <a:lvl5pPr marL="2057400" indent="-228600" algn="l" rtl="0" eaLnBrk="0" fontAlgn="base" hangingPunct="0">
        <a:spcBef>
          <a:spcPct val="20000"/>
        </a:spcBef>
        <a:spcAft>
          <a:spcPct val="0"/>
        </a:spcAft>
        <a:buChar char="»"/>
        <a:defRPr sz="16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7650" name="Picture 7" descr="hambackground"/>
          <p:cNvPicPr>
            <a:picLocks noChangeAspect="1" noChangeArrowheads="1"/>
          </p:cNvPicPr>
          <p:nvPr userDrawn="1"/>
        </p:nvPicPr>
        <p:blipFill>
          <a:blip r:embed="rId13">
            <a:lum bright="64000" contrast="-80000"/>
          </a:blip>
          <a:srcRect/>
          <a:stretch>
            <a:fillRect/>
          </a:stretch>
        </p:blipFill>
        <p:spPr bwMode="auto">
          <a:xfrm>
            <a:off x="0" y="0"/>
            <a:ext cx="9229725" cy="6884988"/>
          </a:xfrm>
          <a:prstGeom prst="rect">
            <a:avLst/>
          </a:prstGeom>
          <a:noFill/>
          <a:ln w="9525">
            <a:noFill/>
            <a:miter lim="800000"/>
            <a:headEnd/>
            <a:tailEnd/>
          </a:ln>
        </p:spPr>
      </p:pic>
      <p:sp>
        <p:nvSpPr>
          <p:cNvPr id="27651" name="Rectangle 2"/>
          <p:cNvSpPr>
            <a:spLocks noGrp="1" noChangeArrowheads="1"/>
          </p:cNvSpPr>
          <p:nvPr>
            <p:ph type="title"/>
          </p:nvPr>
        </p:nvSpPr>
        <p:spPr bwMode="auto">
          <a:xfrm>
            <a:off x="838200" y="76200"/>
            <a:ext cx="822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7652" name="Rectangle 3"/>
          <p:cNvSpPr>
            <a:spLocks noGrp="1" noChangeArrowheads="1"/>
          </p:cNvSpPr>
          <p:nvPr>
            <p:ph type="body" idx="1"/>
          </p:nvPr>
        </p:nvSpPr>
        <p:spPr bwMode="auto">
          <a:xfrm>
            <a:off x="228600" y="838200"/>
            <a:ext cx="8763000" cy="579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5174" name="Rectangle 6"/>
          <p:cNvSpPr>
            <a:spLocks noGrp="1" noChangeArrowheads="1"/>
          </p:cNvSpPr>
          <p:nvPr>
            <p:ph type="sldNum" sz="quarter" idx="4"/>
          </p:nvPr>
        </p:nvSpPr>
        <p:spPr bwMode="auto">
          <a:xfrm>
            <a:off x="7010400" y="6689725"/>
            <a:ext cx="2133600" cy="168275"/>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900" b="0">
                <a:latin typeface="+mn-lt"/>
                <a:cs typeface="+mn-cs"/>
              </a:defRPr>
            </a:lvl1pPr>
          </a:lstStyle>
          <a:p>
            <a:pPr>
              <a:defRPr/>
            </a:pPr>
            <a:fld id="{683584BD-4D3F-4514-AB12-02D1633F09C5}" type="slidenum">
              <a:rPr lang="en-US"/>
              <a:pPr>
                <a:defRPr/>
              </a:pPr>
              <a:t>‹#›</a:t>
            </a:fld>
            <a:endParaRPr lang="en-US"/>
          </a:p>
        </p:txBody>
      </p:sp>
      <p:sp>
        <p:nvSpPr>
          <p:cNvPr id="135176" name="Rectangle 8"/>
          <p:cNvSpPr>
            <a:spLocks noChangeArrowheads="1"/>
          </p:cNvSpPr>
          <p:nvPr userDrawn="1"/>
        </p:nvSpPr>
        <p:spPr bwMode="auto">
          <a:xfrm>
            <a:off x="0" y="714375"/>
            <a:ext cx="9144000" cy="47625"/>
          </a:xfrm>
          <a:prstGeom prst="rect">
            <a:avLst/>
          </a:prstGeom>
          <a:gradFill rotWithShape="1">
            <a:gsLst>
              <a:gs pos="0">
                <a:schemeClr val="folHlink"/>
              </a:gs>
              <a:gs pos="100000">
                <a:schemeClr val="accent2"/>
              </a:gs>
            </a:gsLst>
            <a:lin ang="2700000" scaled="1"/>
          </a:gradFill>
          <a:ln w="9525">
            <a:solidFill>
              <a:schemeClr val="tx1"/>
            </a:solidFill>
            <a:miter lim="800000"/>
            <a:headEnd/>
            <a:tailEnd/>
          </a:ln>
          <a:effectLst/>
        </p:spPr>
        <p:txBody>
          <a:bodyPr wrap="none" anchor="ctr"/>
          <a:lstStyle/>
          <a:p>
            <a:pPr>
              <a:defRPr/>
            </a:pPr>
            <a:endParaRPr lang="en-US" sz="1800" b="0">
              <a:latin typeface="Arial" panose="020B0604020202020204" pitchFamily="34" charset="0"/>
              <a:cs typeface="Arial" panose="020B0604020202020204" pitchFamily="34" charset="0"/>
            </a:endParaRPr>
          </a:p>
        </p:txBody>
      </p:sp>
      <p:sp>
        <p:nvSpPr>
          <p:cNvPr id="27655" name="WordArt 9"/>
          <p:cNvSpPr>
            <a:spLocks noChangeArrowheads="1" noChangeShapeType="1" noTextEdit="1"/>
          </p:cNvSpPr>
          <p:nvPr userDrawn="1"/>
        </p:nvSpPr>
        <p:spPr bwMode="auto">
          <a:xfrm>
            <a:off x="228600" y="152400"/>
            <a:ext cx="685800" cy="457200"/>
          </a:xfrm>
          <a:prstGeom prst="rect">
            <a:avLst/>
          </a:prstGeom>
        </p:spPr>
        <p:txBody>
          <a:bodyPr wrap="none" fromWordArt="1">
            <a:prstTxWarp prst="textCascadeUp">
              <a:avLst>
                <a:gd name="adj" fmla="val 75694"/>
              </a:avLst>
            </a:prstTxWarp>
            <a:scene3d>
              <a:camera prst="legacyPerspectiveTopLeft">
                <a:rot lat="0" lon="20519958" rev="0"/>
              </a:camera>
              <a:lightRig rig="legacyHarsh3" dir="r"/>
            </a:scene3d>
            <a:sp3d extrusionH="430200" prstMaterial="legacyMatte">
              <a:extrusionClr>
                <a:srgbClr val="006600"/>
              </a:extrusionClr>
            </a:sp3d>
          </a:bodyPr>
          <a:lstStyle/>
          <a:p>
            <a:pPr algn="ctr"/>
            <a:r>
              <a:rPr lang="en-US" sz="3600" kern="10">
                <a:ln w="9525">
                  <a:round/>
                  <a:headEnd/>
                  <a:tailEnd/>
                </a:ln>
                <a:solidFill>
                  <a:srgbClr val="00FFFF">
                    <a:alpha val="45097"/>
                  </a:srgbClr>
                </a:solidFill>
                <a:latin typeface="Arial Black"/>
              </a:rPr>
              <a:t>W6HA</a:t>
            </a:r>
          </a:p>
        </p:txBody>
      </p:sp>
      <p:sp>
        <p:nvSpPr>
          <p:cNvPr id="135178" name="Text Box 10"/>
          <p:cNvSpPr txBox="1">
            <a:spLocks noChangeArrowheads="1"/>
          </p:cNvSpPr>
          <p:nvPr userDrawn="1"/>
        </p:nvSpPr>
        <p:spPr bwMode="auto">
          <a:xfrm>
            <a:off x="60325" y="6688138"/>
            <a:ext cx="339725" cy="244475"/>
          </a:xfrm>
          <a:prstGeom prst="rect">
            <a:avLst/>
          </a:prstGeom>
          <a:noFill/>
          <a:ln>
            <a:noFill/>
          </a:ln>
          <a:effectLst/>
        </p:spPr>
        <p:txBody>
          <a:bodyPr wrap="none">
            <a:spAutoFit/>
          </a:bodyPr>
          <a:lstStyle/>
          <a:p>
            <a:pPr>
              <a:defRPr/>
            </a:pPr>
            <a:fld id="{A319DDAC-99A8-4B30-BC12-C76F0A1A61EF}" type="slidenum">
              <a:rPr lang="en-US" sz="1000" b="0">
                <a:latin typeface="Arial" panose="020B0604020202020204" pitchFamily="34" charset="0"/>
                <a:cs typeface="Arial" panose="020B0604020202020204" pitchFamily="34" charset="0"/>
              </a:rPr>
              <a:pPr>
                <a:defRPr/>
              </a:pPr>
              <a:t>‹#›</a:t>
            </a:fld>
            <a:endParaRPr lang="en-US" sz="1000" b="0">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rtl="0" eaLnBrk="0" fontAlgn="base" hangingPunct="0">
        <a:lnSpc>
          <a:spcPct val="90000"/>
        </a:lnSpc>
        <a:spcBef>
          <a:spcPct val="0"/>
        </a:spcBef>
        <a:spcAft>
          <a:spcPct val="0"/>
        </a:spcAft>
        <a:defRPr sz="2800">
          <a:solidFill>
            <a:schemeClr val="tx2"/>
          </a:solidFill>
          <a:latin typeface="+mj-lt"/>
          <a:ea typeface="+mj-ea"/>
          <a:cs typeface="+mj-cs"/>
        </a:defRPr>
      </a:lvl1pPr>
      <a:lvl2pPr algn="ctr" rtl="0" eaLnBrk="0" fontAlgn="base" hangingPunct="0">
        <a:lnSpc>
          <a:spcPct val="90000"/>
        </a:lnSpc>
        <a:spcBef>
          <a:spcPct val="0"/>
        </a:spcBef>
        <a:spcAft>
          <a:spcPct val="0"/>
        </a:spcAft>
        <a:defRPr sz="2800">
          <a:solidFill>
            <a:schemeClr val="tx2"/>
          </a:solidFill>
          <a:latin typeface="Arial" charset="0"/>
          <a:cs typeface="Arial" charset="0"/>
        </a:defRPr>
      </a:lvl2pPr>
      <a:lvl3pPr algn="ctr" rtl="0" eaLnBrk="0" fontAlgn="base" hangingPunct="0">
        <a:lnSpc>
          <a:spcPct val="90000"/>
        </a:lnSpc>
        <a:spcBef>
          <a:spcPct val="0"/>
        </a:spcBef>
        <a:spcAft>
          <a:spcPct val="0"/>
        </a:spcAft>
        <a:defRPr sz="2800">
          <a:solidFill>
            <a:schemeClr val="tx2"/>
          </a:solidFill>
          <a:latin typeface="Arial" charset="0"/>
          <a:cs typeface="Arial" charset="0"/>
        </a:defRPr>
      </a:lvl3pPr>
      <a:lvl4pPr algn="ctr" rtl="0" eaLnBrk="0" fontAlgn="base" hangingPunct="0">
        <a:lnSpc>
          <a:spcPct val="90000"/>
        </a:lnSpc>
        <a:spcBef>
          <a:spcPct val="0"/>
        </a:spcBef>
        <a:spcAft>
          <a:spcPct val="0"/>
        </a:spcAft>
        <a:defRPr sz="2800">
          <a:solidFill>
            <a:schemeClr val="tx2"/>
          </a:solidFill>
          <a:latin typeface="Arial" charset="0"/>
          <a:cs typeface="Arial" charset="0"/>
        </a:defRPr>
      </a:lvl4pPr>
      <a:lvl5pPr algn="ctr" rtl="0" eaLnBrk="0" fontAlgn="base" hangingPunct="0">
        <a:lnSpc>
          <a:spcPct val="90000"/>
        </a:lnSpc>
        <a:spcBef>
          <a:spcPct val="0"/>
        </a:spcBef>
        <a:spcAft>
          <a:spcPct val="0"/>
        </a:spcAft>
        <a:defRPr sz="2800">
          <a:solidFill>
            <a:schemeClr val="tx2"/>
          </a:solidFill>
          <a:latin typeface="Arial" charset="0"/>
          <a:cs typeface="Arial" charset="0"/>
        </a:defRPr>
      </a:lvl5pPr>
      <a:lvl6pPr marL="457200" algn="ctr" rtl="0" fontAlgn="base">
        <a:lnSpc>
          <a:spcPct val="90000"/>
        </a:lnSpc>
        <a:spcBef>
          <a:spcPct val="0"/>
        </a:spcBef>
        <a:spcAft>
          <a:spcPct val="0"/>
        </a:spcAft>
        <a:defRPr sz="2800">
          <a:solidFill>
            <a:schemeClr val="tx2"/>
          </a:solidFill>
          <a:latin typeface="Arial" charset="0"/>
          <a:cs typeface="Arial" charset="0"/>
        </a:defRPr>
      </a:lvl6pPr>
      <a:lvl7pPr marL="914400" algn="ctr" rtl="0" fontAlgn="base">
        <a:lnSpc>
          <a:spcPct val="90000"/>
        </a:lnSpc>
        <a:spcBef>
          <a:spcPct val="0"/>
        </a:spcBef>
        <a:spcAft>
          <a:spcPct val="0"/>
        </a:spcAft>
        <a:defRPr sz="2800">
          <a:solidFill>
            <a:schemeClr val="tx2"/>
          </a:solidFill>
          <a:latin typeface="Arial" charset="0"/>
          <a:cs typeface="Arial" charset="0"/>
        </a:defRPr>
      </a:lvl7pPr>
      <a:lvl8pPr marL="1371600" algn="ctr" rtl="0" fontAlgn="base">
        <a:lnSpc>
          <a:spcPct val="90000"/>
        </a:lnSpc>
        <a:spcBef>
          <a:spcPct val="0"/>
        </a:spcBef>
        <a:spcAft>
          <a:spcPct val="0"/>
        </a:spcAft>
        <a:defRPr sz="2800">
          <a:solidFill>
            <a:schemeClr val="tx2"/>
          </a:solidFill>
          <a:latin typeface="Arial" charset="0"/>
          <a:cs typeface="Arial" charset="0"/>
        </a:defRPr>
      </a:lvl8pPr>
      <a:lvl9pPr marL="1828800" algn="ctr" rtl="0" fontAlgn="base">
        <a:lnSpc>
          <a:spcPct val="90000"/>
        </a:lnSpc>
        <a:spcBef>
          <a:spcPct val="0"/>
        </a:spcBef>
        <a:spcAft>
          <a:spcPct val="0"/>
        </a:spcAft>
        <a:defRPr sz="28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Char char="•"/>
        <a:defRPr>
          <a:solidFill>
            <a:schemeClr val="tx1"/>
          </a:solidFill>
          <a:latin typeface="+mn-lt"/>
          <a:cs typeface="+mn-cs"/>
        </a:defRPr>
      </a:lvl3pPr>
      <a:lvl4pPr marL="1600200" indent="-228600" algn="l" rtl="0" eaLnBrk="0" fontAlgn="base" hangingPunct="0">
        <a:spcBef>
          <a:spcPct val="20000"/>
        </a:spcBef>
        <a:spcAft>
          <a:spcPct val="0"/>
        </a:spcAft>
        <a:buChar char="–"/>
        <a:defRPr sz="1600">
          <a:solidFill>
            <a:schemeClr val="tx1"/>
          </a:solidFill>
          <a:latin typeface="+mn-lt"/>
          <a:cs typeface="+mn-cs"/>
        </a:defRPr>
      </a:lvl4pPr>
      <a:lvl5pPr marL="2057400" indent="-228600" algn="l" rtl="0" eaLnBrk="0" fontAlgn="base" hangingPunct="0">
        <a:spcBef>
          <a:spcPct val="20000"/>
        </a:spcBef>
        <a:spcAft>
          <a:spcPct val="0"/>
        </a:spcAft>
        <a:buChar char="»"/>
        <a:defRPr sz="16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wm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wmf"/><Relationship Id="rId1" Type="http://schemas.openxmlformats.org/officeDocument/2006/relationships/slideLayout" Target="../slideLayouts/slideLayout7.xml"/><Relationship Id="rId4" Type="http://schemas.openxmlformats.org/officeDocument/2006/relationships/image" Target="../media/image7.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5"/>
          <p:cNvPicPr>
            <a:picLocks noChangeAspect="1"/>
          </p:cNvPicPr>
          <p:nvPr/>
        </p:nvPicPr>
        <p:blipFill>
          <a:blip r:embed="rId2"/>
          <a:srcRect l="5876" t="6554" r="4538" b="1411"/>
          <a:stretch>
            <a:fillRect/>
          </a:stretch>
        </p:blipFill>
        <p:spPr bwMode="auto">
          <a:xfrm>
            <a:off x="0" y="5213350"/>
            <a:ext cx="2133600" cy="1644650"/>
          </a:xfrm>
          <a:prstGeom prst="rect">
            <a:avLst/>
          </a:prstGeom>
          <a:noFill/>
          <a:ln w="9525">
            <a:noFill/>
            <a:miter lim="800000"/>
            <a:headEnd/>
            <a:tailEnd/>
          </a:ln>
        </p:spPr>
      </p:pic>
      <p:pic>
        <p:nvPicPr>
          <p:cNvPr id="40962" name="Picture 10"/>
          <p:cNvPicPr>
            <a:picLocks noChangeAspect="1"/>
          </p:cNvPicPr>
          <p:nvPr/>
        </p:nvPicPr>
        <p:blipFill>
          <a:blip r:embed="rId3"/>
          <a:srcRect/>
          <a:stretch>
            <a:fillRect/>
          </a:stretch>
        </p:blipFill>
        <p:spPr bwMode="auto">
          <a:xfrm>
            <a:off x="6629400" y="2609850"/>
            <a:ext cx="2514600" cy="1885950"/>
          </a:xfrm>
          <a:prstGeom prst="rect">
            <a:avLst/>
          </a:prstGeom>
          <a:noFill/>
          <a:ln w="9525">
            <a:noFill/>
            <a:miter lim="800000"/>
            <a:headEnd/>
            <a:tailEnd/>
          </a:ln>
        </p:spPr>
      </p:pic>
      <p:sp>
        <p:nvSpPr>
          <p:cNvPr id="40963" name="Title 1"/>
          <p:cNvSpPr>
            <a:spLocks noGrp="1"/>
          </p:cNvSpPr>
          <p:nvPr>
            <p:ph type="ctrTitle" idx="4294967295"/>
          </p:nvPr>
        </p:nvSpPr>
        <p:spPr>
          <a:xfrm>
            <a:off x="838200" y="0"/>
            <a:ext cx="7772400" cy="609600"/>
          </a:xfrm>
        </p:spPr>
        <p:txBody>
          <a:bodyPr/>
          <a:lstStyle/>
          <a:p>
            <a:r>
              <a:rPr lang="en-US" sz="2400" smtClean="0"/>
              <a:t>Hughes Amateur Radio Club</a:t>
            </a:r>
            <a:br>
              <a:rPr lang="en-US" sz="2400" smtClean="0"/>
            </a:br>
            <a:r>
              <a:rPr lang="en-US" sz="2400" smtClean="0"/>
              <a:t>2020 Recap and 2021 Going Forward</a:t>
            </a:r>
          </a:p>
        </p:txBody>
      </p:sp>
      <p:sp>
        <p:nvSpPr>
          <p:cNvPr id="40964" name="Subtitle 2"/>
          <p:cNvSpPr>
            <a:spLocks noGrp="1"/>
          </p:cNvSpPr>
          <p:nvPr>
            <p:ph type="subTitle" idx="4294967295"/>
          </p:nvPr>
        </p:nvSpPr>
        <p:spPr>
          <a:xfrm>
            <a:off x="0" y="762000"/>
            <a:ext cx="5943600" cy="3200400"/>
          </a:xfrm>
        </p:spPr>
        <p:txBody>
          <a:bodyPr/>
          <a:lstStyle/>
          <a:p>
            <a:pPr marL="0" indent="0" algn="ctr">
              <a:lnSpc>
                <a:spcPct val="80000"/>
              </a:lnSpc>
              <a:buFontTx/>
              <a:buNone/>
            </a:pPr>
            <a:r>
              <a:rPr lang="en-US" sz="1800" smtClean="0"/>
              <a:t>It’s the right time of the year to look at what we as a club and as individuals have accomplished during the year.</a:t>
            </a:r>
          </a:p>
          <a:p>
            <a:pPr marL="0" indent="0" algn="ctr">
              <a:lnSpc>
                <a:spcPct val="80000"/>
              </a:lnSpc>
              <a:buFontTx/>
              <a:buNone/>
            </a:pPr>
            <a:endParaRPr lang="en-US" sz="1800" smtClean="0"/>
          </a:p>
          <a:p>
            <a:pPr marL="0" indent="0" algn="ctr">
              <a:lnSpc>
                <a:spcPct val="80000"/>
              </a:lnSpc>
              <a:buFontTx/>
              <a:buNone/>
            </a:pPr>
            <a:r>
              <a:rPr lang="en-US" sz="1800" smtClean="0"/>
              <a:t>We accomplished one huge major feat!</a:t>
            </a:r>
            <a:br>
              <a:rPr lang="en-US" sz="1800" smtClean="0"/>
            </a:br>
            <a:r>
              <a:rPr lang="en-US" sz="1800" smtClean="0"/>
              <a:t>We have gone through most of 2020 with no direct personal interaction and our club is still intact and still participating in our meetings, nets and Educational program!!</a:t>
            </a:r>
            <a:br>
              <a:rPr lang="en-US" sz="1800" smtClean="0"/>
            </a:br>
            <a:r>
              <a:rPr lang="en-US" sz="1800" smtClean="0"/>
              <a:t/>
            </a:r>
            <a:br>
              <a:rPr lang="en-US" sz="1800" smtClean="0"/>
            </a:br>
            <a:r>
              <a:rPr lang="en-US" sz="1800" smtClean="0"/>
              <a:t>All that we did, was doable for one reason:</a:t>
            </a:r>
            <a:br>
              <a:rPr lang="en-US" sz="1800" smtClean="0"/>
            </a:br>
            <a:r>
              <a:rPr lang="en-US" sz="1800" smtClean="0"/>
              <a:t>CLUB MEMBERS</a:t>
            </a:r>
            <a:br>
              <a:rPr lang="en-US" sz="1800" smtClean="0"/>
            </a:br>
            <a:r>
              <a:rPr lang="en-US" sz="1800" smtClean="0"/>
              <a:t/>
            </a:r>
            <a:br>
              <a:rPr lang="en-US" sz="1800" smtClean="0"/>
            </a:br>
            <a:r>
              <a:rPr lang="en-US" sz="1800" smtClean="0"/>
              <a:t>So, let us re-live some memories and then look at what 2021 brings.</a:t>
            </a:r>
            <a:r>
              <a:rPr lang="en-US" sz="500" smtClean="0">
                <a:solidFill>
                  <a:srgbClr val="898989"/>
                </a:solidFill>
              </a:rPr>
              <a:t/>
            </a:r>
            <a:br>
              <a:rPr lang="en-US" sz="500" smtClean="0">
                <a:solidFill>
                  <a:srgbClr val="898989"/>
                </a:solidFill>
              </a:rPr>
            </a:br>
            <a:endParaRPr lang="en-US" sz="500" smtClean="0">
              <a:solidFill>
                <a:srgbClr val="898989"/>
              </a:solidFill>
            </a:endParaRPr>
          </a:p>
        </p:txBody>
      </p:sp>
      <p:pic>
        <p:nvPicPr>
          <p:cNvPr id="40965" name="Picture 8" descr="IMG_9387"/>
          <p:cNvPicPr>
            <a:picLocks noChangeAspect="1" noChangeArrowheads="1"/>
          </p:cNvPicPr>
          <p:nvPr/>
        </p:nvPicPr>
        <p:blipFill>
          <a:blip r:embed="rId4"/>
          <a:srcRect/>
          <a:stretch>
            <a:fillRect/>
          </a:stretch>
        </p:blipFill>
        <p:spPr bwMode="auto">
          <a:xfrm>
            <a:off x="5867400" y="914400"/>
            <a:ext cx="3276600" cy="1693863"/>
          </a:xfrm>
          <a:prstGeom prst="rect">
            <a:avLst/>
          </a:prstGeom>
          <a:noFill/>
          <a:ln w="9525">
            <a:noFill/>
            <a:miter lim="800000"/>
            <a:headEnd/>
            <a:tailEnd/>
          </a:ln>
        </p:spPr>
      </p:pic>
      <p:pic>
        <p:nvPicPr>
          <p:cNvPr id="40966" name="Picture 7"/>
          <p:cNvPicPr>
            <a:picLocks noChangeAspect="1"/>
          </p:cNvPicPr>
          <p:nvPr/>
        </p:nvPicPr>
        <p:blipFill>
          <a:blip r:embed="rId5"/>
          <a:srcRect/>
          <a:stretch>
            <a:fillRect/>
          </a:stretch>
        </p:blipFill>
        <p:spPr bwMode="auto">
          <a:xfrm>
            <a:off x="0" y="4162425"/>
            <a:ext cx="2590800" cy="1363663"/>
          </a:xfrm>
          <a:prstGeom prst="rect">
            <a:avLst/>
          </a:prstGeom>
          <a:noFill/>
          <a:ln w="9525">
            <a:noFill/>
            <a:miter lim="800000"/>
            <a:headEnd/>
            <a:tailEnd/>
          </a:ln>
        </p:spPr>
      </p:pic>
      <p:pic>
        <p:nvPicPr>
          <p:cNvPr id="40967" name="Picture 7" descr="bonsall-2"/>
          <p:cNvPicPr>
            <a:picLocks noChangeAspect="1" noChangeArrowheads="1"/>
          </p:cNvPicPr>
          <p:nvPr/>
        </p:nvPicPr>
        <p:blipFill>
          <a:blip r:embed="rId6"/>
          <a:srcRect/>
          <a:stretch>
            <a:fillRect/>
          </a:stretch>
        </p:blipFill>
        <p:spPr bwMode="auto">
          <a:xfrm>
            <a:off x="5867400" y="4344988"/>
            <a:ext cx="3351213" cy="2513012"/>
          </a:xfrm>
          <a:prstGeom prst="rect">
            <a:avLst/>
          </a:prstGeom>
          <a:noFill/>
          <a:ln w="9525">
            <a:noFill/>
            <a:miter lim="800000"/>
            <a:headEnd/>
            <a:tailEnd/>
          </a:ln>
        </p:spPr>
      </p:pic>
      <p:pic>
        <p:nvPicPr>
          <p:cNvPr id="40968" name="Picture 9"/>
          <p:cNvPicPr>
            <a:picLocks noChangeAspect="1" noChangeArrowheads="1"/>
          </p:cNvPicPr>
          <p:nvPr/>
        </p:nvPicPr>
        <p:blipFill>
          <a:blip r:embed="rId7"/>
          <a:srcRect/>
          <a:stretch>
            <a:fillRect/>
          </a:stretch>
        </p:blipFill>
        <p:spPr bwMode="auto">
          <a:xfrm>
            <a:off x="2133600" y="5230813"/>
            <a:ext cx="2209800" cy="1627187"/>
          </a:xfrm>
          <a:prstGeom prst="rect">
            <a:avLst/>
          </a:prstGeom>
          <a:noFill/>
          <a:ln w="9525">
            <a:noFill/>
            <a:miter lim="800000"/>
            <a:headEnd/>
            <a:tailEnd/>
          </a:ln>
        </p:spPr>
      </p:pic>
      <p:pic>
        <p:nvPicPr>
          <p:cNvPr id="40969" name="Picture 14"/>
          <p:cNvPicPr>
            <a:picLocks noChangeAspect="1"/>
          </p:cNvPicPr>
          <p:nvPr/>
        </p:nvPicPr>
        <p:blipFill>
          <a:blip r:embed="rId8"/>
          <a:srcRect/>
          <a:stretch>
            <a:fillRect/>
          </a:stretch>
        </p:blipFill>
        <p:spPr bwMode="auto">
          <a:xfrm>
            <a:off x="4343400" y="4267200"/>
            <a:ext cx="1943100" cy="2590800"/>
          </a:xfrm>
          <a:prstGeom prst="rect">
            <a:avLst/>
          </a:prstGeom>
          <a:noFill/>
          <a:ln w="9525">
            <a:noFill/>
            <a:miter lim="800000"/>
            <a:headEnd/>
            <a:tailEnd/>
          </a:ln>
        </p:spPr>
      </p:pic>
      <p:sp>
        <p:nvSpPr>
          <p:cNvPr id="40970" name="Text Box 11"/>
          <p:cNvSpPr txBox="1">
            <a:spLocks noChangeArrowheads="1"/>
          </p:cNvSpPr>
          <p:nvPr/>
        </p:nvSpPr>
        <p:spPr bwMode="auto">
          <a:xfrm>
            <a:off x="381000" y="6553200"/>
            <a:ext cx="1393825" cy="304800"/>
          </a:xfrm>
          <a:prstGeom prst="rect">
            <a:avLst/>
          </a:prstGeom>
          <a:noFill/>
          <a:ln w="9525">
            <a:noFill/>
            <a:miter lim="800000"/>
            <a:headEnd/>
            <a:tailEnd/>
          </a:ln>
        </p:spPr>
        <p:txBody>
          <a:bodyPr wrap="none">
            <a:spAutoFit/>
          </a:bodyPr>
          <a:lstStyle/>
          <a:p>
            <a:r>
              <a:rPr lang="en-US"/>
              <a:t>Field day 2020</a:t>
            </a:r>
          </a:p>
        </p:txBody>
      </p:sp>
      <p:sp>
        <p:nvSpPr>
          <p:cNvPr id="40971" name="Text Box 12"/>
          <p:cNvSpPr txBox="1">
            <a:spLocks noChangeArrowheads="1"/>
          </p:cNvSpPr>
          <p:nvPr/>
        </p:nvSpPr>
        <p:spPr bwMode="auto">
          <a:xfrm>
            <a:off x="2819400" y="4953000"/>
            <a:ext cx="854075" cy="304800"/>
          </a:xfrm>
          <a:prstGeom prst="rect">
            <a:avLst/>
          </a:prstGeom>
          <a:noFill/>
          <a:ln w="9525">
            <a:noFill/>
            <a:miter lim="800000"/>
            <a:headEnd/>
            <a:tailEnd/>
          </a:ln>
        </p:spPr>
        <p:txBody>
          <a:bodyPr wrap="none">
            <a:spAutoFit/>
          </a:bodyPr>
          <a:lstStyle/>
          <a:p>
            <a:r>
              <a:rPr lang="en-US"/>
              <a:t>Classes</a:t>
            </a:r>
          </a:p>
        </p:txBody>
      </p:sp>
      <p:sp>
        <p:nvSpPr>
          <p:cNvPr id="40972" name="Text Box 13"/>
          <p:cNvSpPr txBox="1">
            <a:spLocks noChangeArrowheads="1"/>
          </p:cNvSpPr>
          <p:nvPr/>
        </p:nvSpPr>
        <p:spPr bwMode="auto">
          <a:xfrm>
            <a:off x="7010400" y="4495800"/>
            <a:ext cx="1336675" cy="304800"/>
          </a:xfrm>
          <a:prstGeom prst="rect">
            <a:avLst/>
          </a:prstGeom>
          <a:noFill/>
          <a:ln w="9525">
            <a:noFill/>
            <a:miter lim="800000"/>
            <a:headEnd/>
            <a:tailEnd/>
          </a:ln>
        </p:spPr>
        <p:txBody>
          <a:bodyPr wrap="none">
            <a:spAutoFit/>
          </a:bodyPr>
          <a:lstStyle/>
          <a:p>
            <a:r>
              <a:rPr lang="en-US"/>
              <a:t>Race Support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3"/>
          <p:cNvSpPr>
            <a:spLocks noGrp="1"/>
          </p:cNvSpPr>
          <p:nvPr>
            <p:ph type="title"/>
          </p:nvPr>
        </p:nvSpPr>
        <p:spPr/>
        <p:txBody>
          <a:bodyPr/>
          <a:lstStyle/>
          <a:p>
            <a:r>
              <a:rPr lang="en-US" smtClean="0"/>
              <a:t>Field Day Bulletin 2020</a:t>
            </a:r>
          </a:p>
        </p:txBody>
      </p:sp>
      <p:sp>
        <p:nvSpPr>
          <p:cNvPr id="50178" name="Content Placeholder 2"/>
          <p:cNvSpPr>
            <a:spLocks noGrp="1"/>
          </p:cNvSpPr>
          <p:nvPr>
            <p:ph sz="half" idx="1"/>
          </p:nvPr>
        </p:nvSpPr>
        <p:spPr/>
        <p:txBody>
          <a:bodyPr/>
          <a:lstStyle/>
          <a:p>
            <a:pPr marL="0" indent="0">
              <a:buFontTx/>
              <a:buNone/>
            </a:pPr>
            <a:r>
              <a:rPr lang="en-US" sz="1200" smtClean="0"/>
              <a:t>PSK 31 version</a:t>
            </a:r>
          </a:p>
          <a:p>
            <a:pPr marL="0" indent="0">
              <a:buFontTx/>
              <a:buNone/>
            </a:pPr>
            <a:endParaRPr lang="en-US" sz="1200" smtClean="0"/>
          </a:p>
          <a:p>
            <a:pPr marL="0" indent="0">
              <a:buFontTx/>
              <a:buNone/>
            </a:pPr>
            <a:r>
              <a:rPr lang="en-US" sz="1200" smtClean="0"/>
              <a:t>ZCZC AX10</a:t>
            </a:r>
          </a:p>
          <a:p>
            <a:pPr marL="0" indent="0">
              <a:buFontTx/>
              <a:buNone/>
            </a:pPr>
            <a:r>
              <a:rPr lang="en-US" sz="1200" smtClean="0"/>
              <a:t>QST de W1AW  </a:t>
            </a:r>
          </a:p>
          <a:p>
            <a:pPr marL="0" indent="0">
              <a:buFontTx/>
              <a:buNone/>
            </a:pPr>
            <a:r>
              <a:rPr lang="en-US" sz="1200" smtClean="0"/>
              <a:t>Special Bulletin 10  ARLX010</a:t>
            </a:r>
          </a:p>
          <a:p>
            <a:pPr marL="0" indent="0">
              <a:buFontTx/>
              <a:buNone/>
            </a:pPr>
            <a:r>
              <a:rPr lang="en-US" sz="1200" smtClean="0"/>
              <a:t>From ARRL Headquarters  </a:t>
            </a:r>
          </a:p>
          <a:p>
            <a:pPr marL="0" indent="0">
              <a:buFontTx/>
              <a:buNone/>
            </a:pPr>
            <a:r>
              <a:rPr lang="en-US" sz="1200" smtClean="0"/>
              <a:t>Newington CT  June 26, 2020</a:t>
            </a:r>
          </a:p>
          <a:p>
            <a:pPr marL="0" indent="0">
              <a:buFontTx/>
              <a:buNone/>
            </a:pPr>
            <a:r>
              <a:rPr lang="en-US" sz="1200" smtClean="0"/>
              <a:t>To all radio amateurs </a:t>
            </a:r>
          </a:p>
          <a:p>
            <a:pPr marL="0" indent="0">
              <a:buFontTx/>
              <a:buNone/>
            </a:pPr>
            <a:endParaRPr lang="en-US" sz="1200" smtClean="0"/>
          </a:p>
          <a:p>
            <a:pPr marL="0" indent="0">
              <a:buFontTx/>
              <a:buNone/>
            </a:pPr>
            <a:r>
              <a:rPr lang="en-US" sz="1200" smtClean="0"/>
              <a:t>SB SPCL ARL ARLX010</a:t>
            </a:r>
          </a:p>
          <a:p>
            <a:pPr marL="0" indent="0">
              <a:buFontTx/>
              <a:buNone/>
            </a:pPr>
            <a:r>
              <a:rPr lang="en-US" sz="1200" smtClean="0"/>
              <a:t>ARLX010 E020 W1AW Field Day Bulletin</a:t>
            </a:r>
          </a:p>
          <a:p>
            <a:pPr marL="0" indent="0">
              <a:buFontTx/>
              <a:buNone/>
            </a:pPr>
            <a:r>
              <a:rPr lang="en-US" sz="1200" smtClean="0"/>
              <a:t>os</a:t>
            </a:r>
          </a:p>
          <a:p>
            <a:pPr marL="0" indent="0">
              <a:buFontTx/>
              <a:buNone/>
            </a:pPr>
            <a:r>
              <a:rPr lang="en-US" sz="1200" smtClean="0"/>
              <a:t>ARRL Field Day is amateur radio's largest on-air activity.  In 2019,</a:t>
            </a:r>
          </a:p>
          <a:p>
            <a:pPr marL="0" indent="0">
              <a:buFontTx/>
              <a:buNone/>
            </a:pPr>
            <a:r>
              <a:rPr lang="en-US" sz="1200" smtClean="0"/>
              <a:t>over 36,000 amateurs, from ages 5 to 98, participated in this 24</a:t>
            </a:r>
          </a:p>
          <a:p>
            <a:pPr marL="0" indent="0">
              <a:buFontTx/>
              <a:buNone/>
            </a:pPr>
            <a:r>
              <a:rPr lang="en-US" sz="1200" smtClean="0"/>
              <a:t>hour event.</a:t>
            </a:r>
          </a:p>
          <a:p>
            <a:pPr marL="0" indent="0">
              <a:buFontTx/>
              <a:buNone/>
            </a:pPr>
            <a:endParaRPr lang="en-US" sz="1200" smtClean="0"/>
          </a:p>
          <a:p>
            <a:pPr marL="0" indent="0">
              <a:buFontTx/>
              <a:buNone/>
            </a:pPr>
            <a:r>
              <a:rPr lang="en-US" sz="1200" smtClean="0"/>
              <a:t>Field Day 2020 will be unlike those in recent decades.  Today's</a:t>
            </a:r>
          </a:p>
          <a:p>
            <a:pPr marL="0" indent="0">
              <a:buFontTx/>
              <a:buNone/>
            </a:pPr>
            <a:r>
              <a:rPr lang="en-US" sz="1200" smtClean="0"/>
              <a:t>amateur opetators are challenged with adapting to our new normal</a:t>
            </a:r>
          </a:p>
          <a:p>
            <a:pPr marL="0" indent="0">
              <a:buFontTx/>
              <a:buNone/>
            </a:pPr>
            <a:r>
              <a:rPr lang="en-US" sz="1200" smtClean="0"/>
              <a:t>social environment, while determining how to carry out support</a:t>
            </a:r>
          </a:p>
          <a:p>
            <a:pPr marL="0" indent="0">
              <a:buFontTx/>
              <a:buNone/>
            </a:pPr>
            <a:r>
              <a:rPr lang="en-US" sz="1200" smtClean="0"/>
              <a:t>communications to assist served agencies and the public.  </a:t>
            </a:r>
          </a:p>
        </p:txBody>
      </p:sp>
      <p:sp>
        <p:nvSpPr>
          <p:cNvPr id="50179" name="Content Placeholder 4"/>
          <p:cNvSpPr>
            <a:spLocks noGrp="1"/>
          </p:cNvSpPr>
          <p:nvPr>
            <p:ph sz="half" idx="2"/>
          </p:nvPr>
        </p:nvSpPr>
        <p:spPr/>
        <p:txBody>
          <a:bodyPr/>
          <a:lstStyle/>
          <a:p>
            <a:pPr marL="0" indent="0">
              <a:buFontTx/>
              <a:buNone/>
            </a:pPr>
            <a:r>
              <a:rPr lang="en-US" sz="1200" smtClean="0"/>
              <a:t>This year</a:t>
            </a:r>
          </a:p>
          <a:p>
            <a:pPr marL="0" indent="0">
              <a:buFontTx/>
              <a:buNone/>
            </a:pPr>
            <a:r>
              <a:rPr lang="en-US" sz="1200" smtClean="0"/>
              <a:t>has in part been an ongoing emergency preparedness exercise.</a:t>
            </a:r>
          </a:p>
          <a:p>
            <a:pPr marL="0" indent="0">
              <a:buFontTx/>
              <a:buNone/>
            </a:pPr>
            <a:r>
              <a:rPr lang="en-US" sz="1200" smtClean="0"/>
              <a:t> </a:t>
            </a:r>
          </a:p>
          <a:p>
            <a:pPr marL="0" indent="0">
              <a:buFontTx/>
              <a:buNone/>
            </a:pPr>
            <a:r>
              <a:rPr lang="en-US" sz="1200" smtClean="0"/>
              <a:t>While this year may not be the social gathering or public</a:t>
            </a:r>
          </a:p>
          <a:p>
            <a:pPr marL="0" indent="0">
              <a:buFontTx/>
              <a:buNone/>
            </a:pPr>
            <a:r>
              <a:rPr lang="en-US" sz="1200" smtClean="0"/>
              <a:t>demonstration opportunity of past years, this year is an opportunity</a:t>
            </a:r>
          </a:p>
          <a:p>
            <a:pPr marL="0" indent="0">
              <a:buFontTx/>
              <a:buNone/>
            </a:pPr>
            <a:r>
              <a:rPr lang="en-US" sz="1200" smtClean="0"/>
              <a:t>to determine how to participate from home, or how to operate</a:t>
            </a:r>
          </a:p>
          <a:p>
            <a:pPr marL="0" indent="0">
              <a:buFontTx/>
              <a:buNone/>
            </a:pPr>
            <a:r>
              <a:rPr lang="en-US" sz="1200" smtClean="0"/>
              <a:t>remotely while still interacting with your group or club. </a:t>
            </a:r>
          </a:p>
          <a:p>
            <a:pPr marL="0" indent="0">
              <a:buFontTx/>
              <a:buNone/>
            </a:pPr>
            <a:endParaRPr lang="en-US" sz="1200" smtClean="0"/>
          </a:p>
          <a:p>
            <a:pPr marL="0" indent="0">
              <a:buFontTx/>
              <a:buNone/>
            </a:pPr>
            <a:r>
              <a:rPr lang="en-US" sz="1200" smtClean="0"/>
              <a:t>This year has also seen a significant increase in the use of social</a:t>
            </a:r>
          </a:p>
          <a:p>
            <a:pPr marL="0" indent="0">
              <a:buFontTx/>
              <a:buNone/>
            </a:pPr>
            <a:r>
              <a:rPr lang="en-US" sz="1200" smtClean="0"/>
              <a:t>media discussing how we are adjusting our communications resources</a:t>
            </a:r>
          </a:p>
          <a:p>
            <a:pPr marL="0" indent="0">
              <a:buFontTx/>
              <a:buNone/>
            </a:pPr>
            <a:r>
              <a:rPr lang="en-US" sz="1200" smtClean="0"/>
              <a:t>and tools to remain effective and able to serve others.  Be sure to</a:t>
            </a:r>
          </a:p>
          <a:p>
            <a:pPr marL="0" indent="0">
              <a:buFontTx/>
              <a:buNone/>
            </a:pPr>
            <a:r>
              <a:rPr lang="en-US" sz="1200" smtClean="0"/>
              <a:t>promote your Field Day and use #ARRLFD.</a:t>
            </a:r>
          </a:p>
          <a:p>
            <a:pPr marL="0" indent="0">
              <a:buFontTx/>
              <a:buNone/>
            </a:pPr>
            <a:r>
              <a:rPr lang="en-US" sz="1200" smtClean="0"/>
              <a:t> </a:t>
            </a:r>
          </a:p>
          <a:p>
            <a:pPr marL="0" indent="0">
              <a:buFontTx/>
              <a:buNone/>
            </a:pPr>
            <a:r>
              <a:rPr lang="en-US" sz="1200" smtClean="0"/>
              <a:t>This year will be the year for you to expand you horizons and try</a:t>
            </a:r>
          </a:p>
          <a:p>
            <a:pPr marL="0" indent="0">
              <a:buFontTx/>
              <a:buNone/>
            </a:pPr>
            <a:r>
              <a:rPr lang="en-US" sz="1200" smtClean="0"/>
              <a:t>something different.  Experiment, adapt, and be creative.  By doing</a:t>
            </a:r>
          </a:p>
          <a:p>
            <a:pPr marL="0" indent="0">
              <a:buFontTx/>
              <a:buNone/>
            </a:pPr>
            <a:r>
              <a:rPr lang="en-US" sz="1200" smtClean="0"/>
              <a:t>so, we can push the boundaries of amateur radio to new heights.  Be</a:t>
            </a:r>
          </a:p>
          <a:p>
            <a:pPr marL="0" indent="0">
              <a:buFontTx/>
              <a:buNone/>
            </a:pPr>
            <a:r>
              <a:rPr lang="en-US" sz="1200" smtClean="0"/>
              <a:t>sure to check December QST for the 2020 Field Day results article.</a:t>
            </a:r>
          </a:p>
          <a:p>
            <a:pPr marL="0" indent="0">
              <a:buFontTx/>
              <a:buNone/>
            </a:pPr>
            <a:r>
              <a:rPr lang="en-US" sz="1200" smtClean="0"/>
              <a:t> </a:t>
            </a:r>
          </a:p>
          <a:p>
            <a:pPr marL="0" indent="0">
              <a:buFontTx/>
              <a:buNone/>
            </a:pPr>
            <a:r>
              <a:rPr lang="en-US" sz="1200" smtClean="0"/>
              <a:t>Good luck and 73.</a:t>
            </a:r>
          </a:p>
          <a:p>
            <a:pPr marL="0" indent="0">
              <a:buFontTx/>
              <a:buNone/>
            </a:pPr>
            <a:r>
              <a:rPr lang="en-US" sz="1200" smtClean="0"/>
              <a:t>NNNN</a:t>
            </a:r>
          </a:p>
          <a:p>
            <a:pPr marL="0" indent="0">
              <a:buFontTx/>
              <a:buNone/>
            </a:pPr>
            <a:endParaRPr lang="en-US" sz="1800" smtClean="0"/>
          </a:p>
          <a:p>
            <a:pPr marL="0" indent="0">
              <a:buFontTx/>
              <a:buNone/>
            </a:pPr>
            <a:endParaRPr lang="en-US" sz="1800" smtClean="0"/>
          </a:p>
          <a:p>
            <a:pPr marL="0" indent="0">
              <a:buFontTx/>
              <a:buNone/>
            </a:pPr>
            <a:endParaRPr lang="en-US" sz="180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US" smtClean="0"/>
              <a:t>Winlink NTS Messages</a:t>
            </a:r>
          </a:p>
        </p:txBody>
      </p:sp>
      <p:sp>
        <p:nvSpPr>
          <p:cNvPr id="51202" name="Content Placeholder 2"/>
          <p:cNvSpPr>
            <a:spLocks noGrp="1"/>
          </p:cNvSpPr>
          <p:nvPr>
            <p:ph idx="1"/>
          </p:nvPr>
        </p:nvSpPr>
        <p:spPr/>
        <p:txBody>
          <a:bodyPr/>
          <a:lstStyle/>
          <a:p>
            <a:r>
              <a:rPr lang="en-US" sz="1400" smtClean="0"/>
              <a:t>Message ID: 4RA0EBX5RL0L</a:t>
            </a:r>
          </a:p>
          <a:p>
            <a:r>
              <a:rPr lang="en-US" sz="1400" smtClean="0"/>
              <a:t>Date: 2020/06/27 16:33</a:t>
            </a:r>
          </a:p>
          <a:p>
            <a:r>
              <a:rPr lang="en-US" sz="1400" smtClean="0"/>
              <a:t>From: N6MDV</a:t>
            </a:r>
          </a:p>
          <a:p>
            <a:r>
              <a:rPr lang="en-US" sz="1400" smtClean="0"/>
              <a:t>To: vhpilot40@gmail.com </a:t>
            </a:r>
          </a:p>
          <a:p>
            <a:r>
              <a:rPr lang="en-US" sz="1400" smtClean="0"/>
              <a:t>Cc: president@w6ha.com </a:t>
            </a:r>
          </a:p>
          <a:p>
            <a:r>
              <a:rPr lang="en-US" sz="1400" smtClean="0"/>
              <a:t>Source: N6MDV</a:t>
            </a:r>
          </a:p>
          <a:p>
            <a:r>
              <a:rPr lang="en-US" sz="1400" smtClean="0"/>
              <a:t>Subject: FIELD DAY RADIOGRAM</a:t>
            </a:r>
          </a:p>
          <a:p>
            <a:endParaRPr lang="en-US" sz="1400" smtClean="0"/>
          </a:p>
          <a:p>
            <a:r>
              <a:rPr lang="en-US" sz="1400" smtClean="0"/>
              <a:t>4 R N6MDV 20 MANHATTAN BEACH CA JUN 27</a:t>
            </a:r>
          </a:p>
          <a:p>
            <a:endParaRPr lang="en-US" sz="1400" smtClean="0"/>
          </a:p>
          <a:p>
            <a:r>
              <a:rPr lang="en-US" sz="1400" smtClean="0"/>
              <a:t>JAMES COLE</a:t>
            </a:r>
          </a:p>
          <a:p>
            <a:r>
              <a:rPr lang="en-US" sz="1400" smtClean="0"/>
              <a:t>APPLE VALLEY CA</a:t>
            </a:r>
          </a:p>
          <a:p>
            <a:r>
              <a:rPr lang="en-US" sz="1400" smtClean="0"/>
              <a:t>VHPILOT40 ATSIGN GMAIL DOT COM</a:t>
            </a:r>
          </a:p>
          <a:p>
            <a:endParaRPr lang="en-US" sz="1400" smtClean="0"/>
          </a:p>
          <a:p>
            <a:r>
              <a:rPr lang="en-US" sz="1400" smtClean="0"/>
              <a:t>BT</a:t>
            </a:r>
          </a:p>
          <a:p>
            <a:r>
              <a:rPr lang="en-US" sz="1400" smtClean="0"/>
              <a:t>JAMES CONGRATULATIONS ON YOUR NEW </a:t>
            </a:r>
          </a:p>
          <a:p>
            <a:r>
              <a:rPr lang="en-US" sz="1400" smtClean="0"/>
              <a:t>RADIO LICENSE X HAVE FUN</a:t>
            </a:r>
          </a:p>
          <a:p>
            <a:r>
              <a:rPr lang="en-US" sz="1400" smtClean="0"/>
              <a:t>AND ENJOY THE HOBBY FROM</a:t>
            </a:r>
          </a:p>
          <a:p>
            <a:r>
              <a:rPr lang="en-US" sz="1400" smtClean="0"/>
              <a:t>HUGHES AMATEUR RADIO CLUB 73</a:t>
            </a:r>
          </a:p>
          <a:p>
            <a:r>
              <a:rPr lang="en-US" sz="1400" smtClean="0"/>
              <a:t>BT</a:t>
            </a:r>
          </a:p>
          <a:p>
            <a:r>
              <a:rPr lang="en-US" sz="1400" smtClean="0"/>
              <a:t>MIKE VAHEY N6MDV</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n-US" b="1" i="1" u="sng" smtClean="0">
                <a:solidFill>
                  <a:srgbClr val="0000FF"/>
                </a:solidFill>
              </a:rPr>
              <a:t>W6HA Field Day 2020 How Many Points?</a:t>
            </a:r>
          </a:p>
        </p:txBody>
      </p:sp>
      <p:sp>
        <p:nvSpPr>
          <p:cNvPr id="3" name="Content Placeholder 2"/>
          <p:cNvSpPr>
            <a:spLocks noGrp="1"/>
          </p:cNvSpPr>
          <p:nvPr>
            <p:ph idx="1"/>
          </p:nvPr>
        </p:nvSpPr>
        <p:spPr/>
        <p:txBody>
          <a:bodyPr/>
          <a:lstStyle/>
          <a:p>
            <a:pPr indent="-341313">
              <a:buClr>
                <a:srgbClr val="000000"/>
              </a:buClr>
              <a:buFont typeface="Symbol" pitchFamily="18" charset="2"/>
              <a:buChar char=""/>
              <a:defRPr/>
            </a:pPr>
            <a:r>
              <a:rPr lang="en-US" dirty="0">
                <a:solidFill>
                  <a:srgbClr val="000000"/>
                </a:solidFill>
                <a:ea typeface="DejaVu Sans"/>
                <a:cs typeface="DejaVu Sans"/>
              </a:rPr>
              <a:t>QSO Points</a:t>
            </a:r>
            <a:endParaRPr lang="en-US" sz="1800" dirty="0">
              <a:solidFill>
                <a:srgbClr val="000000"/>
              </a:solidFill>
              <a:ea typeface="DejaVu Sans"/>
              <a:cs typeface="DejaVu Sans"/>
            </a:endParaRPr>
          </a:p>
          <a:p>
            <a:pPr marL="863600" lvl="1" indent="-322263">
              <a:buClr>
                <a:srgbClr val="000000"/>
              </a:buClr>
              <a:buSzPct val="75000"/>
              <a:buFont typeface="Symbol" pitchFamily="18" charset="2"/>
              <a:buChar char=""/>
              <a:defRPr/>
            </a:pPr>
            <a:r>
              <a:rPr lang="en-US" sz="2400" dirty="0" smtClean="0">
                <a:solidFill>
                  <a:srgbClr val="000000"/>
                </a:solidFill>
                <a:ea typeface="DejaVu Sans"/>
                <a:cs typeface="DejaVu Sans"/>
              </a:rPr>
              <a:t>25 </a:t>
            </a:r>
            <a:r>
              <a:rPr lang="en-US" sz="2400" dirty="0">
                <a:solidFill>
                  <a:srgbClr val="000000"/>
                </a:solidFill>
                <a:ea typeface="DejaVu Sans"/>
                <a:cs typeface="DejaVu Sans"/>
              </a:rPr>
              <a:t>CW +</a:t>
            </a:r>
            <a:r>
              <a:rPr lang="en-US" sz="2400" dirty="0" smtClean="0">
                <a:solidFill>
                  <a:srgbClr val="000000"/>
                </a:solidFill>
                <a:ea typeface="DejaVu Sans"/>
                <a:cs typeface="DejaVu Sans"/>
              </a:rPr>
              <a:t>133 </a:t>
            </a:r>
            <a:r>
              <a:rPr lang="en-US" sz="2400" dirty="0">
                <a:solidFill>
                  <a:srgbClr val="000000"/>
                </a:solidFill>
                <a:ea typeface="DejaVu Sans"/>
                <a:cs typeface="DejaVu Sans"/>
              </a:rPr>
              <a:t>Digital </a:t>
            </a:r>
            <a:r>
              <a:rPr lang="en-US" sz="2400" dirty="0" smtClean="0">
                <a:solidFill>
                  <a:srgbClr val="000000"/>
                </a:solidFill>
                <a:ea typeface="DejaVu Sans"/>
                <a:cs typeface="DejaVu Sans"/>
              </a:rPr>
              <a:t>+558 </a:t>
            </a:r>
            <a:r>
              <a:rPr lang="en-US" sz="2400" dirty="0">
                <a:solidFill>
                  <a:srgbClr val="000000"/>
                </a:solidFill>
                <a:ea typeface="DejaVu Sans"/>
                <a:cs typeface="DejaVu Sans"/>
              </a:rPr>
              <a:t>Phone	= </a:t>
            </a:r>
            <a:r>
              <a:rPr lang="en-US" sz="2400" dirty="0" smtClean="0">
                <a:solidFill>
                  <a:srgbClr val="000000"/>
                </a:solidFill>
                <a:ea typeface="DejaVu Sans"/>
                <a:cs typeface="DejaVu Sans"/>
              </a:rPr>
              <a:t>716 </a:t>
            </a:r>
            <a:r>
              <a:rPr lang="en-US" sz="2400" dirty="0">
                <a:solidFill>
                  <a:srgbClr val="000000"/>
                </a:solidFill>
                <a:ea typeface="DejaVu Sans"/>
                <a:cs typeface="DejaVu Sans"/>
              </a:rPr>
              <a:t>QSOs</a:t>
            </a:r>
            <a:endParaRPr lang="en-US" sz="1800" dirty="0">
              <a:solidFill>
                <a:srgbClr val="000000"/>
              </a:solidFill>
              <a:ea typeface="DejaVu Sans"/>
              <a:cs typeface="DejaVu Sans"/>
            </a:endParaRPr>
          </a:p>
          <a:p>
            <a:pPr marL="863600" lvl="1" indent="-322263">
              <a:buClr>
                <a:srgbClr val="000000"/>
              </a:buClr>
              <a:buSzPct val="75000"/>
              <a:buFont typeface="Symbol" pitchFamily="18" charset="2"/>
              <a:buChar char=""/>
              <a:defRPr/>
            </a:pPr>
            <a:r>
              <a:rPr lang="en-US" sz="1600" dirty="0" smtClean="0">
                <a:solidFill>
                  <a:schemeClr val="bg2"/>
                </a:solidFill>
                <a:ea typeface="DejaVu Sans"/>
                <a:cs typeface="DejaVu Sans"/>
              </a:rPr>
              <a:t>2019:  21 </a:t>
            </a:r>
            <a:r>
              <a:rPr lang="en-US" sz="1600" dirty="0">
                <a:solidFill>
                  <a:schemeClr val="bg2"/>
                </a:solidFill>
                <a:ea typeface="DejaVu Sans"/>
                <a:cs typeface="DejaVu Sans"/>
              </a:rPr>
              <a:t>CW </a:t>
            </a:r>
            <a:r>
              <a:rPr lang="en-US" sz="1600" dirty="0" smtClean="0">
                <a:solidFill>
                  <a:schemeClr val="bg2"/>
                </a:solidFill>
                <a:ea typeface="DejaVu Sans"/>
                <a:cs typeface="DejaVu Sans"/>
              </a:rPr>
              <a:t>+122 </a:t>
            </a:r>
            <a:r>
              <a:rPr lang="en-US" sz="1600" dirty="0">
                <a:solidFill>
                  <a:schemeClr val="bg2"/>
                </a:solidFill>
                <a:ea typeface="DejaVu Sans"/>
                <a:cs typeface="DejaVu Sans"/>
              </a:rPr>
              <a:t>Digital +	</a:t>
            </a:r>
            <a:r>
              <a:rPr lang="en-US" sz="1600" dirty="0" smtClean="0">
                <a:solidFill>
                  <a:schemeClr val="bg2"/>
                </a:solidFill>
                <a:ea typeface="DejaVu Sans"/>
                <a:cs typeface="DejaVu Sans"/>
              </a:rPr>
              <a:t>726 </a:t>
            </a:r>
            <a:r>
              <a:rPr lang="en-US" sz="1600" dirty="0">
                <a:solidFill>
                  <a:schemeClr val="bg2"/>
                </a:solidFill>
                <a:ea typeface="DejaVu Sans"/>
                <a:cs typeface="DejaVu Sans"/>
              </a:rPr>
              <a:t>Phone	= </a:t>
            </a:r>
            <a:r>
              <a:rPr lang="en-US" sz="1600" dirty="0" smtClean="0">
                <a:solidFill>
                  <a:schemeClr val="bg2"/>
                </a:solidFill>
                <a:ea typeface="DejaVu Sans"/>
                <a:cs typeface="DejaVu Sans"/>
              </a:rPr>
              <a:t>869 </a:t>
            </a:r>
            <a:r>
              <a:rPr lang="en-US" sz="1600" dirty="0">
                <a:solidFill>
                  <a:schemeClr val="bg2"/>
                </a:solidFill>
                <a:ea typeface="DejaVu Sans"/>
                <a:cs typeface="DejaVu Sans"/>
              </a:rPr>
              <a:t>QSOs</a:t>
            </a:r>
            <a:endParaRPr lang="en-US" sz="1200" dirty="0">
              <a:solidFill>
                <a:schemeClr val="bg2"/>
              </a:solidFill>
              <a:ea typeface="DejaVu Sans"/>
              <a:cs typeface="DejaVu Sans"/>
            </a:endParaRPr>
          </a:p>
          <a:p>
            <a:pPr marL="863600" lvl="1" indent="-322263">
              <a:buClr>
                <a:srgbClr val="000000"/>
              </a:buClr>
              <a:buSzPct val="75000"/>
              <a:buFont typeface="Symbol" pitchFamily="18" charset="2"/>
              <a:buChar char=""/>
              <a:defRPr/>
            </a:pPr>
            <a:r>
              <a:rPr lang="en-US" sz="1600" dirty="0" smtClean="0">
                <a:solidFill>
                  <a:schemeClr val="bg2"/>
                </a:solidFill>
                <a:ea typeface="DejaVu Sans"/>
                <a:cs typeface="DejaVu Sans"/>
              </a:rPr>
              <a:t>2018</a:t>
            </a:r>
            <a:r>
              <a:rPr lang="en-US" sz="1600" dirty="0">
                <a:solidFill>
                  <a:schemeClr val="bg2"/>
                </a:solidFill>
                <a:ea typeface="DejaVu Sans"/>
                <a:cs typeface="DejaVu Sans"/>
              </a:rPr>
              <a:t>:  10 CW +22 Digital +	1386 Phone	= 1418 QSOs</a:t>
            </a:r>
            <a:endParaRPr lang="en-US" sz="1200" dirty="0">
              <a:solidFill>
                <a:schemeClr val="bg2"/>
              </a:solidFill>
              <a:ea typeface="DejaVu Sans"/>
              <a:cs typeface="DejaVu Sans"/>
            </a:endParaRPr>
          </a:p>
          <a:p>
            <a:pPr marL="863600" lvl="1" indent="-322263">
              <a:buClr>
                <a:srgbClr val="000000"/>
              </a:buClr>
              <a:buSzPct val="75000"/>
              <a:buFont typeface="Symbol" pitchFamily="18" charset="2"/>
              <a:buChar char=""/>
              <a:defRPr/>
            </a:pPr>
            <a:r>
              <a:rPr lang="en-US" sz="2400" dirty="0">
                <a:solidFill>
                  <a:srgbClr val="000000"/>
                </a:solidFill>
                <a:ea typeface="DejaVu Sans"/>
                <a:cs typeface="DejaVu Sans"/>
              </a:rPr>
              <a:t>Power Multiplier and Point multiplier: </a:t>
            </a:r>
            <a:r>
              <a:rPr lang="en-US" sz="2400" dirty="0" smtClean="0">
                <a:solidFill>
                  <a:srgbClr val="000000"/>
                </a:solidFill>
                <a:ea typeface="DejaVu Sans"/>
                <a:cs typeface="DejaVu Sans"/>
              </a:rPr>
              <a:t>2228 </a:t>
            </a:r>
            <a:r>
              <a:rPr lang="en-US" sz="2400" dirty="0">
                <a:solidFill>
                  <a:srgbClr val="000000"/>
                </a:solidFill>
                <a:ea typeface="DejaVu Sans"/>
                <a:cs typeface="DejaVu Sans"/>
              </a:rPr>
              <a:t>QSO </a:t>
            </a:r>
            <a:r>
              <a:rPr lang="en-US" sz="2400" dirty="0" smtClean="0">
                <a:solidFill>
                  <a:srgbClr val="000000"/>
                </a:solidFill>
                <a:ea typeface="DejaVu Sans"/>
                <a:cs typeface="DejaVu Sans"/>
              </a:rPr>
              <a:t>Points</a:t>
            </a:r>
          </a:p>
          <a:p>
            <a:pPr marL="863600" lvl="1" indent="-322263">
              <a:buClr>
                <a:srgbClr val="000000"/>
              </a:buClr>
              <a:buSzPct val="75000"/>
              <a:buFont typeface="Symbol" pitchFamily="18" charset="2"/>
              <a:buChar char=""/>
              <a:defRPr/>
            </a:pPr>
            <a:r>
              <a:rPr lang="en-US" sz="1600" dirty="0">
                <a:solidFill>
                  <a:schemeClr val="bg2"/>
                </a:solidFill>
                <a:ea typeface="DejaVu Sans"/>
                <a:cs typeface="DejaVu Sans"/>
              </a:rPr>
              <a:t>2019 Power Multiplier and Point multiplier: 2024 QSO Points</a:t>
            </a:r>
          </a:p>
          <a:p>
            <a:pPr marL="863600" lvl="1" indent="-322263">
              <a:buClr>
                <a:srgbClr val="000000"/>
              </a:buClr>
              <a:buSzPct val="75000"/>
              <a:buFont typeface="Symbol" pitchFamily="18" charset="2"/>
              <a:buChar char=""/>
              <a:defRPr/>
            </a:pPr>
            <a:endParaRPr lang="en-US" sz="1800" dirty="0">
              <a:solidFill>
                <a:srgbClr val="000000"/>
              </a:solidFill>
              <a:ea typeface="DejaVu Sans"/>
              <a:cs typeface="DejaVu Sans"/>
            </a:endParaRPr>
          </a:p>
          <a:p>
            <a:pPr indent="-341313">
              <a:buClr>
                <a:srgbClr val="000000"/>
              </a:buClr>
              <a:buFont typeface="Symbol" pitchFamily="18" charset="2"/>
              <a:buChar char=""/>
              <a:defRPr/>
            </a:pPr>
            <a:r>
              <a:rPr lang="en-US" dirty="0">
                <a:solidFill>
                  <a:srgbClr val="000000"/>
                </a:solidFill>
                <a:ea typeface="DejaVu Sans"/>
                <a:cs typeface="DejaVu Sans"/>
              </a:rPr>
              <a:t>Bonus Points: </a:t>
            </a:r>
            <a:r>
              <a:rPr lang="en-US" dirty="0" smtClean="0">
                <a:solidFill>
                  <a:srgbClr val="000000"/>
                </a:solidFill>
                <a:ea typeface="DejaVu Sans"/>
                <a:cs typeface="DejaVu Sans"/>
              </a:rPr>
              <a:t>4010</a:t>
            </a:r>
          </a:p>
          <a:p>
            <a:pPr lvl="1" indent="-341313">
              <a:buClr>
                <a:srgbClr val="000000"/>
              </a:buClr>
              <a:buFont typeface="Symbol" pitchFamily="18" charset="2"/>
              <a:buChar char=""/>
              <a:defRPr/>
            </a:pPr>
            <a:r>
              <a:rPr lang="en-US" sz="1600" dirty="0" smtClean="0">
                <a:solidFill>
                  <a:schemeClr val="bg2"/>
                </a:solidFill>
                <a:ea typeface="DejaVu Sans"/>
                <a:cs typeface="DejaVu Sans"/>
              </a:rPr>
              <a:t>2019 Bonus </a:t>
            </a:r>
            <a:r>
              <a:rPr lang="en-US" sz="1600" dirty="0">
                <a:solidFill>
                  <a:schemeClr val="bg2"/>
                </a:solidFill>
                <a:ea typeface="DejaVu Sans"/>
                <a:cs typeface="DejaVu Sans"/>
              </a:rPr>
              <a:t>Points: </a:t>
            </a:r>
            <a:r>
              <a:rPr lang="en-US" sz="1600" dirty="0" smtClean="0">
                <a:solidFill>
                  <a:schemeClr val="bg2"/>
                </a:solidFill>
                <a:ea typeface="DejaVu Sans"/>
                <a:cs typeface="DejaVu Sans"/>
              </a:rPr>
              <a:t>1670</a:t>
            </a:r>
            <a:endParaRPr lang="en-US" sz="1800" dirty="0">
              <a:solidFill>
                <a:srgbClr val="000000"/>
              </a:solidFill>
              <a:ea typeface="DejaVu Sans"/>
              <a:cs typeface="DejaVu Sans"/>
            </a:endParaRPr>
          </a:p>
          <a:p>
            <a:pPr marL="863600" lvl="1" indent="-322263">
              <a:buClr>
                <a:srgbClr val="000000"/>
              </a:buClr>
              <a:buSzPct val="75000"/>
              <a:buFont typeface="Symbol" pitchFamily="18" charset="2"/>
              <a:buChar char=""/>
              <a:defRPr/>
            </a:pPr>
            <a:r>
              <a:rPr lang="en-US" sz="2400" dirty="0">
                <a:solidFill>
                  <a:srgbClr val="000000"/>
                </a:solidFill>
                <a:ea typeface="DejaVu Sans"/>
                <a:cs typeface="DejaVu Sans"/>
              </a:rPr>
              <a:t>We </a:t>
            </a:r>
            <a:r>
              <a:rPr lang="en-US" sz="2400" dirty="0" smtClean="0">
                <a:solidFill>
                  <a:srgbClr val="000000"/>
                </a:solidFill>
                <a:ea typeface="DejaVu Sans"/>
                <a:cs typeface="DejaVu Sans"/>
              </a:rPr>
              <a:t>have points </a:t>
            </a:r>
            <a:r>
              <a:rPr lang="en-US" sz="2400" dirty="0">
                <a:solidFill>
                  <a:srgbClr val="000000"/>
                </a:solidFill>
                <a:ea typeface="DejaVu Sans"/>
                <a:cs typeface="DejaVu Sans"/>
              </a:rPr>
              <a:t>in </a:t>
            </a:r>
            <a:r>
              <a:rPr lang="en-US" sz="2400" dirty="0" smtClean="0">
                <a:solidFill>
                  <a:srgbClr val="000000"/>
                </a:solidFill>
                <a:ea typeface="DejaVu Sans"/>
                <a:cs typeface="DejaVu Sans"/>
              </a:rPr>
              <a:t>many </a:t>
            </a:r>
            <a:r>
              <a:rPr lang="en-US" sz="2400" dirty="0">
                <a:solidFill>
                  <a:srgbClr val="000000"/>
                </a:solidFill>
                <a:ea typeface="DejaVu Sans"/>
                <a:cs typeface="DejaVu Sans"/>
              </a:rPr>
              <a:t>bonus </a:t>
            </a:r>
            <a:r>
              <a:rPr lang="en-US" sz="2400" dirty="0" smtClean="0">
                <a:solidFill>
                  <a:srgbClr val="000000"/>
                </a:solidFill>
                <a:ea typeface="DejaVu Sans"/>
                <a:cs typeface="DejaVu Sans"/>
              </a:rPr>
              <a:t>categories!</a:t>
            </a:r>
          </a:p>
          <a:p>
            <a:pPr marL="863600" lvl="1" indent="-322263">
              <a:buClr>
                <a:srgbClr val="000000"/>
              </a:buClr>
              <a:buSzPct val="75000"/>
              <a:buFont typeface="Symbol" pitchFamily="18" charset="2"/>
              <a:buChar char=""/>
              <a:defRPr/>
            </a:pPr>
            <a:r>
              <a:rPr lang="en-US" sz="2400" dirty="0" smtClean="0">
                <a:solidFill>
                  <a:srgbClr val="000000"/>
                </a:solidFill>
                <a:ea typeface="DejaVu Sans"/>
                <a:cs typeface="DejaVu Sans"/>
              </a:rPr>
              <a:t>Solar, emergency power, newspaper, W1AW bulletin</a:t>
            </a:r>
          </a:p>
          <a:p>
            <a:pPr marL="863600" lvl="1" indent="-322263">
              <a:buClr>
                <a:srgbClr val="000000"/>
              </a:buClr>
              <a:buSzPct val="75000"/>
              <a:buFont typeface="Symbol" pitchFamily="18" charset="2"/>
              <a:buChar char=""/>
              <a:defRPr/>
            </a:pPr>
            <a:r>
              <a:rPr lang="en-US" sz="2400" dirty="0" smtClean="0">
                <a:solidFill>
                  <a:srgbClr val="000000"/>
                </a:solidFill>
                <a:ea typeface="DejaVu Sans"/>
                <a:cs typeface="DejaVu Sans"/>
              </a:rPr>
              <a:t>10 NTS messages, message to section manager</a:t>
            </a:r>
            <a:endParaRPr lang="en-US" sz="1800" dirty="0">
              <a:solidFill>
                <a:srgbClr val="000000"/>
              </a:solidFill>
              <a:ea typeface="DejaVu Sans"/>
              <a:cs typeface="DejaVu Sans"/>
            </a:endParaRPr>
          </a:p>
          <a:p>
            <a:pPr indent="-341313">
              <a:buClr>
                <a:srgbClr val="000000"/>
              </a:buClr>
              <a:buFont typeface="Symbol" pitchFamily="18" charset="2"/>
              <a:buChar char=""/>
              <a:defRPr/>
            </a:pPr>
            <a:r>
              <a:rPr lang="en-US" b="1" i="1" dirty="0">
                <a:solidFill>
                  <a:srgbClr val="000000"/>
                </a:solidFill>
                <a:ea typeface="DejaVu Sans"/>
                <a:cs typeface="DejaVu Sans"/>
              </a:rPr>
              <a:t>Total Field Day Points = </a:t>
            </a:r>
            <a:r>
              <a:rPr lang="en-US" b="1" i="1" dirty="0" smtClean="0">
                <a:solidFill>
                  <a:srgbClr val="000000"/>
                </a:solidFill>
                <a:ea typeface="DejaVu Sans"/>
                <a:cs typeface="DejaVu Sans"/>
              </a:rPr>
              <a:t>6238 </a:t>
            </a:r>
            <a:endParaRPr lang="en-US" b="1" i="1" dirty="0">
              <a:solidFill>
                <a:srgbClr val="000000"/>
              </a:solidFill>
              <a:ea typeface="DejaVu Sans"/>
              <a:cs typeface="DejaVu Sans"/>
            </a:endParaRPr>
          </a:p>
          <a:p>
            <a:pPr indent="-341313">
              <a:buClr>
                <a:srgbClr val="000000"/>
              </a:buClr>
              <a:buFont typeface="Symbol" pitchFamily="18" charset="2"/>
              <a:buChar char=""/>
              <a:defRPr/>
            </a:pPr>
            <a:r>
              <a:rPr lang="en-US" sz="1600" dirty="0" smtClean="0">
                <a:solidFill>
                  <a:schemeClr val="bg2"/>
                </a:solidFill>
              </a:rPr>
              <a:t>2019: </a:t>
            </a:r>
            <a:r>
              <a:rPr lang="en-US" sz="1600" dirty="0">
                <a:solidFill>
                  <a:schemeClr val="bg2"/>
                </a:solidFill>
              </a:rPr>
              <a:t>Total Field Day Points = </a:t>
            </a:r>
            <a:r>
              <a:rPr lang="en-US" sz="1600" dirty="0" smtClean="0">
                <a:solidFill>
                  <a:schemeClr val="bg2"/>
                </a:solidFill>
              </a:rPr>
              <a:t>3694</a:t>
            </a:r>
          </a:p>
          <a:p>
            <a:pPr indent="-341313">
              <a:buClr>
                <a:srgbClr val="000000"/>
              </a:buClr>
              <a:buFont typeface="Symbol" pitchFamily="18" charset="2"/>
              <a:buChar char=""/>
              <a:defRPr/>
            </a:pPr>
            <a:r>
              <a:rPr lang="en-US" sz="1600" dirty="0">
                <a:solidFill>
                  <a:schemeClr val="bg2"/>
                </a:solidFill>
              </a:rPr>
              <a:t>2018: Total Field Day Points = 4606</a:t>
            </a:r>
          </a:p>
          <a:p>
            <a:pPr marL="1587" indent="0">
              <a:buClr>
                <a:srgbClr val="000000"/>
              </a:buClr>
              <a:buFontTx/>
              <a:buNone/>
              <a:defRPr/>
            </a:pPr>
            <a:endParaRPr lang="en-US" sz="1600" dirty="0">
              <a:solidFill>
                <a:schemeClr val="bg2"/>
              </a:solidFill>
            </a:endParaRPr>
          </a:p>
          <a:p>
            <a:pPr>
              <a:defRPr/>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US" smtClean="0"/>
              <a:t>Quick Comparison</a:t>
            </a:r>
          </a:p>
        </p:txBody>
      </p:sp>
      <p:sp>
        <p:nvSpPr>
          <p:cNvPr id="53250" name="Content Placeholder 2"/>
          <p:cNvSpPr>
            <a:spLocks noGrp="1"/>
          </p:cNvSpPr>
          <p:nvPr>
            <p:ph idx="1"/>
          </p:nvPr>
        </p:nvSpPr>
        <p:spPr/>
        <p:txBody>
          <a:bodyPr/>
          <a:lstStyle/>
          <a:p>
            <a:r>
              <a:rPr lang="en-US" smtClean="0"/>
              <a:t>LAX Section had 228 logs</a:t>
            </a:r>
          </a:p>
          <a:p>
            <a:pPr lvl="1"/>
            <a:r>
              <a:rPr lang="en-US" smtClean="0"/>
              <a:t>We provided 11 of them plus 2 from ORG</a:t>
            </a:r>
          </a:p>
          <a:p>
            <a:r>
              <a:rPr lang="en-US" smtClean="0"/>
              <a:t>Nation wide</a:t>
            </a:r>
          </a:p>
          <a:p>
            <a:pPr lvl="1"/>
            <a:r>
              <a:rPr lang="en-US" smtClean="0"/>
              <a:t>10,213 logs</a:t>
            </a:r>
          </a:p>
          <a:p>
            <a:pPr lvl="1"/>
            <a:r>
              <a:rPr lang="en-US" smtClean="0"/>
              <a:t>1,862,985 QSOs</a:t>
            </a:r>
          </a:p>
          <a:p>
            <a:pPr lvl="1"/>
            <a:r>
              <a:rPr lang="en-US" smtClean="0"/>
              <a:t>18,886 participants</a:t>
            </a:r>
          </a:p>
          <a:p>
            <a:pPr lvl="1"/>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smtClean="0"/>
              <a:t>W6HA Participation 14+ club members</a:t>
            </a:r>
          </a:p>
        </p:txBody>
      </p:sp>
      <p:graphicFrame>
        <p:nvGraphicFramePr>
          <p:cNvPr id="5" name="Content Placeholder 4"/>
          <p:cNvGraphicFramePr>
            <a:graphicFrameLocks noGrp="1"/>
          </p:cNvGraphicFramePr>
          <p:nvPr>
            <p:ph idx="1"/>
          </p:nvPr>
        </p:nvGraphicFramePr>
        <p:xfrm>
          <a:off x="0" y="1676400"/>
          <a:ext cx="9144000" cy="3624263"/>
        </p:xfrm>
        <a:graphic>
          <a:graphicData uri="http://schemas.openxmlformats.org/drawingml/2006/table">
            <a:tbl>
              <a:tblPr/>
              <a:tblGrid>
                <a:gridCol w="1039786"/>
                <a:gridCol w="718676"/>
                <a:gridCol w="535183"/>
                <a:gridCol w="688094"/>
                <a:gridCol w="581057"/>
                <a:gridCol w="474020"/>
                <a:gridCol w="886876"/>
                <a:gridCol w="474020"/>
                <a:gridCol w="519892"/>
                <a:gridCol w="351692"/>
                <a:gridCol w="626930"/>
                <a:gridCol w="611639"/>
                <a:gridCol w="932749"/>
                <a:gridCol w="703385"/>
              </a:tblGrid>
              <a:tr h="412856">
                <a:tc>
                  <a:txBody>
                    <a:bodyPr/>
                    <a:lstStyle/>
                    <a:p>
                      <a:pPr algn="ctr" fontAlgn="b"/>
                      <a:r>
                        <a:rPr lang="en-US" sz="1300" b="1" i="0" u="none" strike="noStrike" dirty="0">
                          <a:solidFill>
                            <a:srgbClr val="000000"/>
                          </a:solidFill>
                          <a:effectLst/>
                          <a:latin typeface="Calibri" panose="020F0502020204030204" pitchFamily="34" charset="0"/>
                        </a:rPr>
                        <a:t>CALL</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Operator</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SCORE</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Category</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Section</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Pwr- Mult</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Participants</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Xmtrs</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Power</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CW </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DIGITAL</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 PHONE</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TOTAL QSOs</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BONUS POINTS</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364">
                <a:tc>
                  <a:txBody>
                    <a:bodyPr/>
                    <a:lstStyle/>
                    <a:p>
                      <a:pPr algn="ctr" fontAlgn="b"/>
                      <a:r>
                        <a:rPr lang="en-US" sz="1300" b="1" i="0" u="none" strike="noStrike">
                          <a:solidFill>
                            <a:srgbClr val="000000"/>
                          </a:solidFill>
                          <a:effectLst/>
                          <a:latin typeface="Calibri" panose="020F0502020204030204" pitchFamily="34" charset="0"/>
                        </a:rPr>
                        <a:t>K6ASN</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Raul</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554</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1E</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LAX</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2</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2</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1</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G</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0</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70</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12</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82</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250</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364">
                <a:tc>
                  <a:txBody>
                    <a:bodyPr/>
                    <a:lstStyle/>
                    <a:p>
                      <a:pPr algn="ctr" fontAlgn="b"/>
                      <a:r>
                        <a:rPr lang="en-US" sz="1300" b="1" i="0" u="none" strike="noStrike">
                          <a:solidFill>
                            <a:srgbClr val="000000"/>
                          </a:solidFill>
                          <a:effectLst/>
                          <a:latin typeface="Calibri" panose="020F0502020204030204" pitchFamily="34" charset="0"/>
                        </a:rPr>
                        <a:t>K6LDQ</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John</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564</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1E</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LAX</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2</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1</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1</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B</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0</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2</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133</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135</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290</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364">
                <a:tc>
                  <a:txBody>
                    <a:bodyPr/>
                    <a:lstStyle/>
                    <a:p>
                      <a:pPr algn="ctr" fontAlgn="b"/>
                      <a:r>
                        <a:rPr lang="en-US" sz="1300" b="1" i="0" u="none" strike="noStrike">
                          <a:solidFill>
                            <a:srgbClr val="000000"/>
                          </a:solidFill>
                          <a:effectLst/>
                          <a:latin typeface="Calibri" panose="020F0502020204030204" pitchFamily="34" charset="0"/>
                        </a:rPr>
                        <a:t>K6PNJ</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Phil</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600</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1E</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LAX</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2</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1</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1</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B</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0</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0</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75</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75</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450</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364">
                <a:tc>
                  <a:txBody>
                    <a:bodyPr/>
                    <a:lstStyle/>
                    <a:p>
                      <a:pPr algn="ctr" fontAlgn="b"/>
                      <a:r>
                        <a:rPr lang="en-US" sz="1300" b="1" i="0" u="none" strike="noStrike">
                          <a:solidFill>
                            <a:srgbClr val="000000"/>
                          </a:solidFill>
                          <a:effectLst/>
                          <a:latin typeface="Calibri" panose="020F0502020204030204" pitchFamily="34" charset="0"/>
                        </a:rPr>
                        <a:t>K6VHY</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Karen</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1,050</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1E</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LAX</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5</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2</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1</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B</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0</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0</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80</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80</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650</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364">
                <a:tc>
                  <a:txBody>
                    <a:bodyPr/>
                    <a:lstStyle/>
                    <a:p>
                      <a:pPr algn="ctr" fontAlgn="b"/>
                      <a:r>
                        <a:rPr lang="en-US" sz="1300" b="1" i="0" u="none" strike="noStrike">
                          <a:solidFill>
                            <a:srgbClr val="000000"/>
                          </a:solidFill>
                          <a:effectLst/>
                          <a:latin typeface="Calibri" panose="020F0502020204030204" pitchFamily="34" charset="0"/>
                        </a:rPr>
                        <a:t>KM6FP</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Richard</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164</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1D</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LAX</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2</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1</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1</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C</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0</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0</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57</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57</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50</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364">
                <a:tc>
                  <a:txBody>
                    <a:bodyPr/>
                    <a:lstStyle/>
                    <a:p>
                      <a:pPr algn="ctr" fontAlgn="b"/>
                      <a:r>
                        <a:rPr lang="en-US" sz="1300" b="1" i="0" u="none" strike="noStrike">
                          <a:solidFill>
                            <a:srgbClr val="000000"/>
                          </a:solidFill>
                          <a:effectLst/>
                          <a:latin typeface="Calibri" panose="020F0502020204030204" pitchFamily="34" charset="0"/>
                        </a:rPr>
                        <a:t>KN6HVH</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Suzanne</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70</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1B2B</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ORG</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5</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2</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1</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B</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0</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0</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4</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4</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50</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364">
                <a:tc>
                  <a:txBody>
                    <a:bodyPr/>
                    <a:lstStyle/>
                    <a:p>
                      <a:pPr algn="ctr" fontAlgn="b"/>
                      <a:r>
                        <a:rPr lang="en-US" sz="1300" b="1" i="0" u="none" strike="noStrike">
                          <a:solidFill>
                            <a:srgbClr val="000000"/>
                          </a:solidFill>
                          <a:effectLst/>
                          <a:latin typeface="Calibri" panose="020F0502020204030204" pitchFamily="34" charset="0"/>
                        </a:rPr>
                        <a:t>AJ6N/KN6ISU</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Vance</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415</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1B1B</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LAX</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5</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1</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1</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B</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0</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0</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31</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31</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260</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364">
                <a:tc>
                  <a:txBody>
                    <a:bodyPr/>
                    <a:lstStyle/>
                    <a:p>
                      <a:pPr algn="ctr" fontAlgn="b"/>
                      <a:r>
                        <a:rPr lang="en-US" sz="1300" b="1" i="0" u="none" strike="noStrike">
                          <a:solidFill>
                            <a:srgbClr val="000000"/>
                          </a:solidFill>
                          <a:effectLst/>
                          <a:latin typeface="Calibri" panose="020F0502020204030204" pitchFamily="34" charset="0"/>
                        </a:rPr>
                        <a:t>KV6R</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Tim</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470</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1B2B</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ORG</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5</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2</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1</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B</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0</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0</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42</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42</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260</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364">
                <a:tc>
                  <a:txBody>
                    <a:bodyPr/>
                    <a:lstStyle/>
                    <a:p>
                      <a:pPr algn="ctr" fontAlgn="b"/>
                      <a:r>
                        <a:rPr lang="en-US" sz="1300" b="1" i="0" u="none" strike="noStrike">
                          <a:solidFill>
                            <a:srgbClr val="000000"/>
                          </a:solidFill>
                          <a:effectLst/>
                          <a:latin typeface="Calibri" panose="020F0502020204030204" pitchFamily="34" charset="0"/>
                        </a:rPr>
                        <a:t>N6MDV</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dirty="0" smtClean="0">
                          <a:solidFill>
                            <a:srgbClr val="000000"/>
                          </a:solidFill>
                          <a:effectLst/>
                          <a:latin typeface="Calibri" panose="020F0502020204030204" pitchFamily="34" charset="0"/>
                        </a:rPr>
                        <a:t>Mike</a:t>
                      </a:r>
                      <a:endParaRPr lang="en-US" sz="1300" b="1" i="0" u="none" strike="noStrike" dirty="0">
                        <a:solidFill>
                          <a:srgbClr val="000000"/>
                        </a:solidFill>
                        <a:effectLst/>
                        <a:latin typeface="Calibri" panose="020F0502020204030204" pitchFamily="34" charset="0"/>
                      </a:endParaRP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852</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1B2</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LAX</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2</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2</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1</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B</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25</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15</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21</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61</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650</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364">
                <a:tc>
                  <a:txBody>
                    <a:bodyPr/>
                    <a:lstStyle/>
                    <a:p>
                      <a:pPr algn="ctr" fontAlgn="b"/>
                      <a:r>
                        <a:rPr lang="en-US" sz="1300" b="1" i="0" u="none" strike="noStrike">
                          <a:solidFill>
                            <a:srgbClr val="000000"/>
                          </a:solidFill>
                          <a:effectLst/>
                          <a:latin typeface="Calibri" panose="020F0502020204030204" pitchFamily="34" charset="0"/>
                        </a:rPr>
                        <a:t>NY6Y</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Gary</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234</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1D</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LAX</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2</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1</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1</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C</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0</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46</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0</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46</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50</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364">
                <a:tc>
                  <a:txBody>
                    <a:bodyPr/>
                    <a:lstStyle/>
                    <a:p>
                      <a:pPr algn="ctr" fontAlgn="b"/>
                      <a:r>
                        <a:rPr lang="en-US" sz="1300" b="1" i="0" u="none" strike="noStrike">
                          <a:solidFill>
                            <a:srgbClr val="000000"/>
                          </a:solidFill>
                          <a:effectLst/>
                          <a:latin typeface="Calibri" panose="020F0502020204030204" pitchFamily="34" charset="0"/>
                        </a:rPr>
                        <a:t>W1MII</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Dick</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694</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2A</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LAX</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2</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3</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2</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G</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0</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0</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22</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22</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650</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364">
                <a:tc>
                  <a:txBody>
                    <a:bodyPr/>
                    <a:lstStyle/>
                    <a:p>
                      <a:pPr algn="ctr" fontAlgn="b"/>
                      <a:r>
                        <a:rPr lang="en-US" sz="1300" b="1" i="0" u="none" strike="noStrike">
                          <a:solidFill>
                            <a:srgbClr val="000000"/>
                          </a:solidFill>
                          <a:effectLst/>
                          <a:latin typeface="Calibri" panose="020F0502020204030204" pitchFamily="34" charset="0"/>
                        </a:rPr>
                        <a:t>WA6SET</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Tom</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165</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1B1B</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LAX</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5</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1</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1</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B</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0</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0</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3</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3</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150</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364">
                <a:tc>
                  <a:txBody>
                    <a:bodyPr/>
                    <a:lstStyle/>
                    <a:p>
                      <a:pPr algn="ctr" fontAlgn="b"/>
                      <a:r>
                        <a:rPr lang="en-US" sz="1300" b="1" i="0" u="none" strike="noStrike">
                          <a:solidFill>
                            <a:srgbClr val="000000"/>
                          </a:solidFill>
                          <a:effectLst/>
                          <a:latin typeface="Calibri" panose="020F0502020204030204" pitchFamily="34" charset="0"/>
                        </a:rPr>
                        <a:t>WB6MMQ</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Dale</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406</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1E</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LAX</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2</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1</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1</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G</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0</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0</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78</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78</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250</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364">
                <a:tc>
                  <a:txBody>
                    <a:bodyPr/>
                    <a:lstStyle/>
                    <a:p>
                      <a:pPr algn="ctr" fontAlgn="b"/>
                      <a:r>
                        <a:rPr lang="en-US" sz="1300" b="1" i="0" u="none" strike="noStrike">
                          <a:solidFill>
                            <a:srgbClr val="000000"/>
                          </a:solidFill>
                          <a:effectLst/>
                          <a:latin typeface="Calibri" panose="020F0502020204030204" pitchFamily="34" charset="0"/>
                        </a:rPr>
                        <a:t>TOTAL</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 </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6238</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 </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 </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 </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20</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 </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 </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25</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133</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558</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716</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300" b="1" i="0" u="none" strike="noStrike" dirty="0">
                          <a:solidFill>
                            <a:srgbClr val="000000"/>
                          </a:solidFill>
                          <a:effectLst/>
                          <a:latin typeface="Calibri" panose="020F0502020204030204" pitchFamily="34" charset="0"/>
                        </a:rPr>
                        <a:t>4010</a:t>
                      </a:r>
                    </a:p>
                  </a:txBody>
                  <a:tcPr marL="7646" marR="7646" marT="76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4516" name="TextBox 5"/>
          <p:cNvSpPr txBox="1">
            <a:spLocks noChangeArrowheads="1"/>
          </p:cNvSpPr>
          <p:nvPr/>
        </p:nvSpPr>
        <p:spPr bwMode="auto">
          <a:xfrm>
            <a:off x="457200" y="6324600"/>
            <a:ext cx="4383088" cy="307975"/>
          </a:xfrm>
          <a:prstGeom prst="rect">
            <a:avLst/>
          </a:prstGeom>
          <a:noFill/>
          <a:ln w="9525">
            <a:noFill/>
            <a:miter lim="800000"/>
            <a:headEnd/>
            <a:tailEnd/>
          </a:ln>
        </p:spPr>
        <p:txBody>
          <a:bodyPr wrap="none">
            <a:spAutoFit/>
          </a:bodyPr>
          <a:lstStyle/>
          <a:p>
            <a:r>
              <a:rPr lang="en-US"/>
              <a:t>W1MII included N6VZF and other family members</a:t>
            </a:r>
          </a:p>
        </p:txBody>
      </p:sp>
      <p:sp>
        <p:nvSpPr>
          <p:cNvPr id="54517" name="TextBox 6"/>
          <p:cNvSpPr txBox="1">
            <a:spLocks noChangeArrowheads="1"/>
          </p:cNvSpPr>
          <p:nvPr/>
        </p:nvSpPr>
        <p:spPr bwMode="auto">
          <a:xfrm>
            <a:off x="1371600" y="5592763"/>
            <a:ext cx="46038" cy="307975"/>
          </a:xfrm>
          <a:prstGeom prst="rect">
            <a:avLst/>
          </a:prstGeom>
          <a:noFill/>
          <a:ln w="9525">
            <a:noFill/>
            <a:miter lim="800000"/>
            <a:headEnd/>
            <a:tailEnd/>
          </a:ln>
        </p:spPr>
        <p:txBody>
          <a:bodyPr>
            <a:spAutoFit/>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idx="4294967295"/>
          </p:nvPr>
        </p:nvSpPr>
        <p:spPr/>
        <p:txBody>
          <a:bodyPr/>
          <a:lstStyle/>
          <a:p>
            <a:r>
              <a:rPr lang="en-US" sz="2000" smtClean="0"/>
              <a:t>Hughes Amateur Radio Club</a:t>
            </a:r>
            <a:br>
              <a:rPr lang="en-US" sz="2000" smtClean="0"/>
            </a:br>
            <a:r>
              <a:rPr lang="en-US" sz="2000" smtClean="0"/>
              <a:t>2020 Club Wrap Up</a:t>
            </a:r>
          </a:p>
        </p:txBody>
      </p:sp>
      <p:sp>
        <p:nvSpPr>
          <p:cNvPr id="55298" name="Content Placeholder 2"/>
          <p:cNvSpPr>
            <a:spLocks noGrp="1"/>
          </p:cNvSpPr>
          <p:nvPr>
            <p:ph idx="4294967295"/>
          </p:nvPr>
        </p:nvSpPr>
        <p:spPr/>
        <p:txBody>
          <a:bodyPr/>
          <a:lstStyle/>
          <a:p>
            <a:pPr>
              <a:lnSpc>
                <a:spcPct val="90000"/>
              </a:lnSpc>
            </a:pPr>
            <a:r>
              <a:rPr lang="en-US" sz="1800" smtClean="0"/>
              <a:t>HARC members supported Extreme Trail Running events held prior to our Covid restrictions as well.  As those of you who have participated understand, this is not a light commitment.  Accomplished due to club members.</a:t>
            </a:r>
          </a:p>
          <a:p>
            <a:pPr>
              <a:lnSpc>
                <a:spcPct val="90000"/>
              </a:lnSpc>
              <a:buFontTx/>
              <a:buNone/>
            </a:pPr>
            <a:endParaRPr lang="en-US" sz="1800" smtClean="0"/>
          </a:p>
          <a:p>
            <a:pPr>
              <a:lnSpc>
                <a:spcPct val="90000"/>
              </a:lnSpc>
              <a:buFontTx/>
              <a:buNone/>
            </a:pPr>
            <a:endParaRPr lang="en-US" sz="1800" smtClean="0"/>
          </a:p>
          <a:p>
            <a:pPr>
              <a:lnSpc>
                <a:spcPct val="90000"/>
              </a:lnSpc>
              <a:buFontTx/>
              <a:buNone/>
            </a:pPr>
            <a:endParaRPr lang="en-US" sz="1800" smtClean="0"/>
          </a:p>
          <a:p>
            <a:pPr>
              <a:lnSpc>
                <a:spcPct val="90000"/>
              </a:lnSpc>
              <a:buFontTx/>
              <a:buNone/>
            </a:pPr>
            <a:endParaRPr lang="en-US" sz="1800" smtClean="0"/>
          </a:p>
          <a:p>
            <a:pPr>
              <a:lnSpc>
                <a:spcPct val="90000"/>
              </a:lnSpc>
              <a:buFontTx/>
              <a:buNone/>
            </a:pPr>
            <a:endParaRPr lang="en-US" sz="1800" smtClean="0"/>
          </a:p>
          <a:p>
            <a:pPr>
              <a:lnSpc>
                <a:spcPct val="90000"/>
              </a:lnSpc>
              <a:buFontTx/>
              <a:buNone/>
            </a:pPr>
            <a:endParaRPr lang="en-US" sz="1800" smtClean="0"/>
          </a:p>
          <a:p>
            <a:pPr>
              <a:lnSpc>
                <a:spcPct val="90000"/>
              </a:lnSpc>
              <a:buFontTx/>
              <a:buNone/>
            </a:pPr>
            <a:endParaRPr lang="en-US" sz="1800" smtClean="0"/>
          </a:p>
          <a:p>
            <a:pPr>
              <a:lnSpc>
                <a:spcPct val="90000"/>
              </a:lnSpc>
              <a:buFontTx/>
              <a:buNone/>
            </a:pPr>
            <a:endParaRPr lang="en-US" sz="1800" smtClean="0"/>
          </a:p>
          <a:p>
            <a:pPr>
              <a:lnSpc>
                <a:spcPct val="90000"/>
              </a:lnSpc>
              <a:buFontTx/>
              <a:buNone/>
            </a:pPr>
            <a:endParaRPr lang="en-US" sz="1800" smtClean="0"/>
          </a:p>
          <a:p>
            <a:pPr>
              <a:lnSpc>
                <a:spcPct val="90000"/>
              </a:lnSpc>
            </a:pPr>
            <a:endParaRPr lang="en-US" sz="1800" smtClean="0"/>
          </a:p>
          <a:p>
            <a:pPr>
              <a:lnSpc>
                <a:spcPct val="90000"/>
              </a:lnSpc>
            </a:pPr>
            <a:endParaRPr lang="en-US" sz="1800" smtClean="0"/>
          </a:p>
          <a:p>
            <a:pPr>
              <a:lnSpc>
                <a:spcPct val="90000"/>
              </a:lnSpc>
            </a:pPr>
            <a:endParaRPr lang="en-US" sz="1800" smtClean="0"/>
          </a:p>
          <a:p>
            <a:pPr>
              <a:lnSpc>
                <a:spcPct val="90000"/>
              </a:lnSpc>
            </a:pPr>
            <a:r>
              <a:rPr lang="en-US" sz="1800" smtClean="0"/>
              <a:t>HARC members have also supported any local race/event held in our local area.</a:t>
            </a:r>
          </a:p>
          <a:p>
            <a:pPr>
              <a:lnSpc>
                <a:spcPct val="90000"/>
              </a:lnSpc>
              <a:buFontTx/>
              <a:buNone/>
            </a:pPr>
            <a:endParaRPr lang="en-US" sz="1800" smtClean="0"/>
          </a:p>
        </p:txBody>
      </p:sp>
      <p:pic>
        <p:nvPicPr>
          <p:cNvPr id="55299" name="Picture 4" descr="bonsall-2"/>
          <p:cNvPicPr>
            <a:picLocks noChangeAspect="1" noChangeArrowheads="1"/>
          </p:cNvPicPr>
          <p:nvPr/>
        </p:nvPicPr>
        <p:blipFill>
          <a:blip r:embed="rId2"/>
          <a:srcRect/>
          <a:stretch>
            <a:fillRect/>
          </a:stretch>
        </p:blipFill>
        <p:spPr bwMode="auto">
          <a:xfrm>
            <a:off x="4648200" y="1752600"/>
            <a:ext cx="4495800" cy="3371850"/>
          </a:xfrm>
          <a:prstGeom prst="rect">
            <a:avLst/>
          </a:prstGeom>
          <a:noFill/>
          <a:ln w="9525">
            <a:noFill/>
            <a:miter lim="800000"/>
            <a:headEnd/>
            <a:tailEnd/>
          </a:ln>
        </p:spPr>
      </p:pic>
      <p:pic>
        <p:nvPicPr>
          <p:cNvPr id="55300" name="Picture 5" descr="bonsall"/>
          <p:cNvPicPr>
            <a:picLocks noChangeAspect="1" noChangeArrowheads="1"/>
          </p:cNvPicPr>
          <p:nvPr/>
        </p:nvPicPr>
        <p:blipFill>
          <a:blip r:embed="rId3"/>
          <a:srcRect/>
          <a:stretch>
            <a:fillRect/>
          </a:stretch>
        </p:blipFill>
        <p:spPr bwMode="auto">
          <a:xfrm>
            <a:off x="152400" y="1752600"/>
            <a:ext cx="4495800" cy="337185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idx="4294967295"/>
          </p:nvPr>
        </p:nvSpPr>
        <p:spPr/>
        <p:txBody>
          <a:bodyPr/>
          <a:lstStyle/>
          <a:p>
            <a:r>
              <a:rPr lang="en-US" sz="2000" smtClean="0"/>
              <a:t>Hughes Amateur Radio Club</a:t>
            </a:r>
            <a:br>
              <a:rPr lang="en-US" sz="2000" smtClean="0"/>
            </a:br>
            <a:r>
              <a:rPr lang="en-US" sz="2000" smtClean="0"/>
              <a:t>2020 Club Wrap Up</a:t>
            </a:r>
          </a:p>
        </p:txBody>
      </p:sp>
      <p:sp>
        <p:nvSpPr>
          <p:cNvPr id="56322" name="Content Placeholder 2"/>
          <p:cNvSpPr>
            <a:spLocks noGrp="1"/>
          </p:cNvSpPr>
          <p:nvPr>
            <p:ph idx="4294967295"/>
          </p:nvPr>
        </p:nvSpPr>
        <p:spPr/>
        <p:txBody>
          <a:bodyPr/>
          <a:lstStyle/>
          <a:p>
            <a:pPr>
              <a:lnSpc>
                <a:spcPct val="90000"/>
              </a:lnSpc>
            </a:pPr>
            <a:r>
              <a:rPr lang="en-US" sz="1800" smtClean="0"/>
              <a:t>HARC members put together TWO classes for the Technician Class license using member-instructors.  We have seen a high percentage of our graduates receive their licenses also.</a:t>
            </a:r>
            <a:br>
              <a:rPr lang="en-US" sz="1800" smtClean="0"/>
            </a:br>
            <a:endParaRPr lang="en-US" sz="1800" smtClean="0"/>
          </a:p>
        </p:txBody>
      </p:sp>
      <p:pic>
        <p:nvPicPr>
          <p:cNvPr id="56323" name="Picture 6"/>
          <p:cNvPicPr>
            <a:picLocks noChangeAspect="1" noChangeArrowheads="1"/>
          </p:cNvPicPr>
          <p:nvPr/>
        </p:nvPicPr>
        <p:blipFill>
          <a:blip r:embed="rId2"/>
          <a:srcRect/>
          <a:stretch>
            <a:fillRect/>
          </a:stretch>
        </p:blipFill>
        <p:spPr bwMode="auto">
          <a:xfrm>
            <a:off x="4267200" y="1905000"/>
            <a:ext cx="4876800" cy="4297363"/>
          </a:xfrm>
          <a:prstGeom prst="rect">
            <a:avLst/>
          </a:prstGeom>
          <a:noFill/>
          <a:ln w="9525">
            <a:solidFill>
              <a:schemeClr val="tx1"/>
            </a:solidFill>
            <a:miter lim="800000"/>
            <a:headEnd/>
            <a:tailEnd/>
          </a:ln>
        </p:spPr>
      </p:pic>
      <p:pic>
        <p:nvPicPr>
          <p:cNvPr id="56324" name="Picture 9" descr="ARRL Technician Licnese Manual 4th edition"/>
          <p:cNvPicPr>
            <a:picLocks noChangeAspect="1" noChangeArrowheads="1"/>
          </p:cNvPicPr>
          <p:nvPr/>
        </p:nvPicPr>
        <p:blipFill>
          <a:blip r:embed="rId3"/>
          <a:srcRect/>
          <a:stretch>
            <a:fillRect/>
          </a:stretch>
        </p:blipFill>
        <p:spPr bwMode="auto">
          <a:xfrm rot="-573522">
            <a:off x="914400" y="1828800"/>
            <a:ext cx="1335088" cy="1833563"/>
          </a:xfrm>
          <a:prstGeom prst="rect">
            <a:avLst/>
          </a:prstGeom>
          <a:noFill/>
          <a:ln w="9525">
            <a:noFill/>
            <a:miter lim="800000"/>
            <a:headEnd/>
            <a:tailEnd/>
          </a:ln>
        </p:spPr>
      </p:pic>
      <p:pic>
        <p:nvPicPr>
          <p:cNvPr id="56325" name="Picture 29"/>
          <p:cNvPicPr>
            <a:picLocks noChangeAspect="1" noChangeArrowheads="1"/>
          </p:cNvPicPr>
          <p:nvPr/>
        </p:nvPicPr>
        <p:blipFill>
          <a:blip r:embed="rId4"/>
          <a:srcRect/>
          <a:stretch>
            <a:fillRect/>
          </a:stretch>
        </p:blipFill>
        <p:spPr bwMode="auto">
          <a:xfrm>
            <a:off x="381000" y="3886200"/>
            <a:ext cx="3816350" cy="2811463"/>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idx="4294967295"/>
          </p:nvPr>
        </p:nvSpPr>
        <p:spPr/>
        <p:txBody>
          <a:bodyPr/>
          <a:lstStyle/>
          <a:p>
            <a:r>
              <a:rPr lang="en-US" sz="2000" smtClean="0"/>
              <a:t>Hughes Amateur Radio Club</a:t>
            </a:r>
            <a:br>
              <a:rPr lang="en-US" sz="2000" smtClean="0"/>
            </a:br>
            <a:r>
              <a:rPr lang="en-US" sz="2000" smtClean="0"/>
              <a:t>2020 Club Wrap Up</a:t>
            </a:r>
          </a:p>
        </p:txBody>
      </p:sp>
      <p:sp>
        <p:nvSpPr>
          <p:cNvPr id="57346" name="Content Placeholder 2"/>
          <p:cNvSpPr>
            <a:spLocks noGrp="1"/>
          </p:cNvSpPr>
          <p:nvPr>
            <p:ph idx="4294967295"/>
          </p:nvPr>
        </p:nvSpPr>
        <p:spPr>
          <a:xfrm>
            <a:off x="457200" y="1600200"/>
            <a:ext cx="8458200" cy="4525963"/>
          </a:xfrm>
        </p:spPr>
        <p:txBody>
          <a:bodyPr/>
          <a:lstStyle/>
          <a:p>
            <a:pPr algn="ctr">
              <a:lnSpc>
                <a:spcPct val="80000"/>
              </a:lnSpc>
            </a:pPr>
            <a:r>
              <a:rPr lang="en-US" sz="1800" smtClean="0"/>
              <a:t>We have added new members to our club, one of the benefits of teaching a Licensing Class.</a:t>
            </a:r>
            <a:br>
              <a:rPr lang="en-US" sz="1800" smtClean="0"/>
            </a:br>
            <a:r>
              <a:rPr lang="en-US" sz="1100" smtClean="0"/>
              <a:t/>
            </a:r>
            <a:br>
              <a:rPr lang="en-US" sz="1100" smtClean="0"/>
            </a:br>
            <a:r>
              <a:rPr lang="en-US" sz="1100" smtClean="0"/>
              <a:t/>
            </a:r>
            <a:br>
              <a:rPr lang="en-US" sz="1100" smtClean="0"/>
            </a:br>
            <a:r>
              <a:rPr lang="en-US" sz="1800" smtClean="0"/>
              <a:t>Perhaps the most significant thing we have done is:  Against the odds from having lost our storage area;  Against the odds from Covid-19 restrictions and in a time of rapidly changing events we have all gained one trait </a:t>
            </a:r>
          </a:p>
          <a:p>
            <a:pPr algn="ctr">
              <a:lnSpc>
                <a:spcPct val="80000"/>
              </a:lnSpc>
              <a:buFontTx/>
              <a:buNone/>
            </a:pPr>
            <a:r>
              <a:rPr lang="en-US" sz="2000" b="1" i="1" smtClean="0"/>
              <a:t>WE ARE RADIOACTIVE </a:t>
            </a:r>
            <a:r>
              <a:rPr lang="en-US" sz="1800" smtClean="0"/>
              <a:t/>
            </a:r>
            <a:br>
              <a:rPr lang="en-US" sz="1800" smtClean="0"/>
            </a:br>
            <a:r>
              <a:rPr lang="en-US" sz="1800" smtClean="0"/>
              <a:t/>
            </a:r>
            <a:br>
              <a:rPr lang="en-US" sz="1800" smtClean="0"/>
            </a:br>
            <a:r>
              <a:rPr lang="en-US" sz="2100" smtClean="0"/>
              <a:t>Hughes Amateur Radio Club is still going strong!</a:t>
            </a:r>
            <a:r>
              <a:rPr lang="en-US" sz="1800" smtClean="0"/>
              <a:t/>
            </a:r>
            <a:br>
              <a:rPr lang="en-US" sz="1800" smtClean="0"/>
            </a:br>
            <a:endParaRPr lang="en-US" sz="1800" smtClean="0"/>
          </a:p>
          <a:p>
            <a:pPr algn="ctr">
              <a:lnSpc>
                <a:spcPct val="80000"/>
              </a:lnSpc>
              <a:buFontTx/>
              <a:buNone/>
            </a:pPr>
            <a:r>
              <a:rPr lang="en-US" sz="2100" b="1" i="1" smtClean="0"/>
              <a:t>And THAT is because of CLUB MEMBERS!</a:t>
            </a:r>
            <a:r>
              <a:rPr lang="en-US" sz="1100" i="1" smtClean="0"/>
              <a:t/>
            </a:r>
            <a:br>
              <a:rPr lang="en-US" sz="1100" i="1" smtClean="0"/>
            </a:br>
            <a:r>
              <a:rPr lang="en-US" sz="1100" i="1" smtClean="0"/>
              <a:t/>
            </a:r>
            <a:br>
              <a:rPr lang="en-US" sz="1100" i="1" smtClean="0"/>
            </a:br>
            <a:endParaRPr lang="en-US" sz="1100" i="1"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idx="4294967295"/>
          </p:nvPr>
        </p:nvSpPr>
        <p:spPr/>
        <p:txBody>
          <a:bodyPr/>
          <a:lstStyle/>
          <a:p>
            <a:r>
              <a:rPr lang="en-US" sz="1800" smtClean="0"/>
              <a:t>Hughes Amateur Radio Club</a:t>
            </a:r>
            <a:br>
              <a:rPr lang="en-US" sz="1800" smtClean="0"/>
            </a:br>
            <a:r>
              <a:rPr lang="en-US" sz="2400" b="1" i="1" smtClean="0">
                <a:solidFill>
                  <a:srgbClr val="0000FF"/>
                </a:solidFill>
              </a:rPr>
              <a:t>Let’s Look at 2021</a:t>
            </a:r>
          </a:p>
        </p:txBody>
      </p:sp>
      <p:sp>
        <p:nvSpPr>
          <p:cNvPr id="58370" name="Content Placeholder 2"/>
          <p:cNvSpPr>
            <a:spLocks noGrp="1"/>
          </p:cNvSpPr>
          <p:nvPr>
            <p:ph idx="4294967295"/>
          </p:nvPr>
        </p:nvSpPr>
        <p:spPr>
          <a:xfrm>
            <a:off x="457200" y="1600200"/>
            <a:ext cx="8229600" cy="4953000"/>
          </a:xfrm>
        </p:spPr>
        <p:txBody>
          <a:bodyPr/>
          <a:lstStyle/>
          <a:p>
            <a:r>
              <a:rPr lang="en-US" sz="1800" smtClean="0"/>
              <a:t>We need to begin by understanding we cannot expect to have Covid-19  restrictions removed on 1 January, 2021.  And please understand that will not hold us back from moving forward.</a:t>
            </a:r>
          </a:p>
          <a:p>
            <a:pPr>
              <a:buFontTx/>
              <a:buNone/>
            </a:pPr>
            <a:endParaRPr lang="en-US" sz="1800" smtClean="0"/>
          </a:p>
          <a:p>
            <a:r>
              <a:rPr lang="en-US" sz="1800" smtClean="0"/>
              <a:t>Today we are going to focus on what we CAN DO</a:t>
            </a:r>
          </a:p>
          <a:p>
            <a:pPr>
              <a:buFontTx/>
              <a:buNone/>
            </a:pPr>
            <a:endParaRPr lang="en-US" sz="1800" smtClean="0"/>
          </a:p>
          <a:p>
            <a:r>
              <a:rPr lang="en-US" sz="1800" smtClean="0"/>
              <a:t>We can participate in contests – as individuals or as a club and entering our scores attributable to our club. </a:t>
            </a:r>
          </a:p>
          <a:p>
            <a:pPr>
              <a:buFontTx/>
              <a:buNone/>
            </a:pPr>
            <a:endParaRPr lang="en-US" sz="1800" smtClean="0"/>
          </a:p>
          <a:p>
            <a:r>
              <a:rPr lang="en-US" sz="1800" smtClean="0"/>
              <a:t>We can continue our meetings via Zoom, and of course Net activity will continue.  Perhaps with some interested in learning the ropes of being a Net Control Operator.   Hint – it does improve your operating skills.</a:t>
            </a:r>
          </a:p>
          <a:p>
            <a:endParaRPr lang="en-US" sz="1800" smtClean="0">
              <a:solidFill>
                <a:srgbClr val="0070C0"/>
              </a:solidFill>
            </a:endParaRPr>
          </a:p>
          <a:p>
            <a:endParaRPr lang="en-US" sz="1800" smtClean="0">
              <a:solidFill>
                <a:srgbClr val="0070C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idx="4294967295"/>
          </p:nvPr>
        </p:nvSpPr>
        <p:spPr/>
        <p:txBody>
          <a:bodyPr/>
          <a:lstStyle/>
          <a:p>
            <a:r>
              <a:rPr lang="en-US" sz="2400" smtClean="0"/>
              <a:t>Hughes Amateur Radio Club</a:t>
            </a:r>
            <a:br>
              <a:rPr lang="en-US" sz="2400" smtClean="0"/>
            </a:br>
            <a:r>
              <a:rPr lang="en-US" sz="2400" smtClean="0"/>
              <a:t>Let’s Look at 2021</a:t>
            </a:r>
          </a:p>
        </p:txBody>
      </p:sp>
      <p:sp>
        <p:nvSpPr>
          <p:cNvPr id="59394" name="Content Placeholder 2"/>
          <p:cNvSpPr>
            <a:spLocks noGrp="1"/>
          </p:cNvSpPr>
          <p:nvPr>
            <p:ph idx="4294967295"/>
          </p:nvPr>
        </p:nvSpPr>
        <p:spPr/>
        <p:txBody>
          <a:bodyPr/>
          <a:lstStyle/>
          <a:p>
            <a:pPr>
              <a:lnSpc>
                <a:spcPct val="90000"/>
              </a:lnSpc>
            </a:pPr>
            <a:r>
              <a:rPr lang="en-US" sz="1800" smtClean="0"/>
              <a:t>We are in process of debuting our Mentor Program in which those who attended our classes will be assigned a mentor form our list of volunteers. </a:t>
            </a:r>
          </a:p>
          <a:p>
            <a:pPr>
              <a:lnSpc>
                <a:spcPct val="90000"/>
              </a:lnSpc>
              <a:buFontTx/>
              <a:buNone/>
            </a:pPr>
            <a:endParaRPr lang="en-US" sz="1800" smtClean="0"/>
          </a:p>
          <a:p>
            <a:pPr>
              <a:lnSpc>
                <a:spcPct val="90000"/>
              </a:lnSpc>
            </a:pPr>
            <a:r>
              <a:rPr lang="en-US" sz="1800" smtClean="0"/>
              <a:t>Our Station Manager has already begun a full inventory of club equipment.  Yes, it’s ‘housecleaning’ but necessary to be done.  We need everybody who has club equipment to participate.</a:t>
            </a:r>
          </a:p>
          <a:p>
            <a:pPr lvl="1">
              <a:lnSpc>
                <a:spcPct val="90000"/>
              </a:lnSpc>
            </a:pPr>
            <a:r>
              <a:rPr lang="en-US" sz="1600" smtClean="0"/>
              <a:t>Email list of club gear you have to:</a:t>
            </a:r>
          </a:p>
          <a:p>
            <a:pPr lvl="1">
              <a:lnSpc>
                <a:spcPct val="90000"/>
              </a:lnSpc>
            </a:pPr>
            <a:r>
              <a:rPr lang="en-US" sz="1600" i="1" smtClean="0">
                <a:solidFill>
                  <a:srgbClr val="0000FF"/>
                </a:solidFill>
              </a:rPr>
              <a:t>stationmanager@w6ha.com</a:t>
            </a:r>
          </a:p>
          <a:p>
            <a:pPr>
              <a:lnSpc>
                <a:spcPct val="90000"/>
              </a:lnSpc>
              <a:buFontTx/>
              <a:buNone/>
            </a:pPr>
            <a:endParaRPr lang="en-US" sz="1800" i="1" smtClean="0">
              <a:solidFill>
                <a:srgbClr val="0000FF"/>
              </a:solidFill>
            </a:endParaRPr>
          </a:p>
          <a:p>
            <a:pPr>
              <a:lnSpc>
                <a:spcPct val="90000"/>
              </a:lnSpc>
            </a:pPr>
            <a:endParaRPr lang="en-US" sz="1800" smtClean="0"/>
          </a:p>
          <a:p>
            <a:pPr>
              <a:lnSpc>
                <a:spcPct val="90000"/>
              </a:lnSpc>
            </a:pPr>
            <a:endParaRPr lang="en-US" sz="1800" smtClean="0"/>
          </a:p>
          <a:p>
            <a:pPr>
              <a:lnSpc>
                <a:spcPct val="90000"/>
              </a:lnSpc>
            </a:pPr>
            <a:endParaRPr lang="en-US" sz="1800" smtClean="0"/>
          </a:p>
          <a:p>
            <a:pPr>
              <a:lnSpc>
                <a:spcPct val="90000"/>
              </a:lnSpc>
            </a:pPr>
            <a:endParaRPr lang="en-US" sz="1800" smtClean="0"/>
          </a:p>
          <a:p>
            <a:pPr>
              <a:lnSpc>
                <a:spcPct val="90000"/>
              </a:lnSpc>
            </a:pPr>
            <a:endParaRPr lang="en-US" sz="1800" smtClean="0"/>
          </a:p>
          <a:p>
            <a:pPr>
              <a:lnSpc>
                <a:spcPct val="90000"/>
              </a:lnSpc>
            </a:pPr>
            <a:endParaRPr lang="en-US" sz="1800" smtClean="0"/>
          </a:p>
          <a:p>
            <a:pPr>
              <a:lnSpc>
                <a:spcPct val="90000"/>
              </a:lnSpc>
            </a:pPr>
            <a:r>
              <a:rPr lang="en-US" sz="1800" smtClean="0"/>
              <a:t>We can still conduct Licensing courses, and –Next class Feb 20, 27 via zoom</a:t>
            </a:r>
          </a:p>
          <a:p>
            <a:pPr>
              <a:lnSpc>
                <a:spcPct val="90000"/>
              </a:lnSpc>
            </a:pPr>
            <a:endParaRPr lang="en-US" sz="1800" smtClean="0"/>
          </a:p>
          <a:p>
            <a:pPr>
              <a:lnSpc>
                <a:spcPct val="90000"/>
              </a:lnSpc>
            </a:pPr>
            <a:r>
              <a:rPr lang="en-US" sz="1800" smtClean="0"/>
              <a:t>And YES, as soon as the green light is give we intend to resume classes and testing in person.</a:t>
            </a:r>
          </a:p>
        </p:txBody>
      </p:sp>
      <p:pic>
        <p:nvPicPr>
          <p:cNvPr id="59395" name="Picture 4" descr="trailer"/>
          <p:cNvPicPr>
            <a:picLocks noChangeAspect="1" noChangeArrowheads="1"/>
          </p:cNvPicPr>
          <p:nvPr/>
        </p:nvPicPr>
        <p:blipFill>
          <a:blip r:embed="rId2"/>
          <a:srcRect/>
          <a:stretch>
            <a:fillRect/>
          </a:stretch>
        </p:blipFill>
        <p:spPr bwMode="auto">
          <a:xfrm>
            <a:off x="5334000" y="2286000"/>
            <a:ext cx="3656013" cy="274161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idx="4294967295"/>
          </p:nvPr>
        </p:nvSpPr>
        <p:spPr/>
        <p:txBody>
          <a:bodyPr/>
          <a:lstStyle/>
          <a:p>
            <a:r>
              <a:rPr lang="en-US" sz="2000" smtClean="0"/>
              <a:t>Hughes Amateur Radio Club</a:t>
            </a:r>
            <a:br>
              <a:rPr lang="en-US" sz="2000" smtClean="0"/>
            </a:br>
            <a:r>
              <a:rPr lang="en-US" sz="2000" smtClean="0"/>
              <a:t>2020 Club Wrap Up</a:t>
            </a:r>
          </a:p>
        </p:txBody>
      </p:sp>
      <p:sp>
        <p:nvSpPr>
          <p:cNvPr id="41986" name="Content Placeholder 2"/>
          <p:cNvSpPr>
            <a:spLocks noGrp="1"/>
          </p:cNvSpPr>
          <p:nvPr>
            <p:ph idx="4294967295"/>
          </p:nvPr>
        </p:nvSpPr>
        <p:spPr>
          <a:xfrm>
            <a:off x="228600" y="838200"/>
            <a:ext cx="5181600" cy="5791200"/>
          </a:xfrm>
        </p:spPr>
        <p:txBody>
          <a:bodyPr/>
          <a:lstStyle/>
          <a:p>
            <a:pPr>
              <a:lnSpc>
                <a:spcPct val="80000"/>
              </a:lnSpc>
            </a:pPr>
            <a:r>
              <a:rPr lang="en-US" sz="1800" smtClean="0"/>
              <a:t>We held all 12  scheduled Club meetings, including today.  All accomplished by club members</a:t>
            </a:r>
          </a:p>
          <a:p>
            <a:pPr lvl="1">
              <a:lnSpc>
                <a:spcPct val="80000"/>
              </a:lnSpc>
            </a:pPr>
            <a:r>
              <a:rPr lang="en-US" sz="1600" smtClean="0"/>
              <a:t>Tech briefings, newsletters, club web site</a:t>
            </a:r>
          </a:p>
          <a:p>
            <a:pPr>
              <a:lnSpc>
                <a:spcPct val="80000"/>
              </a:lnSpc>
            </a:pPr>
            <a:endParaRPr lang="en-US" sz="1800" smtClean="0"/>
          </a:p>
          <a:p>
            <a:pPr>
              <a:lnSpc>
                <a:spcPct val="80000"/>
              </a:lnSpc>
            </a:pPr>
            <a:endParaRPr lang="en-US" sz="1800" smtClean="0"/>
          </a:p>
          <a:p>
            <a:pPr>
              <a:lnSpc>
                <a:spcPct val="80000"/>
              </a:lnSpc>
            </a:pPr>
            <a:endParaRPr lang="en-US" sz="1800" smtClean="0"/>
          </a:p>
          <a:p>
            <a:pPr>
              <a:lnSpc>
                <a:spcPct val="80000"/>
              </a:lnSpc>
            </a:pPr>
            <a:r>
              <a:rPr lang="en-US" sz="1800" smtClean="0"/>
              <a:t>Weekly Net activity had very consistent and wide attendance. The 2 meter simplex net typically was hitting up to 75% of the repeater Weekly net!  A very good number considering we have many checking in via HT.  All accomplished by club members.</a:t>
            </a:r>
          </a:p>
          <a:p>
            <a:pPr>
              <a:lnSpc>
                <a:spcPct val="80000"/>
              </a:lnSpc>
            </a:pPr>
            <a:endParaRPr lang="en-US" sz="1800" smtClean="0"/>
          </a:p>
          <a:p>
            <a:pPr>
              <a:lnSpc>
                <a:spcPct val="80000"/>
              </a:lnSpc>
            </a:pPr>
            <a:endParaRPr lang="en-US" sz="1800" smtClean="0"/>
          </a:p>
          <a:p>
            <a:pPr>
              <a:lnSpc>
                <a:spcPct val="80000"/>
              </a:lnSpc>
            </a:pPr>
            <a:r>
              <a:rPr lang="en-US" sz="1800" smtClean="0"/>
              <a:t>Yes, although not as one group in one place WE DID participate in Field Day with all individual scores attributed to Hughes Amateur Radio Club.  And in the process, some of us learned how to submit our scores via the ARRL website as well. All accomplished by club members.</a:t>
            </a:r>
            <a:endParaRPr lang="en-US" sz="1600" smtClean="0"/>
          </a:p>
        </p:txBody>
      </p:sp>
      <p:pic>
        <p:nvPicPr>
          <p:cNvPr id="41987" name="Picture 4"/>
          <p:cNvPicPr>
            <a:picLocks noChangeAspect="1" noChangeArrowheads="1"/>
          </p:cNvPicPr>
          <p:nvPr/>
        </p:nvPicPr>
        <p:blipFill>
          <a:blip r:embed="rId2"/>
          <a:srcRect/>
          <a:stretch>
            <a:fillRect/>
          </a:stretch>
        </p:blipFill>
        <p:spPr bwMode="auto">
          <a:xfrm>
            <a:off x="6019800" y="3886200"/>
            <a:ext cx="2533650" cy="2971800"/>
          </a:xfrm>
          <a:prstGeom prst="rect">
            <a:avLst/>
          </a:prstGeom>
          <a:noFill/>
          <a:ln w="9525">
            <a:noFill/>
            <a:miter lim="800000"/>
            <a:headEnd/>
            <a:tailEnd/>
          </a:ln>
        </p:spPr>
      </p:pic>
      <p:sp>
        <p:nvSpPr>
          <p:cNvPr id="41988" name="Text Box 5"/>
          <p:cNvSpPr txBox="1">
            <a:spLocks noChangeArrowheads="1"/>
          </p:cNvSpPr>
          <p:nvPr/>
        </p:nvSpPr>
        <p:spPr bwMode="auto">
          <a:xfrm>
            <a:off x="6019800" y="3657600"/>
            <a:ext cx="2514600" cy="274638"/>
          </a:xfrm>
          <a:prstGeom prst="rect">
            <a:avLst/>
          </a:prstGeom>
          <a:noFill/>
          <a:ln w="9525">
            <a:noFill/>
            <a:miter lim="800000"/>
            <a:headEnd/>
            <a:tailEnd/>
          </a:ln>
        </p:spPr>
        <p:txBody>
          <a:bodyPr>
            <a:spAutoFit/>
          </a:bodyPr>
          <a:lstStyle/>
          <a:p>
            <a:pPr algn="ctr"/>
            <a:r>
              <a:rPr lang="en-US" sz="1200" b="0"/>
              <a:t>Weekly Net Report 12/2/2020</a:t>
            </a:r>
          </a:p>
        </p:txBody>
      </p:sp>
      <p:sp>
        <p:nvSpPr>
          <p:cNvPr id="41989" name="Line 6"/>
          <p:cNvSpPr>
            <a:spLocks noChangeShapeType="1"/>
          </p:cNvSpPr>
          <p:nvPr/>
        </p:nvSpPr>
        <p:spPr bwMode="auto">
          <a:xfrm>
            <a:off x="3505200" y="4038600"/>
            <a:ext cx="2438400" cy="0"/>
          </a:xfrm>
          <a:prstGeom prst="line">
            <a:avLst/>
          </a:prstGeom>
          <a:noFill/>
          <a:ln w="76200">
            <a:solidFill>
              <a:schemeClr val="tx1"/>
            </a:solidFill>
            <a:round/>
            <a:headEnd/>
            <a:tailEnd type="triangle" w="med" len="med"/>
          </a:ln>
        </p:spPr>
        <p:txBody>
          <a:bodyPr/>
          <a:lstStyle/>
          <a:p>
            <a:endParaRPr lang="en-US"/>
          </a:p>
        </p:txBody>
      </p:sp>
      <p:pic>
        <p:nvPicPr>
          <p:cNvPr id="41990" name="Picture 7"/>
          <p:cNvPicPr>
            <a:picLocks noChangeAspect="1" noChangeArrowheads="1"/>
          </p:cNvPicPr>
          <p:nvPr/>
        </p:nvPicPr>
        <p:blipFill>
          <a:blip r:embed="rId3"/>
          <a:srcRect l="19002" t="7201" r="18503" b="14401"/>
          <a:stretch>
            <a:fillRect/>
          </a:stretch>
        </p:blipFill>
        <p:spPr bwMode="auto">
          <a:xfrm>
            <a:off x="5410200" y="762000"/>
            <a:ext cx="3733800" cy="2927350"/>
          </a:xfrm>
          <a:prstGeom prst="rect">
            <a:avLst/>
          </a:prstGeom>
          <a:noFill/>
          <a:ln w="9525">
            <a:noFill/>
            <a:miter lim="800000"/>
            <a:headEnd/>
            <a:tailEnd/>
          </a:ln>
        </p:spPr>
      </p:pic>
      <p:sp>
        <p:nvSpPr>
          <p:cNvPr id="41991" name="Line 8"/>
          <p:cNvSpPr>
            <a:spLocks noChangeShapeType="1"/>
          </p:cNvSpPr>
          <p:nvPr/>
        </p:nvSpPr>
        <p:spPr bwMode="auto">
          <a:xfrm>
            <a:off x="2895600" y="1905000"/>
            <a:ext cx="2438400" cy="0"/>
          </a:xfrm>
          <a:prstGeom prst="line">
            <a:avLst/>
          </a:prstGeom>
          <a:noFill/>
          <a:ln w="76200">
            <a:solidFill>
              <a:schemeClr val="tx1"/>
            </a:solidFill>
            <a:round/>
            <a:headEnd/>
            <a:tailEnd type="triangle" w="med" len="med"/>
          </a:ln>
        </p:spPr>
        <p:txBody>
          <a:bodyPr/>
          <a:lstStyle/>
          <a:p>
            <a:endParaRPr lang="en-US"/>
          </a:p>
        </p:txBody>
      </p:sp>
      <p:sp>
        <p:nvSpPr>
          <p:cNvPr id="41992" name="Line 9"/>
          <p:cNvSpPr>
            <a:spLocks noChangeShapeType="1"/>
          </p:cNvSpPr>
          <p:nvPr/>
        </p:nvSpPr>
        <p:spPr bwMode="auto">
          <a:xfrm>
            <a:off x="3810000" y="5943600"/>
            <a:ext cx="304800" cy="762000"/>
          </a:xfrm>
          <a:prstGeom prst="line">
            <a:avLst/>
          </a:prstGeom>
          <a:noFill/>
          <a:ln w="76200">
            <a:solidFill>
              <a:schemeClr val="tx1"/>
            </a:solidFill>
            <a:round/>
            <a:headEnd/>
            <a:tailEnd type="triangle" w="med" len="med"/>
          </a:ln>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idx="4294967295"/>
          </p:nvPr>
        </p:nvSpPr>
        <p:spPr/>
        <p:txBody>
          <a:bodyPr/>
          <a:lstStyle/>
          <a:p>
            <a:r>
              <a:rPr lang="en-US" sz="2400" smtClean="0"/>
              <a:t>Hughes Amateur Radio Club</a:t>
            </a:r>
            <a:br>
              <a:rPr lang="en-US" sz="2400" smtClean="0"/>
            </a:br>
            <a:r>
              <a:rPr lang="en-US" sz="2400" smtClean="0"/>
              <a:t>Let’s Look at 2021</a:t>
            </a:r>
          </a:p>
        </p:txBody>
      </p:sp>
      <p:sp>
        <p:nvSpPr>
          <p:cNvPr id="60418" name="Content Placeholder 2"/>
          <p:cNvSpPr>
            <a:spLocks noGrp="1"/>
          </p:cNvSpPr>
          <p:nvPr>
            <p:ph idx="4294967295"/>
          </p:nvPr>
        </p:nvSpPr>
        <p:spPr>
          <a:xfrm>
            <a:off x="457200" y="1600200"/>
            <a:ext cx="8229600" cy="5029200"/>
          </a:xfrm>
        </p:spPr>
        <p:txBody>
          <a:bodyPr/>
          <a:lstStyle/>
          <a:p>
            <a:pPr>
              <a:lnSpc>
                <a:spcPct val="90000"/>
              </a:lnSpc>
            </a:pPr>
            <a:r>
              <a:rPr lang="en-US" sz="1800" smtClean="0"/>
              <a:t>We may wish to consider having a Special Event Station. There are several big public draws in the South Bay we might be able to arrange this with.  And maybe create a unique event – has there ever been one from a former NIKE missile base?  We have one at Wilderness Park.</a:t>
            </a:r>
          </a:p>
          <a:p>
            <a:pPr>
              <a:lnSpc>
                <a:spcPct val="90000"/>
              </a:lnSpc>
            </a:pPr>
            <a:endParaRPr lang="en-US" sz="1800" smtClean="0"/>
          </a:p>
          <a:p>
            <a:pPr>
              <a:lnSpc>
                <a:spcPct val="90000"/>
              </a:lnSpc>
            </a:pPr>
            <a:r>
              <a:rPr lang="en-US" sz="1800" smtClean="0"/>
              <a:t>Some good leads for new meeting topics/speakers have been provided by a few club members –THANK YOU!  Your suggestions are appreciated and will show up in our meetings this coming year.</a:t>
            </a:r>
          </a:p>
          <a:p>
            <a:pPr>
              <a:lnSpc>
                <a:spcPct val="90000"/>
              </a:lnSpc>
            </a:pPr>
            <a:endParaRPr lang="en-US" sz="1800" smtClean="0"/>
          </a:p>
          <a:p>
            <a:pPr>
              <a:lnSpc>
                <a:spcPct val="90000"/>
              </a:lnSpc>
            </a:pPr>
            <a:r>
              <a:rPr lang="en-US" sz="1800" smtClean="0"/>
              <a:t>We have a golden opportunity this year to replace our repeater.  This will bring us into the Yaesu System Fusion world and retain auto-detecting FM or Digital signals meaning user equipment will remain compatible.  The existing repeater can be used as our portable repeater as well.</a:t>
            </a:r>
          </a:p>
          <a:p>
            <a:pPr>
              <a:lnSpc>
                <a:spcPct val="90000"/>
              </a:lnSpc>
              <a:buFontTx/>
              <a:buNone/>
            </a:pPr>
            <a:endParaRPr lang="en-US" sz="1800" smtClean="0"/>
          </a:p>
          <a:p>
            <a:pPr>
              <a:lnSpc>
                <a:spcPct val="90000"/>
              </a:lnSpc>
            </a:pPr>
            <a:endParaRPr lang="en-US" sz="1800" smtClean="0"/>
          </a:p>
          <a:p>
            <a:pPr>
              <a:lnSpc>
                <a:spcPct val="90000"/>
              </a:lnSpc>
            </a:pPr>
            <a:endParaRPr lang="en-US" sz="1800" smtClean="0"/>
          </a:p>
          <a:p>
            <a:pPr>
              <a:lnSpc>
                <a:spcPct val="90000"/>
              </a:lnSpc>
            </a:pPr>
            <a:endParaRPr lang="en-US" sz="1800" smtClean="0"/>
          </a:p>
          <a:p>
            <a:pPr>
              <a:lnSpc>
                <a:spcPct val="90000"/>
              </a:lnSpc>
            </a:pPr>
            <a:endParaRPr lang="en-US" sz="210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idx="4294967295"/>
          </p:nvPr>
        </p:nvSpPr>
        <p:spPr/>
        <p:txBody>
          <a:bodyPr/>
          <a:lstStyle/>
          <a:p>
            <a:r>
              <a:rPr lang="en-US" sz="2400" smtClean="0"/>
              <a:t>Hughes Amateur Radio Club</a:t>
            </a:r>
            <a:br>
              <a:rPr lang="en-US" sz="2400" smtClean="0"/>
            </a:br>
            <a:r>
              <a:rPr lang="en-US" sz="2400" smtClean="0"/>
              <a:t>Let’s Look at 2021</a:t>
            </a:r>
          </a:p>
        </p:txBody>
      </p:sp>
      <p:sp>
        <p:nvSpPr>
          <p:cNvPr id="61442" name="Content Placeholder 2"/>
          <p:cNvSpPr>
            <a:spLocks noGrp="1"/>
          </p:cNvSpPr>
          <p:nvPr>
            <p:ph idx="4294967295"/>
          </p:nvPr>
        </p:nvSpPr>
        <p:spPr/>
        <p:txBody>
          <a:bodyPr/>
          <a:lstStyle/>
          <a:p>
            <a:r>
              <a:rPr lang="en-US" sz="1800" smtClean="0"/>
              <a:t>What else might we do in 2021?</a:t>
            </a:r>
          </a:p>
          <a:p>
            <a:r>
              <a:rPr lang="en-US" sz="1800" smtClean="0"/>
              <a:t>Given the make up of our club – Any Darn Thing We Want To </a:t>
            </a:r>
          </a:p>
          <a:p>
            <a:r>
              <a:rPr lang="en-US" sz="1800" smtClean="0"/>
              <a:t>Our collective creativity, skills and motivation shows we can</a:t>
            </a:r>
          </a:p>
          <a:p>
            <a:endParaRPr lang="en-US" sz="1800" smtClean="0"/>
          </a:p>
          <a:p>
            <a:r>
              <a:rPr lang="en-US" sz="1800" smtClean="0"/>
              <a:t>I would like to say THANK YOU to all who have participated during this year, for giving me the privilege to work and play radio with you!!  </a:t>
            </a:r>
            <a:br>
              <a:rPr lang="en-US" sz="1800" smtClean="0"/>
            </a:br>
            <a:r>
              <a:rPr lang="en-US" sz="1800" smtClean="0"/>
              <a:t/>
            </a:r>
            <a:br>
              <a:rPr lang="en-US" sz="1800" smtClean="0"/>
            </a:br>
            <a:r>
              <a:rPr lang="en-US" sz="1800" smtClean="0"/>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13" descr="8V2A5657"/>
          <p:cNvPicPr>
            <a:picLocks noChangeAspect="1" noChangeArrowheads="1"/>
          </p:cNvPicPr>
          <p:nvPr/>
        </p:nvPicPr>
        <p:blipFill>
          <a:blip r:embed="rId2"/>
          <a:srcRect/>
          <a:stretch>
            <a:fillRect/>
          </a:stretch>
        </p:blipFill>
        <p:spPr bwMode="auto">
          <a:xfrm>
            <a:off x="2159000" y="3810000"/>
            <a:ext cx="3327400" cy="3178175"/>
          </a:xfrm>
          <a:prstGeom prst="rect">
            <a:avLst/>
          </a:prstGeom>
          <a:noFill/>
          <a:ln w="9525">
            <a:noFill/>
            <a:miter lim="800000"/>
            <a:headEnd/>
            <a:tailEnd/>
          </a:ln>
        </p:spPr>
      </p:pic>
      <p:sp>
        <p:nvSpPr>
          <p:cNvPr id="43010" name="Rectangle 2"/>
          <p:cNvSpPr>
            <a:spLocks noGrp="1" noChangeArrowheads="1"/>
          </p:cNvSpPr>
          <p:nvPr>
            <p:ph type="ctrTitle" idx="4294967295"/>
          </p:nvPr>
        </p:nvSpPr>
        <p:spPr>
          <a:xfrm>
            <a:off x="914400" y="0"/>
            <a:ext cx="8382000" cy="609600"/>
          </a:xfrm>
        </p:spPr>
        <p:txBody>
          <a:bodyPr/>
          <a:lstStyle/>
          <a:p>
            <a:r>
              <a:rPr lang="en-US" b="1" smtClean="0">
                <a:latin typeface="Arial Black" pitchFamily="34" charset="0"/>
              </a:rPr>
              <a:t>W6HA Field Day 2020 Results </a:t>
            </a:r>
            <a:br>
              <a:rPr lang="en-US" b="1" smtClean="0">
                <a:latin typeface="Arial Black" pitchFamily="34" charset="0"/>
              </a:rPr>
            </a:br>
            <a:endParaRPr lang="en-US" sz="800" b="1" i="1" smtClean="0">
              <a:latin typeface="Arial Black" pitchFamily="34" charset="0"/>
            </a:endParaRPr>
          </a:p>
        </p:txBody>
      </p:sp>
      <p:sp>
        <p:nvSpPr>
          <p:cNvPr id="43011" name="Rectangle 3"/>
          <p:cNvSpPr>
            <a:spLocks noGrp="1" noChangeArrowheads="1"/>
          </p:cNvSpPr>
          <p:nvPr>
            <p:ph type="subTitle" idx="4294967295"/>
          </p:nvPr>
        </p:nvSpPr>
        <p:spPr>
          <a:xfrm>
            <a:off x="2514600" y="457200"/>
            <a:ext cx="6400800" cy="609600"/>
          </a:xfrm>
        </p:spPr>
        <p:txBody>
          <a:bodyPr/>
          <a:lstStyle/>
          <a:p>
            <a:pPr marL="0" indent="0" algn="ctr">
              <a:lnSpc>
                <a:spcPct val="90000"/>
              </a:lnSpc>
              <a:buFontTx/>
              <a:buNone/>
            </a:pPr>
            <a:r>
              <a:rPr lang="en-US" sz="1400" smtClean="0"/>
              <a:t>December 15, 2020</a:t>
            </a:r>
          </a:p>
        </p:txBody>
      </p:sp>
      <p:pic>
        <p:nvPicPr>
          <p:cNvPr id="43012" name="Picture 8" descr="IMG_9387"/>
          <p:cNvPicPr>
            <a:picLocks noChangeAspect="1" noChangeArrowheads="1"/>
          </p:cNvPicPr>
          <p:nvPr/>
        </p:nvPicPr>
        <p:blipFill>
          <a:blip r:embed="rId3"/>
          <a:srcRect/>
          <a:stretch>
            <a:fillRect/>
          </a:stretch>
        </p:blipFill>
        <p:spPr bwMode="auto">
          <a:xfrm>
            <a:off x="4876800" y="4652963"/>
            <a:ext cx="4267200" cy="2205037"/>
          </a:xfrm>
          <a:prstGeom prst="rect">
            <a:avLst/>
          </a:prstGeom>
          <a:noFill/>
          <a:ln w="9525">
            <a:noFill/>
            <a:miter lim="800000"/>
            <a:headEnd/>
            <a:tailEnd/>
          </a:ln>
        </p:spPr>
      </p:pic>
      <p:pic>
        <p:nvPicPr>
          <p:cNvPr id="43013" name="Picture 10" descr="8V2A5775"/>
          <p:cNvPicPr>
            <a:picLocks noChangeAspect="1" noChangeArrowheads="1"/>
          </p:cNvPicPr>
          <p:nvPr/>
        </p:nvPicPr>
        <p:blipFill>
          <a:blip r:embed="rId4"/>
          <a:srcRect/>
          <a:stretch>
            <a:fillRect/>
          </a:stretch>
        </p:blipFill>
        <p:spPr bwMode="auto">
          <a:xfrm>
            <a:off x="3657600" y="990600"/>
            <a:ext cx="5561013" cy="3706813"/>
          </a:xfrm>
          <a:prstGeom prst="rect">
            <a:avLst/>
          </a:prstGeom>
          <a:noFill/>
          <a:ln w="9525">
            <a:noFill/>
            <a:miter lim="800000"/>
            <a:headEnd/>
            <a:tailEnd/>
          </a:ln>
        </p:spPr>
      </p:pic>
      <p:pic>
        <p:nvPicPr>
          <p:cNvPr id="43014" name="Picture 11" descr="IMG_9401"/>
          <p:cNvPicPr>
            <a:picLocks noChangeAspect="1" noChangeArrowheads="1"/>
          </p:cNvPicPr>
          <p:nvPr/>
        </p:nvPicPr>
        <p:blipFill>
          <a:blip r:embed="rId5"/>
          <a:srcRect/>
          <a:stretch>
            <a:fillRect/>
          </a:stretch>
        </p:blipFill>
        <p:spPr bwMode="auto">
          <a:xfrm>
            <a:off x="0" y="762000"/>
            <a:ext cx="4038600" cy="3028950"/>
          </a:xfrm>
          <a:prstGeom prst="rect">
            <a:avLst/>
          </a:prstGeom>
          <a:noFill/>
          <a:ln w="9525">
            <a:noFill/>
            <a:miter lim="800000"/>
            <a:headEnd/>
            <a:tailEnd/>
          </a:ln>
        </p:spPr>
      </p:pic>
      <p:pic>
        <p:nvPicPr>
          <p:cNvPr id="43015" name="Picture 12" descr="8V2A5987"/>
          <p:cNvPicPr>
            <a:picLocks noChangeAspect="1" noChangeArrowheads="1"/>
          </p:cNvPicPr>
          <p:nvPr/>
        </p:nvPicPr>
        <p:blipFill>
          <a:blip r:embed="rId6"/>
          <a:srcRect/>
          <a:stretch>
            <a:fillRect/>
          </a:stretch>
        </p:blipFill>
        <p:spPr bwMode="auto">
          <a:xfrm>
            <a:off x="0" y="3733800"/>
            <a:ext cx="2959100" cy="3124200"/>
          </a:xfrm>
          <a:prstGeom prst="rect">
            <a:avLst/>
          </a:prstGeom>
          <a:noFill/>
          <a:ln w="9525">
            <a:noFill/>
            <a:miter lim="800000"/>
            <a:headEnd/>
            <a:tailEnd/>
          </a:ln>
        </p:spPr>
      </p:pic>
      <p:sp>
        <p:nvSpPr>
          <p:cNvPr id="2" name="TextBox 1"/>
          <p:cNvSpPr txBox="1"/>
          <p:nvPr/>
        </p:nvSpPr>
        <p:spPr>
          <a:xfrm>
            <a:off x="1730375" y="2060575"/>
            <a:ext cx="5870575" cy="3135313"/>
          </a:xfrm>
          <a:prstGeom prst="rect">
            <a:avLst/>
          </a:prstGeom>
          <a:solidFill>
            <a:schemeClr val="bg1">
              <a:lumMod val="95000"/>
            </a:schemeClr>
          </a:solidFill>
        </p:spPr>
        <p:txBody>
          <a:bodyPr wrap="none">
            <a:spAutoFit/>
          </a:bodyPr>
          <a:lstStyle/>
          <a:p>
            <a:pPr algn="ctr">
              <a:defRPr/>
            </a:pPr>
            <a:r>
              <a:rPr lang="en-US" sz="2400" i="1">
                <a:solidFill>
                  <a:srgbClr val="0000FF"/>
                </a:solidFill>
              </a:rPr>
              <a:t>Not at Wilderness park this year</a:t>
            </a:r>
          </a:p>
          <a:p>
            <a:pPr algn="ctr">
              <a:defRPr/>
            </a:pPr>
            <a:endParaRPr lang="en-US" sz="2400" i="1">
              <a:solidFill>
                <a:srgbClr val="0000FF"/>
              </a:solidFill>
            </a:endParaRPr>
          </a:p>
          <a:p>
            <a:pPr algn="ctr">
              <a:defRPr/>
            </a:pPr>
            <a:r>
              <a:rPr lang="en-US" sz="2400" i="1">
                <a:solidFill>
                  <a:srgbClr val="0000FF"/>
                </a:solidFill>
              </a:rPr>
              <a:t>Distributed from homes and mountains</a:t>
            </a:r>
          </a:p>
          <a:p>
            <a:pPr algn="ctr">
              <a:defRPr/>
            </a:pPr>
            <a:endParaRPr lang="en-US" sz="2400" i="1">
              <a:solidFill>
                <a:srgbClr val="0000FF"/>
              </a:solidFill>
            </a:endParaRPr>
          </a:p>
          <a:p>
            <a:pPr algn="ctr">
              <a:defRPr/>
            </a:pPr>
            <a:r>
              <a:rPr lang="en-US" sz="3200" i="1">
                <a:solidFill>
                  <a:srgbClr val="0000FF"/>
                </a:solidFill>
              </a:rPr>
              <a:t>We did Well!!</a:t>
            </a:r>
          </a:p>
          <a:p>
            <a:pPr algn="ctr">
              <a:defRPr/>
            </a:pPr>
            <a:endParaRPr lang="en-US" sz="2400" i="1">
              <a:solidFill>
                <a:srgbClr val="0000FF"/>
              </a:solidFill>
            </a:endParaRPr>
          </a:p>
          <a:p>
            <a:pPr algn="ctr">
              <a:defRPr/>
            </a:pPr>
            <a:r>
              <a:rPr lang="en-US" sz="2400" i="1">
                <a:solidFill>
                  <a:srgbClr val="0000FF"/>
                </a:solidFill>
              </a:rPr>
              <a:t>More points, CW, and digital</a:t>
            </a:r>
          </a:p>
          <a:p>
            <a:pPr algn="ctr">
              <a:defRPr/>
            </a:pPr>
            <a:r>
              <a:rPr lang="en-US" sz="2400" i="1">
                <a:solidFill>
                  <a:srgbClr val="0000FF"/>
                </a:solidFill>
              </a:rPr>
              <a:t>Similar phone QSOs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1371600" y="76200"/>
            <a:ext cx="7696200" cy="609600"/>
          </a:xfrm>
        </p:spPr>
        <p:txBody>
          <a:bodyPr/>
          <a:lstStyle/>
          <a:p>
            <a:r>
              <a:rPr lang="en-US" smtClean="0"/>
              <a:t>Manhattan Beach – New Ham first field day</a:t>
            </a:r>
          </a:p>
        </p:txBody>
      </p:sp>
      <p:pic>
        <p:nvPicPr>
          <p:cNvPr id="44034" name="Picture 16"/>
          <p:cNvPicPr>
            <a:picLocks noChangeAspect="1"/>
          </p:cNvPicPr>
          <p:nvPr/>
        </p:nvPicPr>
        <p:blipFill>
          <a:blip r:embed="rId2"/>
          <a:srcRect/>
          <a:stretch>
            <a:fillRect/>
          </a:stretch>
        </p:blipFill>
        <p:spPr bwMode="auto">
          <a:xfrm>
            <a:off x="3670300" y="569913"/>
            <a:ext cx="5549900" cy="6288087"/>
          </a:xfrm>
          <a:prstGeom prst="rect">
            <a:avLst/>
          </a:prstGeom>
          <a:noFill/>
          <a:ln w="9525">
            <a:noFill/>
            <a:miter lim="800000"/>
            <a:headEnd/>
            <a:tailEnd/>
          </a:ln>
        </p:spPr>
      </p:pic>
      <p:pic>
        <p:nvPicPr>
          <p:cNvPr id="44035" name="Picture 17"/>
          <p:cNvPicPr>
            <a:picLocks noChangeAspect="1"/>
          </p:cNvPicPr>
          <p:nvPr/>
        </p:nvPicPr>
        <p:blipFill>
          <a:blip r:embed="rId3"/>
          <a:srcRect/>
          <a:stretch>
            <a:fillRect/>
          </a:stretch>
        </p:blipFill>
        <p:spPr bwMode="auto">
          <a:xfrm>
            <a:off x="0" y="1981200"/>
            <a:ext cx="365760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smtClean="0"/>
              <a:t>Palms – First Solo Field Day </a:t>
            </a:r>
          </a:p>
        </p:txBody>
      </p:sp>
      <p:pic>
        <p:nvPicPr>
          <p:cNvPr id="45058" name="Content Placeholder 3"/>
          <p:cNvPicPr>
            <a:picLocks noGrp="1" noChangeAspect="1"/>
          </p:cNvPicPr>
          <p:nvPr>
            <p:ph idx="1"/>
          </p:nvPr>
        </p:nvPicPr>
        <p:blipFill>
          <a:blip r:embed="rId2"/>
          <a:srcRect/>
          <a:stretch>
            <a:fillRect/>
          </a:stretch>
        </p:blipFill>
        <p:spPr>
          <a:xfrm>
            <a:off x="3910013" y="693738"/>
            <a:ext cx="5267325" cy="4945062"/>
          </a:xfrm>
        </p:spPr>
      </p:pic>
      <p:pic>
        <p:nvPicPr>
          <p:cNvPr id="45059" name="Picture 7"/>
          <p:cNvPicPr>
            <a:picLocks noChangeAspect="1"/>
          </p:cNvPicPr>
          <p:nvPr/>
        </p:nvPicPr>
        <p:blipFill>
          <a:blip r:embed="rId3"/>
          <a:srcRect/>
          <a:stretch>
            <a:fillRect/>
          </a:stretch>
        </p:blipFill>
        <p:spPr bwMode="auto">
          <a:xfrm>
            <a:off x="0" y="3581400"/>
            <a:ext cx="6229350" cy="3276600"/>
          </a:xfrm>
          <a:prstGeom prst="rect">
            <a:avLst/>
          </a:prstGeom>
          <a:noFill/>
          <a:ln w="9525">
            <a:noFill/>
            <a:miter lim="800000"/>
            <a:headEnd/>
            <a:tailEnd/>
          </a:ln>
        </p:spPr>
      </p:pic>
      <p:sp>
        <p:nvSpPr>
          <p:cNvPr id="45060" name="Text Box 5"/>
          <p:cNvSpPr txBox="1">
            <a:spLocks noChangeArrowheads="1"/>
          </p:cNvSpPr>
          <p:nvPr/>
        </p:nvSpPr>
        <p:spPr bwMode="auto">
          <a:xfrm>
            <a:off x="6461125" y="5726113"/>
            <a:ext cx="2454275" cy="730250"/>
          </a:xfrm>
          <a:prstGeom prst="rect">
            <a:avLst/>
          </a:prstGeom>
          <a:noFill/>
          <a:ln w="9525">
            <a:noFill/>
            <a:miter lim="800000"/>
            <a:headEnd/>
            <a:tailEnd/>
          </a:ln>
        </p:spPr>
        <p:txBody>
          <a:bodyPr>
            <a:spAutoFit/>
          </a:bodyPr>
          <a:lstStyle/>
          <a:p>
            <a:r>
              <a:rPr lang="en-US"/>
              <a:t>Plus virtual field day via zoom, kept the club members together</a:t>
            </a:r>
          </a:p>
        </p:txBody>
      </p:sp>
      <p:sp>
        <p:nvSpPr>
          <p:cNvPr id="45061" name="Line 6"/>
          <p:cNvSpPr>
            <a:spLocks noChangeShapeType="1"/>
          </p:cNvSpPr>
          <p:nvPr/>
        </p:nvSpPr>
        <p:spPr bwMode="auto">
          <a:xfrm flipH="1" flipV="1">
            <a:off x="4495800" y="4343400"/>
            <a:ext cx="1981200" cy="1447800"/>
          </a:xfrm>
          <a:prstGeom prst="line">
            <a:avLst/>
          </a:prstGeom>
          <a:noFill/>
          <a:ln w="28575">
            <a:solidFill>
              <a:srgbClr val="CC0000"/>
            </a:solidFill>
            <a:round/>
            <a:headEnd/>
            <a:tailEnd type="triangle" w="med" len="med"/>
          </a:ln>
        </p:spPr>
        <p:txBody>
          <a:bodyPr/>
          <a:lstStyle/>
          <a:p>
            <a:endParaRPr lang="en-US"/>
          </a:p>
        </p:txBody>
      </p:sp>
      <p:pic>
        <p:nvPicPr>
          <p:cNvPr id="45062" name="Picture 8"/>
          <p:cNvPicPr>
            <a:picLocks noChangeAspect="1"/>
          </p:cNvPicPr>
          <p:nvPr/>
        </p:nvPicPr>
        <p:blipFill>
          <a:blip r:embed="rId4"/>
          <a:srcRect/>
          <a:stretch>
            <a:fillRect/>
          </a:stretch>
        </p:blipFill>
        <p:spPr bwMode="auto">
          <a:xfrm>
            <a:off x="0" y="762000"/>
            <a:ext cx="4310063" cy="2873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838200" y="38100"/>
            <a:ext cx="8229600" cy="609600"/>
          </a:xfrm>
        </p:spPr>
        <p:txBody>
          <a:bodyPr/>
          <a:lstStyle/>
          <a:p>
            <a:r>
              <a:rPr lang="en-US" smtClean="0"/>
              <a:t>Tahquitz Peak San Jacinto Mountains</a:t>
            </a:r>
            <a:br>
              <a:rPr lang="en-US" smtClean="0"/>
            </a:br>
            <a:r>
              <a:rPr lang="en-US" sz="2400" smtClean="0"/>
              <a:t>2 New Hams first field day</a:t>
            </a:r>
            <a:endParaRPr lang="en-US" smtClean="0"/>
          </a:p>
        </p:txBody>
      </p:sp>
      <p:pic>
        <p:nvPicPr>
          <p:cNvPr id="46082" name="Picture 14"/>
          <p:cNvPicPr>
            <a:picLocks noChangeAspect="1"/>
          </p:cNvPicPr>
          <p:nvPr/>
        </p:nvPicPr>
        <p:blipFill>
          <a:blip r:embed="rId2"/>
          <a:srcRect/>
          <a:stretch>
            <a:fillRect/>
          </a:stretch>
        </p:blipFill>
        <p:spPr bwMode="auto">
          <a:xfrm>
            <a:off x="4648200" y="685800"/>
            <a:ext cx="4629150" cy="6172200"/>
          </a:xfrm>
          <a:prstGeom prst="rect">
            <a:avLst/>
          </a:prstGeom>
          <a:noFill/>
          <a:ln w="9525">
            <a:noFill/>
            <a:miter lim="800000"/>
            <a:headEnd/>
            <a:tailEnd/>
          </a:ln>
        </p:spPr>
      </p:pic>
      <p:pic>
        <p:nvPicPr>
          <p:cNvPr id="46083" name="Picture 15"/>
          <p:cNvPicPr>
            <a:picLocks noChangeAspect="1"/>
          </p:cNvPicPr>
          <p:nvPr/>
        </p:nvPicPr>
        <p:blipFill>
          <a:blip r:embed="rId3"/>
          <a:srcRect/>
          <a:stretch>
            <a:fillRect/>
          </a:stretch>
        </p:blipFill>
        <p:spPr bwMode="auto">
          <a:xfrm>
            <a:off x="0" y="660400"/>
            <a:ext cx="4648200" cy="619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10"/>
          <p:cNvPicPr>
            <a:picLocks noChangeAspect="1"/>
          </p:cNvPicPr>
          <p:nvPr/>
        </p:nvPicPr>
        <p:blipFill>
          <a:blip r:embed="rId2"/>
          <a:srcRect/>
          <a:stretch>
            <a:fillRect/>
          </a:stretch>
        </p:blipFill>
        <p:spPr bwMode="auto">
          <a:xfrm>
            <a:off x="0" y="0"/>
            <a:ext cx="4648200" cy="3486150"/>
          </a:xfrm>
          <a:prstGeom prst="rect">
            <a:avLst/>
          </a:prstGeom>
          <a:noFill/>
          <a:ln w="9525">
            <a:noFill/>
            <a:miter lim="800000"/>
            <a:headEnd/>
            <a:tailEnd/>
          </a:ln>
        </p:spPr>
      </p:pic>
      <p:sp>
        <p:nvSpPr>
          <p:cNvPr id="47106" name="Title 1"/>
          <p:cNvSpPr>
            <a:spLocks noGrp="1"/>
          </p:cNvSpPr>
          <p:nvPr>
            <p:ph type="title"/>
          </p:nvPr>
        </p:nvSpPr>
        <p:spPr>
          <a:xfrm>
            <a:off x="4830763" y="52388"/>
            <a:ext cx="4191000" cy="609600"/>
          </a:xfrm>
        </p:spPr>
        <p:txBody>
          <a:bodyPr/>
          <a:lstStyle/>
          <a:p>
            <a:r>
              <a:rPr lang="en-US" smtClean="0"/>
              <a:t>Manhattan Beach</a:t>
            </a:r>
            <a:br>
              <a:rPr lang="en-US" smtClean="0"/>
            </a:br>
            <a:r>
              <a:rPr lang="en-US" smtClean="0"/>
              <a:t>2 Hams some club gear</a:t>
            </a:r>
          </a:p>
        </p:txBody>
      </p:sp>
      <p:pic>
        <p:nvPicPr>
          <p:cNvPr id="47107" name="Picture 9"/>
          <p:cNvPicPr>
            <a:picLocks noChangeAspect="1"/>
          </p:cNvPicPr>
          <p:nvPr/>
        </p:nvPicPr>
        <p:blipFill>
          <a:blip r:embed="rId3"/>
          <a:srcRect/>
          <a:stretch>
            <a:fillRect/>
          </a:stretch>
        </p:blipFill>
        <p:spPr bwMode="auto">
          <a:xfrm>
            <a:off x="19050" y="2857500"/>
            <a:ext cx="4665663" cy="4000500"/>
          </a:xfrm>
          <a:prstGeom prst="rect">
            <a:avLst/>
          </a:prstGeom>
          <a:noFill/>
          <a:ln w="9525">
            <a:noFill/>
            <a:miter lim="800000"/>
            <a:headEnd/>
            <a:tailEnd/>
          </a:ln>
        </p:spPr>
      </p:pic>
      <p:pic>
        <p:nvPicPr>
          <p:cNvPr id="47108" name="Picture 13"/>
          <p:cNvPicPr>
            <a:picLocks noChangeAspect="1"/>
          </p:cNvPicPr>
          <p:nvPr/>
        </p:nvPicPr>
        <p:blipFill>
          <a:blip r:embed="rId4"/>
          <a:srcRect/>
          <a:stretch>
            <a:fillRect/>
          </a:stretch>
        </p:blipFill>
        <p:spPr bwMode="auto">
          <a:xfrm>
            <a:off x="4648200" y="722313"/>
            <a:ext cx="4572000"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endParaRPr lang="en-US" smtClean="0"/>
          </a:p>
        </p:txBody>
      </p:sp>
      <p:pic>
        <p:nvPicPr>
          <p:cNvPr id="48130" name="Picture 5"/>
          <p:cNvPicPr>
            <a:picLocks noChangeAspect="1"/>
          </p:cNvPicPr>
          <p:nvPr/>
        </p:nvPicPr>
        <p:blipFill>
          <a:blip r:embed="rId2"/>
          <a:srcRect l="5876" t="6554" r="4538" b="1411"/>
          <a:stretch>
            <a:fillRect/>
          </a:stretch>
        </p:blipFill>
        <p:spPr bwMode="auto">
          <a:xfrm>
            <a:off x="249238" y="0"/>
            <a:ext cx="8894762" cy="6853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4876800" y="0"/>
            <a:ext cx="4171950" cy="609600"/>
          </a:xfrm>
        </p:spPr>
        <p:txBody>
          <a:bodyPr/>
          <a:lstStyle/>
          <a:p>
            <a:r>
              <a:rPr lang="en-US" smtClean="0"/>
              <a:t>Bulletin PSK RTTY</a:t>
            </a:r>
          </a:p>
        </p:txBody>
      </p:sp>
      <p:pic>
        <p:nvPicPr>
          <p:cNvPr id="49154" name="Picture 4"/>
          <p:cNvPicPr>
            <a:picLocks noChangeAspect="1"/>
          </p:cNvPicPr>
          <p:nvPr/>
        </p:nvPicPr>
        <p:blipFill>
          <a:blip r:embed="rId2"/>
          <a:srcRect/>
          <a:stretch>
            <a:fillRect/>
          </a:stretch>
        </p:blipFill>
        <p:spPr bwMode="auto">
          <a:xfrm>
            <a:off x="3508375" y="2590800"/>
            <a:ext cx="5653088" cy="4240213"/>
          </a:xfrm>
          <a:prstGeom prst="rect">
            <a:avLst/>
          </a:prstGeom>
          <a:noFill/>
          <a:ln w="9525">
            <a:noFill/>
            <a:miter lim="800000"/>
            <a:headEnd/>
            <a:tailEnd/>
          </a:ln>
        </p:spPr>
      </p:pic>
      <p:pic>
        <p:nvPicPr>
          <p:cNvPr id="49155" name="Picture 6"/>
          <p:cNvPicPr>
            <a:picLocks noChangeAspect="1"/>
          </p:cNvPicPr>
          <p:nvPr/>
        </p:nvPicPr>
        <p:blipFill>
          <a:blip r:embed="rId3"/>
          <a:srcRect/>
          <a:stretch>
            <a:fillRect/>
          </a:stretch>
        </p:blipFill>
        <p:spPr bwMode="auto">
          <a:xfrm>
            <a:off x="-55563" y="0"/>
            <a:ext cx="5059363" cy="3795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10595</TotalTime>
  <Words>1525</Words>
  <Application>Microsoft Office PowerPoint</Application>
  <PresentationFormat>On-screen Show (4:3)</PresentationFormat>
  <Paragraphs>393</Paragraphs>
  <Slides>21</Slides>
  <Notes>0</Notes>
  <HiddenSlides>0</HiddenSlides>
  <MMClips>0</MMClips>
  <ScaleCrop>false</ScaleCrop>
  <HeadingPairs>
    <vt:vector size="6" baseType="variant">
      <vt:variant>
        <vt:lpstr>Fonts Used</vt:lpstr>
      </vt:variant>
      <vt:variant>
        <vt:i4>5</vt:i4>
      </vt:variant>
      <vt:variant>
        <vt:lpstr>Design Template</vt:lpstr>
      </vt:variant>
      <vt:variant>
        <vt:i4>4</vt:i4>
      </vt:variant>
      <vt:variant>
        <vt:lpstr>Slide Titles</vt:lpstr>
      </vt:variant>
      <vt:variant>
        <vt:i4>21</vt:i4>
      </vt:variant>
    </vt:vector>
  </HeadingPairs>
  <TitlesOfParts>
    <vt:vector size="30" baseType="lpstr">
      <vt:lpstr>Arial</vt:lpstr>
      <vt:lpstr>Arial Black</vt:lpstr>
      <vt:lpstr>DejaVu Sans</vt:lpstr>
      <vt:lpstr>Symbol</vt:lpstr>
      <vt:lpstr>Calibri</vt:lpstr>
      <vt:lpstr>Custom Design</vt:lpstr>
      <vt:lpstr>1_Custom Design</vt:lpstr>
      <vt:lpstr>2_Custom Design</vt:lpstr>
      <vt:lpstr>Custom Design</vt:lpstr>
      <vt:lpstr>Hughes Amateur Radio Club 2020 Recap and 2021 Going Forward</vt:lpstr>
      <vt:lpstr>Hughes Amateur Radio Club 2020 Club Wrap Up</vt:lpstr>
      <vt:lpstr>W6HA Field Day 2020 Results  </vt:lpstr>
      <vt:lpstr>Manhattan Beach – New Ham first field day</vt:lpstr>
      <vt:lpstr>Palms – First Solo Field Day </vt:lpstr>
      <vt:lpstr>Tahquitz Peak San Jacinto Mountains 2 New Hams first field day</vt:lpstr>
      <vt:lpstr>Manhattan Beach 2 Hams some club gear</vt:lpstr>
      <vt:lpstr>Slide 8</vt:lpstr>
      <vt:lpstr>Bulletin PSK RTTY</vt:lpstr>
      <vt:lpstr>Field Day Bulletin 2020</vt:lpstr>
      <vt:lpstr>Winlink NTS Messages</vt:lpstr>
      <vt:lpstr>W6HA Field Day 2020 How Many Points?</vt:lpstr>
      <vt:lpstr>Quick Comparison</vt:lpstr>
      <vt:lpstr>W6HA Participation 14+ club members</vt:lpstr>
      <vt:lpstr>Hughes Amateur Radio Club 2020 Club Wrap Up</vt:lpstr>
      <vt:lpstr>Hughes Amateur Radio Club 2020 Club Wrap Up</vt:lpstr>
      <vt:lpstr>Hughes Amateur Radio Club 2020 Club Wrap Up</vt:lpstr>
      <vt:lpstr>Hughes Amateur Radio Club Let’s Look at 2021</vt:lpstr>
      <vt:lpstr>Hughes Amateur Radio Club Let’s Look at 2021</vt:lpstr>
      <vt:lpstr>Hughes Amateur Radio Club Let’s Look at 2021</vt:lpstr>
      <vt:lpstr>Hughes Amateur Radio Club Let’s Look at 2021</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Vahey</dc:creator>
  <cp:lastModifiedBy>Vahey</cp:lastModifiedBy>
  <cp:revision>397</cp:revision>
  <dcterms:created xsi:type="dcterms:W3CDTF">2013-06-14T17:53:35Z</dcterms:created>
  <dcterms:modified xsi:type="dcterms:W3CDTF">2020-12-15T06:15:02Z</dcterms:modified>
</cp:coreProperties>
</file>