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654" r:id="rId3"/>
  </p:sldMasterIdLst>
  <p:notesMasterIdLst>
    <p:notesMasterId r:id="rId33"/>
  </p:notesMasterIdLst>
  <p:sldIdLst>
    <p:sldId id="707" r:id="rId4"/>
    <p:sldId id="627" r:id="rId5"/>
    <p:sldId id="672" r:id="rId6"/>
    <p:sldId id="684" r:id="rId7"/>
    <p:sldId id="683" r:id="rId8"/>
    <p:sldId id="685" r:id="rId9"/>
    <p:sldId id="701" r:id="rId10"/>
    <p:sldId id="702" r:id="rId11"/>
    <p:sldId id="703" r:id="rId12"/>
    <p:sldId id="706" r:id="rId13"/>
    <p:sldId id="686" r:id="rId14"/>
    <p:sldId id="687" r:id="rId15"/>
    <p:sldId id="688" r:id="rId16"/>
    <p:sldId id="690" r:id="rId17"/>
    <p:sldId id="691" r:id="rId18"/>
    <p:sldId id="692" r:id="rId19"/>
    <p:sldId id="693" r:id="rId20"/>
    <p:sldId id="695" r:id="rId21"/>
    <p:sldId id="698" r:id="rId22"/>
    <p:sldId id="704" r:id="rId23"/>
    <p:sldId id="697" r:id="rId24"/>
    <p:sldId id="705" r:id="rId25"/>
    <p:sldId id="699" r:id="rId26"/>
    <p:sldId id="700" r:id="rId27"/>
    <p:sldId id="668" r:id="rId28"/>
    <p:sldId id="670" r:id="rId29"/>
    <p:sldId id="671" r:id="rId30"/>
    <p:sldId id="674" r:id="rId31"/>
    <p:sldId id="66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8000"/>
    <a:srgbClr val="EA2AEF"/>
    <a:srgbClr val="0000FF"/>
    <a:srgbClr val="CEDEFE"/>
    <a:srgbClr val="BBE7FD"/>
    <a:srgbClr val="CCEC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7751" autoAdjust="0"/>
  </p:normalViewPr>
  <p:slideViewPr>
    <p:cSldViewPr>
      <p:cViewPr varScale="1">
        <p:scale>
          <a:sx n="67" d="100"/>
          <a:sy n="67" d="100"/>
        </p:scale>
        <p:origin x="-72" y="-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554DD4-65A8-489C-BF8C-064B72241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mbackground"/>
          <p:cNvPicPr>
            <a:picLocks noChangeAspect="1" noChangeArrowheads="1"/>
          </p:cNvPicPr>
          <p:nvPr userDrawn="1"/>
        </p:nvPicPr>
        <p:blipFill>
          <a:blip r:embed="rId2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51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DE4F-8441-4CB6-AC3C-5A2801F88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1579-9E2E-4594-8D5F-8016DC332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65BB-4676-4034-A481-BE9A206A7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66E3-06CA-4DE6-852C-ED095D26F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3555-2E75-44BE-9CDC-9E9196A39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F6C68-22B3-4ADF-AB8D-1AD1BE036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C403-9208-470C-9F0A-477B69F6F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ED400-D86A-4C36-B91F-53155BF2E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025A-4B9B-4B79-B332-CEC1DB7A8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1BFC0-BF04-4522-9276-FF257DE07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E282-6031-4D6F-BBCD-E42E17CEF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B8646-7782-4059-B775-B78A40E3A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32AA-ACE7-4C31-B6DC-889921032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5472-B783-43F9-8ABC-806E9D1CE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8DA17-838C-4F51-A5F4-36CDFED53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26CB6-E7E5-484D-AEA0-228F1ECCC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0D4EC-6280-430F-9D44-24A116AF8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7C9E8-B224-4E5B-A4EC-F85BF2A6C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8FE06-689F-4973-9BAE-3BE84D19B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5BFC-6E1F-4B2C-8D43-B0E3A658A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D40C8-F8C5-4119-9C99-5D913D51A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323F8-BA84-4F88-AE87-07144559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DEBD4-F8DA-45BB-87D8-0016C9F19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A576B-DD15-49C5-8F47-42EBCD10A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CEE23-34A4-4E01-81B3-08B07A8E9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AEBFE-0B23-47F1-B82C-2344FF366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DC30-461A-48C0-898D-81A6EC78D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0980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477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F9C3-7BDF-47FD-A51D-E11581B96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053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3053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4A4FE-66C9-443E-953F-5BB4B98E8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FBDF-D4C2-4799-870D-9ABDAAB6B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F4257-1D6E-4112-97AC-3DB1A31FB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B8F9A-CFF3-412D-87B7-A829E8028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8A08-FBD6-4E3F-A879-5230481FC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3DA02-B45A-40DF-9406-ED89CF14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ambackground"/>
          <p:cNvPicPr>
            <a:picLocks noChangeAspect="1" noChangeArrowheads="1"/>
          </p:cNvPicPr>
          <p:nvPr userDrawn="1"/>
        </p:nvPicPr>
        <p:blipFill>
          <a:blip r:embed="rId15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A85938-774C-4BFD-A55B-42DD4724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WordArt 9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58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fld id="{D86BC3C9-E54C-4CEF-B2D3-09D6A482ADE6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hambackground"/>
          <p:cNvPicPr>
            <a:picLocks noChangeAspect="1" noChangeArrowheads="1"/>
          </p:cNvPicPr>
          <p:nvPr userDrawn="1"/>
        </p:nvPicPr>
        <p:blipFill>
          <a:blip r:embed="rId13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8CD0B039-AB08-469A-9490-1EE4C696B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7" name="WordArt 9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61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fld id="{F964260F-96C4-4470-9F94-BCC46E6824ED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ambackground"/>
          <p:cNvPicPr>
            <a:picLocks noChangeAspect="1" noChangeArrowheads="1"/>
          </p:cNvPicPr>
          <p:nvPr userDrawn="1"/>
        </p:nvPicPr>
        <p:blipFill>
          <a:blip r:embed="rId13">
            <a:lum bright="64000" contrast="-80000"/>
          </a:blip>
          <a:srcRect r="11597"/>
          <a:stretch>
            <a:fillRect/>
          </a:stretch>
        </p:blipFill>
        <p:spPr bwMode="auto">
          <a:xfrm>
            <a:off x="0" y="0"/>
            <a:ext cx="92297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76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763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6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8B0AFD4-BD15-4E4A-8B4F-79351DCF6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 userDrawn="1"/>
        </p:nvSpPr>
        <p:spPr bwMode="auto">
          <a:xfrm>
            <a:off x="0" y="714375"/>
            <a:ext cx="9144000" cy="47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WordArt 9"/>
          <p:cNvSpPr>
            <a:spLocks noChangeArrowheads="1" noChangeShapeType="1" noTextEdit="1"/>
          </p:cNvSpPr>
          <p:nvPr userDrawn="1"/>
        </p:nvSpPr>
        <p:spPr bwMode="auto">
          <a:xfrm>
            <a:off x="152400" y="152400"/>
            <a:ext cx="685800" cy="45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5694"/>
              </a:avLst>
            </a:prstTxWarp>
            <a:scene3d>
              <a:camera prst="legacyPerspectiveTopLeft">
                <a:rot lat="0" lon="20519962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FFFF">
                    <a:alpha val="45097"/>
                  </a:srgbClr>
                </a:solidFill>
                <a:latin typeface="Arial Black"/>
              </a:rPr>
              <a:t>W6HA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 userDrawn="1"/>
        </p:nvSpPr>
        <p:spPr bwMode="auto">
          <a:xfrm>
            <a:off x="60325" y="6688138"/>
            <a:ext cx="3397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fld id="{737DC61C-063C-4AED-8B4A-304A5FD871AE}" type="slidenum">
              <a:rPr lang="en-US" sz="1000" b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sz="1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fradio.org.uk/html/digital_modes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Welcome new members and guests</a:t>
            </a:r>
          </a:p>
          <a:p>
            <a:r>
              <a:rPr lang="en-US" smtClean="0"/>
              <a:t>Announcements</a:t>
            </a:r>
          </a:p>
          <a:p>
            <a:pPr lvl="1"/>
            <a:r>
              <a:rPr lang="en-US" smtClean="0"/>
              <a:t>Tech class proceeding well/weekly net going well</a:t>
            </a:r>
          </a:p>
          <a:p>
            <a:r>
              <a:rPr lang="en-US" smtClean="0"/>
              <a:t>Around the room</a:t>
            </a:r>
          </a:p>
          <a:p>
            <a:pPr lvl="1"/>
            <a:r>
              <a:rPr lang="en-US" smtClean="0"/>
              <a:t>Interesting Ham activities you did since last month</a:t>
            </a:r>
          </a:p>
          <a:p>
            <a:r>
              <a:rPr lang="en-US" smtClean="0"/>
              <a:t>Digital modes for field day – start preparing – N6MDV</a:t>
            </a:r>
          </a:p>
          <a:p>
            <a:r>
              <a:rPr lang="en-US" smtClean="0"/>
              <a:t>Digital Mobile Radio – N6IET</a:t>
            </a:r>
          </a:p>
          <a:p>
            <a:endParaRPr lang="en-US" smtClean="0"/>
          </a:p>
          <a:p>
            <a:r>
              <a:rPr lang="en-US" smtClean="0"/>
              <a:t>Business meeting – all Welcome!</a:t>
            </a:r>
          </a:p>
          <a:p>
            <a:pPr lvl="1"/>
            <a:r>
              <a:rPr lang="en-US" smtClean="0"/>
              <a:t>Upcoming activities</a:t>
            </a:r>
          </a:p>
          <a:p>
            <a:pPr lvl="2"/>
            <a:r>
              <a:rPr lang="en-US" smtClean="0"/>
              <a:t>Ultra Marathon race support February</a:t>
            </a:r>
          </a:p>
          <a:p>
            <a:pPr lvl="2"/>
            <a:r>
              <a:rPr lang="en-US" smtClean="0"/>
              <a:t>Skills day March 2</a:t>
            </a:r>
          </a:p>
          <a:p>
            <a:pPr lvl="2"/>
            <a:r>
              <a:rPr lang="en-US" smtClean="0"/>
              <a:t>Next months meeting topic Mesh Networks</a:t>
            </a:r>
          </a:p>
          <a:p>
            <a:pPr lvl="1"/>
            <a:r>
              <a:rPr lang="en-US" smtClean="0"/>
              <a:t>Weekly club network</a:t>
            </a:r>
          </a:p>
          <a:p>
            <a:pPr lvl="1"/>
            <a:r>
              <a:rPr lang="en-US" smtClean="0"/>
              <a:t>Next tech class – April?  September?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Get the Software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Just google this free software</a:t>
            </a:r>
          </a:p>
          <a:p>
            <a:endParaRPr lang="en-US" smtClean="0"/>
          </a:p>
          <a:p>
            <a:r>
              <a:rPr lang="en-US" smtClean="0"/>
              <a:t>WSJT-X 2.0</a:t>
            </a:r>
          </a:p>
          <a:p>
            <a:endParaRPr lang="en-US" smtClean="0"/>
          </a:p>
          <a:p>
            <a:r>
              <a:rPr lang="en-US" smtClean="0"/>
              <a:t>FLDIGI </a:t>
            </a:r>
          </a:p>
          <a:p>
            <a:endParaRPr lang="en-US" smtClean="0"/>
          </a:p>
          <a:p>
            <a:r>
              <a:rPr lang="en-US" smtClean="0"/>
              <a:t>DIGIPAN</a:t>
            </a:r>
          </a:p>
          <a:p>
            <a:endParaRPr lang="en-US" smtClean="0"/>
          </a:p>
          <a:p>
            <a:r>
              <a:rPr lang="en-US" smtClean="0"/>
              <a:t>Download and install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up PC via Control Panel</a:t>
            </a:r>
          </a:p>
        </p:txBody>
      </p:sp>
      <p:pic>
        <p:nvPicPr>
          <p:cNvPr id="5120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838200"/>
            <a:ext cx="11290300" cy="635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on Manage Audio Devices</a:t>
            </a:r>
          </a:p>
        </p:txBody>
      </p:sp>
      <p:pic>
        <p:nvPicPr>
          <p:cNvPr id="522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838200"/>
            <a:ext cx="11450638" cy="6440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on recording then set properties</a:t>
            </a:r>
          </a:p>
        </p:txBody>
      </p:sp>
      <p:pic>
        <p:nvPicPr>
          <p:cNvPr id="532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838200"/>
            <a:ext cx="10883900" cy="612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on advanced set audio quality to </a:t>
            </a:r>
            <a:br>
              <a:rPr lang="en-US" smtClean="0"/>
            </a:br>
            <a:r>
              <a:rPr lang="en-US" smtClean="0"/>
              <a:t>16bit 48000Hz DVD</a:t>
            </a:r>
          </a:p>
        </p:txBody>
      </p:sp>
      <p:pic>
        <p:nvPicPr>
          <p:cNvPr id="5427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838200"/>
            <a:ext cx="11582400" cy="6515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Likely turn off AGC</a:t>
            </a:r>
          </a:p>
        </p:txBody>
      </p:sp>
      <p:pic>
        <p:nvPicPr>
          <p:cNvPr id="5529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838200"/>
            <a:ext cx="11425238" cy="642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microphone gain as appropriate</a:t>
            </a:r>
            <a:br>
              <a:rPr lang="en-US" smtClean="0"/>
            </a:br>
            <a:r>
              <a:rPr lang="en-US" smtClean="0"/>
              <a:t>Possibly 50% may be good</a:t>
            </a:r>
          </a:p>
        </p:txBody>
      </p:sp>
      <p:pic>
        <p:nvPicPr>
          <p:cNvPr id="563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8200"/>
            <a:ext cx="11425238" cy="6426200"/>
          </a:xfrm>
        </p:spPr>
      </p:pic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5791200" y="14478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Want to avoid clipping signal on WSJT-X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WSJT If you get this error message</a:t>
            </a:r>
            <a:br>
              <a:rPr lang="en-US" smtClean="0"/>
            </a:br>
            <a:r>
              <a:rPr lang="en-US" sz="2000" smtClean="0"/>
              <a:t>Follow user guide and down load ssl SW</a:t>
            </a:r>
          </a:p>
        </p:txBody>
      </p:sp>
      <p:pic>
        <p:nvPicPr>
          <p:cNvPr id="5734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8200"/>
            <a:ext cx="11353800" cy="638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Configure WSJT-X for for your radio</a:t>
            </a:r>
          </a:p>
        </p:txBody>
      </p:sp>
      <p:pic>
        <p:nvPicPr>
          <p:cNvPr id="5837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14400"/>
            <a:ext cx="11561763" cy="650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Adjust clock on computer</a:t>
            </a:r>
            <a:br>
              <a:rPr lang="en-US" smtClean="0"/>
            </a:br>
            <a:r>
              <a:rPr lang="en-US" smtClean="0"/>
              <a:t>Must be within 1 second for correct operation</a:t>
            </a:r>
          </a:p>
        </p:txBody>
      </p:sp>
      <p:pic>
        <p:nvPicPr>
          <p:cNvPr id="5939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316038"/>
            <a:ext cx="8763000" cy="4929187"/>
          </a:xfrm>
        </p:spPr>
      </p:pic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228600" y="938213"/>
            <a:ext cx="8270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Use time.is to see time and see how close your clock is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1716088"/>
            <a:ext cx="2590800" cy="1027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2133600"/>
            <a:ext cx="7315200" cy="2133600"/>
          </a:xfrm>
        </p:spPr>
        <p:txBody>
          <a:bodyPr/>
          <a:lstStyle/>
          <a:p>
            <a:r>
              <a:rPr lang="en-US" b="1" smtClean="0">
                <a:latin typeface="OCR B MT" pitchFamily="49" charset="0"/>
              </a:rPr>
              <a:t>Amateur Radio Digital Modes</a:t>
            </a:r>
            <a:br>
              <a:rPr lang="en-US" b="1" smtClean="0">
                <a:latin typeface="OCR B MT" pitchFamily="49" charset="0"/>
              </a:rPr>
            </a:br>
            <a:r>
              <a:rPr lang="en-US" sz="1600" b="1" i="1" smtClean="0">
                <a:latin typeface="OCR B MT" pitchFamily="49" charset="0"/>
              </a:rPr>
              <a:t>Getting Ready for Field Day</a:t>
            </a:r>
            <a:endParaRPr lang="en-US" sz="800" b="1" i="1" smtClean="0">
              <a:latin typeface="OCR B MT" pitchFamily="49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62200" y="3505200"/>
            <a:ext cx="6400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mtClean="0"/>
              <a:t>N6MDV         K6VHY</a:t>
            </a:r>
          </a:p>
          <a:p>
            <a:pPr marL="0" indent="0" algn="ctr">
              <a:buFontTx/>
              <a:buNone/>
            </a:pPr>
            <a:r>
              <a:rPr lang="en-US" sz="1800" smtClean="0"/>
              <a:t>January 15, 2019</a:t>
            </a:r>
          </a:p>
        </p:txBody>
      </p:sp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381000" y="4727575"/>
            <a:ext cx="134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Comic Sans MS" pitchFamily="66" charset="0"/>
                <a:ea typeface="DFKai-SB" pitchFamily="65" charset="-120"/>
              </a:rPr>
              <a:t>What mode? </a:t>
            </a:r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 rot="-1956045">
            <a:off x="469900" y="350838"/>
            <a:ext cx="146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Comic Sans MS" pitchFamily="66" charset="0"/>
                <a:ea typeface="DFKai-SB" pitchFamily="65" charset="-120"/>
              </a:rPr>
              <a:t>Which bands? </a:t>
            </a:r>
          </a:p>
        </p:txBody>
      </p:sp>
      <p:pic>
        <p:nvPicPr>
          <p:cNvPr id="41989" name="Picture 11" descr="FieldDay2016-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716463"/>
            <a:ext cx="30480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13"/>
          <p:cNvSpPr txBox="1">
            <a:spLocks noChangeArrowheads="1"/>
          </p:cNvSpPr>
          <p:nvPr/>
        </p:nvSpPr>
        <p:spPr bwMode="auto">
          <a:xfrm>
            <a:off x="3048000" y="4419600"/>
            <a:ext cx="1792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Comic Sans MS" pitchFamily="66" charset="0"/>
                <a:ea typeface="DFKai-SB" pitchFamily="65" charset="-120"/>
              </a:rPr>
              <a:t>How much power? </a:t>
            </a:r>
          </a:p>
        </p:txBody>
      </p:sp>
      <p:sp>
        <p:nvSpPr>
          <p:cNvPr id="41992" name="Text Box 14"/>
          <p:cNvSpPr txBox="1">
            <a:spLocks noChangeArrowheads="1"/>
          </p:cNvSpPr>
          <p:nvPr/>
        </p:nvSpPr>
        <p:spPr bwMode="auto">
          <a:xfrm>
            <a:off x="2514600" y="1905000"/>
            <a:ext cx="1135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Comic Sans MS" pitchFamily="66" charset="0"/>
                <a:ea typeface="DFKai-SB" pitchFamily="65" charset="-120"/>
              </a:rPr>
              <a:t>Why now? </a:t>
            </a:r>
          </a:p>
        </p:txBody>
      </p:sp>
      <p:pic>
        <p:nvPicPr>
          <p:cNvPr id="41993" name="Picture 15" descr="FieldDay2016-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3656013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6" descr="FieldDay2016-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7" descr="FieldDay2016-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8" descr="FieldDay2016-6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9" descr="FieldDay2016-3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Text Box 9"/>
          <p:cNvSpPr txBox="1">
            <a:spLocks noChangeArrowheads="1"/>
          </p:cNvSpPr>
          <p:nvPr/>
        </p:nvSpPr>
        <p:spPr bwMode="auto">
          <a:xfrm rot="-259265">
            <a:off x="7488238" y="4495800"/>
            <a:ext cx="1655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Comic Sans MS" pitchFamily="66" charset="0"/>
                <a:ea typeface="DFKai-SB" pitchFamily="65" charset="-120"/>
              </a:rPr>
              <a:t>When and who can I talk to …?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Configure Radio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Set USB – upper side band or Data mode if you have it</a:t>
            </a:r>
          </a:p>
          <a:p>
            <a:r>
              <a:rPr lang="en-US" smtClean="0"/>
              <a:t>Set receive filter bandwidth 2600 Hz</a:t>
            </a:r>
          </a:p>
          <a:p>
            <a:r>
              <a:rPr lang="en-US" smtClean="0"/>
              <a:t>Turn off AGC – automatic gain control</a:t>
            </a:r>
          </a:p>
          <a:p>
            <a:r>
              <a:rPr lang="en-US" smtClean="0"/>
              <a:t>Set volume or audio out to a level loud enough, but does not overload – clip signal to 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Configure Wide Graph per guide</a:t>
            </a:r>
            <a:br>
              <a:rPr lang="en-US" smtClean="0"/>
            </a:br>
            <a:r>
              <a:rPr lang="en-US" smtClean="0"/>
              <a:t>4 bins/px, 200 Hz, N 2 </a:t>
            </a:r>
          </a:p>
        </p:txBody>
      </p:sp>
      <p:pic>
        <p:nvPicPr>
          <p:cNvPr id="614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096000" y="1066800"/>
            <a:ext cx="14097000" cy="7929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Should start to see decodes every 15 seconds</a:t>
            </a:r>
          </a:p>
        </p:txBody>
      </p:sp>
      <p:pic>
        <p:nvPicPr>
          <p:cNvPr id="6246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838200"/>
            <a:ext cx="11018838" cy="6197600"/>
          </a:xfrm>
        </p:spPr>
      </p:pic>
      <p:cxnSp>
        <p:nvCxnSpPr>
          <p:cNvPr id="5" name="Straight Arrow Connector 4"/>
          <p:cNvCxnSpPr/>
          <p:nvPr/>
        </p:nvCxnSpPr>
        <p:spPr>
          <a:xfrm flipH="1">
            <a:off x="685800" y="3657600"/>
            <a:ext cx="4930775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68" name="TextBox 5"/>
          <p:cNvSpPr txBox="1">
            <a:spLocks noChangeArrowheads="1"/>
          </p:cNvSpPr>
          <p:nvPr/>
        </p:nvSpPr>
        <p:spPr bwMode="auto">
          <a:xfrm>
            <a:off x="5616575" y="3352800"/>
            <a:ext cx="32766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Adjust computer mic gain or radio volume.  30dB with no signal.  And no clipping – which will show in red</a:t>
            </a:r>
          </a:p>
        </p:txBody>
      </p:sp>
      <p:sp>
        <p:nvSpPr>
          <p:cNvPr id="62469" name="TextBox 8"/>
          <p:cNvSpPr txBox="1">
            <a:spLocks noChangeArrowheads="1"/>
          </p:cNvSpPr>
          <p:nvPr/>
        </p:nvSpPr>
        <p:spPr bwMode="auto">
          <a:xfrm>
            <a:off x="5486400" y="5486400"/>
            <a:ext cx="289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Set the TX and RX to 1200Hz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048000" y="4984750"/>
            <a:ext cx="2438400" cy="6556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349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68413"/>
            <a:ext cx="8763000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451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68413"/>
            <a:ext cx="8763000" cy="4929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Common Digital Modes – Potential for FD Use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838200"/>
            <a:ext cx="8763000" cy="5791200"/>
          </a:xfrm>
        </p:spPr>
        <p:txBody>
          <a:bodyPr/>
          <a:lstStyle/>
          <a:p>
            <a:r>
              <a:rPr lang="en-US" smtClean="0"/>
              <a:t>RTTY Radio TeleTYpe</a:t>
            </a:r>
          </a:p>
          <a:p>
            <a:pPr lvl="1"/>
            <a:r>
              <a:rPr lang="en-US" smtClean="0"/>
              <a:t>Two tones: 2295/2125 Hz </a:t>
            </a:r>
          </a:p>
          <a:p>
            <a:pPr lvl="1"/>
            <a:r>
              <a:rPr lang="en-US" smtClean="0"/>
              <a:t>Transmission speed: 45 baud, 5 bit characters =&gt; 60 WPM</a:t>
            </a:r>
          </a:p>
          <a:p>
            <a:pPr lvl="1"/>
            <a:r>
              <a:rPr lang="en-US" smtClean="0"/>
              <a:t>Bandwidth: 250Hz</a:t>
            </a:r>
          </a:p>
          <a:p>
            <a:pPr lvl="1"/>
            <a:r>
              <a:rPr lang="en-US" smtClean="0"/>
              <a:t>Typically at xx.080 – xx.099 part of the band</a:t>
            </a:r>
          </a:p>
          <a:p>
            <a:r>
              <a:rPr lang="en-US" smtClean="0"/>
              <a:t>PSK31</a:t>
            </a:r>
          </a:p>
          <a:p>
            <a:pPr lvl="1"/>
            <a:r>
              <a:rPr lang="en-US" smtClean="0"/>
              <a:t>Phase shift</a:t>
            </a:r>
          </a:p>
          <a:p>
            <a:pPr lvl="1"/>
            <a:r>
              <a:rPr lang="en-US" smtClean="0"/>
              <a:t>Transmission speed 31 baud, varicode, =&gt; 50WPM</a:t>
            </a:r>
          </a:p>
          <a:p>
            <a:pPr lvl="2"/>
            <a:r>
              <a:rPr lang="en-US" smtClean="0"/>
              <a:t>Lower case characters are fewer bits</a:t>
            </a:r>
          </a:p>
          <a:p>
            <a:pPr lvl="1"/>
            <a:r>
              <a:rPr lang="en-US" smtClean="0"/>
              <a:t>Bandwidth: 60Hz</a:t>
            </a:r>
          </a:p>
          <a:p>
            <a:pPr lvl="1"/>
            <a:r>
              <a:rPr lang="en-US" smtClean="0"/>
              <a:t>Typically at xx.070 portion of band</a:t>
            </a:r>
          </a:p>
        </p:txBody>
      </p:sp>
      <p:pic>
        <p:nvPicPr>
          <p:cNvPr id="65539" name="Picture 7" descr="psk31-4_102x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124200"/>
            <a:ext cx="971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9" descr="rtty_120x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9600"/>
            <a:ext cx="1714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12"/>
          <p:cNvSpPr txBox="1">
            <a:spLocks noChangeArrowheads="1"/>
          </p:cNvSpPr>
          <p:nvPr/>
        </p:nvSpPr>
        <p:spPr bwMode="auto">
          <a:xfrm>
            <a:off x="60325" y="6629400"/>
            <a:ext cx="4991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="0"/>
              <a:t>Photos courtesy of </a:t>
            </a:r>
            <a:r>
              <a:rPr lang="en-US" sz="900" b="0">
                <a:hlinkClick r:id="rId4"/>
              </a:rPr>
              <a:t>http://hfradio.org.uk/html/digital_modes.html</a:t>
            </a:r>
            <a:r>
              <a:rPr lang="en-US" sz="900" b="0"/>
              <a:t>  See that page for sounds also.</a:t>
            </a:r>
          </a:p>
        </p:txBody>
      </p:sp>
      <p:sp>
        <p:nvSpPr>
          <p:cNvPr id="65542" name="Text Box 13"/>
          <p:cNvSpPr txBox="1">
            <a:spLocks noChangeArrowheads="1"/>
          </p:cNvSpPr>
          <p:nvPr/>
        </p:nvSpPr>
        <p:spPr bwMode="auto">
          <a:xfrm>
            <a:off x="1752600" y="2841625"/>
            <a:ext cx="2949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Known for long rag chew – brag tapes</a:t>
            </a:r>
          </a:p>
        </p:txBody>
      </p:sp>
      <p:sp>
        <p:nvSpPr>
          <p:cNvPr id="65543" name="Text Box 14"/>
          <p:cNvSpPr txBox="1">
            <a:spLocks noChangeArrowheads="1"/>
          </p:cNvSpPr>
          <p:nvPr/>
        </p:nvSpPr>
        <p:spPr bwMode="auto">
          <a:xfrm>
            <a:off x="3962400" y="914400"/>
            <a:ext cx="2524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FF"/>
                </a:solidFill>
              </a:rPr>
              <a:t>Known for contesting and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is Digital Done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8763000" cy="5791200"/>
          </a:xfrm>
        </p:spPr>
        <p:txBody>
          <a:bodyPr/>
          <a:lstStyle/>
          <a:p>
            <a:r>
              <a:rPr lang="en-US" sz="2000" smtClean="0"/>
              <a:t>Computer connected to radio via TNC or sound card</a:t>
            </a:r>
          </a:p>
          <a:p>
            <a:pPr lvl="1"/>
            <a:r>
              <a:rPr lang="en-US" sz="1800" smtClean="0"/>
              <a:t>Computer connection to sound card</a:t>
            </a:r>
          </a:p>
          <a:p>
            <a:pPr lvl="1"/>
            <a:r>
              <a:rPr lang="en-US" sz="1800" smtClean="0"/>
              <a:t>Software on computer decodes sounds displays waterfall</a:t>
            </a:r>
          </a:p>
          <a:p>
            <a:pPr lvl="1"/>
            <a:r>
              <a:rPr lang="en-US" sz="1800" smtClean="0"/>
              <a:t>Operator clicks on open frequency space to call CQ or on a call</a:t>
            </a:r>
          </a:p>
          <a:p>
            <a:pPr lvl="1"/>
            <a:r>
              <a:rPr lang="en-US" sz="1800" smtClean="0"/>
              <a:t>Software auto loads other person’s call sign into macros</a:t>
            </a:r>
          </a:p>
          <a:p>
            <a:pPr lvl="1"/>
            <a:r>
              <a:rPr lang="en-US" sz="1800" smtClean="0"/>
              <a:t>Press appropriate Function key to transmit macro</a:t>
            </a:r>
          </a:p>
          <a:p>
            <a:r>
              <a:rPr lang="en-US" sz="2000" smtClean="0"/>
              <a:t>Four macros when running</a:t>
            </a:r>
          </a:p>
          <a:p>
            <a:pPr lvl="1"/>
            <a:r>
              <a:rPr lang="en-US" sz="1800" smtClean="0"/>
              <a:t>cq fd de w6ha k</a:t>
            </a:r>
          </a:p>
          <a:p>
            <a:pPr lvl="1"/>
            <a:r>
              <a:rPr lang="en-US" sz="1800" smtClean="0"/>
              <a:t>&lt;call&gt; 3A LAX 3A LAX de w6ha k</a:t>
            </a:r>
          </a:p>
          <a:p>
            <a:pPr lvl="1"/>
            <a:r>
              <a:rPr lang="en-US" sz="1800" smtClean="0"/>
              <a:t>&lt;call&gt; tu</a:t>
            </a:r>
          </a:p>
          <a:p>
            <a:pPr lvl="1"/>
            <a:r>
              <a:rPr lang="en-US" sz="1800" smtClean="0"/>
              <a:t>&lt;call&gt; agn?  Agn? de w6ha k</a:t>
            </a:r>
          </a:p>
          <a:p>
            <a:r>
              <a:rPr lang="en-US" sz="2000" smtClean="0"/>
              <a:t>Three macros when search and pounce</a:t>
            </a:r>
          </a:p>
          <a:p>
            <a:pPr lvl="1"/>
            <a:r>
              <a:rPr lang="en-US" sz="1800" smtClean="0"/>
              <a:t>&lt;call&gt; de w6ha w6ha k</a:t>
            </a:r>
          </a:p>
          <a:p>
            <a:pPr lvl="1"/>
            <a:r>
              <a:rPr lang="en-US" sz="1800" smtClean="0"/>
              <a:t>&lt;call&gt; tu 3A LAX 3A LAX de w6ha</a:t>
            </a:r>
          </a:p>
          <a:p>
            <a:pPr lvl="1"/>
            <a:r>
              <a:rPr lang="en-US" sz="1800" smtClean="0"/>
              <a:t>&lt;call&gt; agn?  Agn? de w6ha k</a:t>
            </a:r>
          </a:p>
        </p:txBody>
      </p:sp>
      <p:pic>
        <p:nvPicPr>
          <p:cNvPr id="66563" name="Picture 4" descr="ARRL0038-20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90800"/>
            <a:ext cx="4572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16" descr="FieldDay2016-33"/>
          <p:cNvPicPr>
            <a:picLocks noChangeAspect="1" noChangeArrowheads="1"/>
          </p:cNvPicPr>
          <p:nvPr/>
        </p:nvPicPr>
        <p:blipFill>
          <a:blip r:embed="rId3"/>
          <a:srcRect t="10577" r="30516" b="10577"/>
          <a:stretch>
            <a:fillRect/>
          </a:stretch>
        </p:blipFill>
        <p:spPr bwMode="auto">
          <a:xfrm>
            <a:off x="7010400" y="4978400"/>
            <a:ext cx="22098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16" descr="FieldDay2016-33"/>
          <p:cNvPicPr>
            <a:picLocks noChangeAspect="1" noChangeArrowheads="1"/>
          </p:cNvPicPr>
          <p:nvPr/>
        </p:nvPicPr>
        <p:blipFill>
          <a:blip r:embed="rId3"/>
          <a:srcRect t="10577" r="30516" b="10577"/>
          <a:stretch>
            <a:fillRect/>
          </a:stretch>
        </p:blipFill>
        <p:spPr bwMode="auto">
          <a:xfrm>
            <a:off x="8077200" y="2895600"/>
            <a:ext cx="914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4648200" y="5699125"/>
            <a:ext cx="21113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TNC = Terminal Node Controller</a:t>
            </a:r>
          </a:p>
          <a:p>
            <a:r>
              <a:rPr lang="en-US" sz="1000"/>
              <a:t>MPC = Multi Protocol Controller</a:t>
            </a:r>
          </a:p>
          <a:p>
            <a:r>
              <a:rPr lang="en-US" sz="1000"/>
              <a:t>De = “this is”</a:t>
            </a:r>
          </a:p>
          <a:p>
            <a:r>
              <a:rPr lang="en-US" sz="1000"/>
              <a:t>K = “over, go ahead”</a:t>
            </a:r>
          </a:p>
          <a:p>
            <a:r>
              <a:rPr lang="en-US" sz="1000"/>
              <a:t>Agn = again abbreviation</a:t>
            </a:r>
          </a:p>
          <a:p>
            <a:r>
              <a:rPr lang="en-US" sz="1000"/>
              <a:t>fd = field day</a:t>
            </a:r>
          </a:p>
          <a:p>
            <a:r>
              <a:rPr lang="en-US" sz="1000"/>
              <a:t>tu = 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 Hook Up for PSK31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" y="838200"/>
            <a:ext cx="43053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smtClean="0"/>
              <a:t>ICOM 7000 Radio RIGblaster TNC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Computer sound card &amp; USB connection</a:t>
            </a:r>
          </a:p>
          <a:p>
            <a:pPr lvl="1">
              <a:lnSpc>
                <a:spcPct val="90000"/>
              </a:lnSpc>
            </a:pPr>
            <a:r>
              <a:rPr lang="en-US" sz="1400" smtClean="0"/>
              <a:t>CI-V and accessory connection on radio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0" y="990600"/>
            <a:ext cx="3124200" cy="1524000"/>
          </a:xfrm>
        </p:spPr>
        <p:txBody>
          <a:bodyPr/>
          <a:lstStyle/>
          <a:p>
            <a:pPr marL="115888" indent="-115888">
              <a:lnSpc>
                <a:spcPct val="90000"/>
              </a:lnSpc>
            </a:pPr>
            <a:r>
              <a:rPr lang="en-US" sz="1600" smtClean="0"/>
              <a:t>Strong PSK31 signal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Decoding via Digipan software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Macro buttons across the top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Multiple signal decode on right</a:t>
            </a:r>
          </a:p>
          <a:p>
            <a:pPr marL="115888" indent="-115888">
              <a:lnSpc>
                <a:spcPct val="90000"/>
              </a:lnSpc>
            </a:pPr>
            <a:r>
              <a:rPr lang="en-US" sz="1600" smtClean="0"/>
              <a:t>Waterfall below</a:t>
            </a:r>
          </a:p>
        </p:txBody>
      </p:sp>
      <p:pic>
        <p:nvPicPr>
          <p:cNvPr id="67588" name="Picture 6" descr="rigblaster t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7338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9" descr="rigbla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12925"/>
            <a:ext cx="61341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8" descr="digitalconn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600200"/>
            <a:ext cx="34147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 Box 10"/>
          <p:cNvSpPr txBox="1">
            <a:spLocks noChangeArrowheads="1"/>
          </p:cNvSpPr>
          <p:nvPr/>
        </p:nvSpPr>
        <p:spPr bwMode="auto">
          <a:xfrm>
            <a:off x="76200" y="3429000"/>
            <a:ext cx="17891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Computer Sound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Card Connection &amp;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USB Control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Connection</a:t>
            </a:r>
          </a:p>
        </p:txBody>
      </p:sp>
      <p:sp>
        <p:nvSpPr>
          <p:cNvPr id="67592" name="Text Box 11"/>
          <p:cNvSpPr txBox="1">
            <a:spLocks noChangeArrowheads="1"/>
          </p:cNvSpPr>
          <p:nvPr/>
        </p:nvSpPr>
        <p:spPr bwMode="auto">
          <a:xfrm>
            <a:off x="1524000" y="6127750"/>
            <a:ext cx="2241550" cy="7302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RIGblaster TNC</a:t>
            </a:r>
          </a:p>
          <a:p>
            <a:r>
              <a:rPr lang="en-US"/>
              <a:t>Sound, control, CI-V link</a:t>
            </a:r>
          </a:p>
          <a:p>
            <a:r>
              <a:rPr lang="en-US"/>
              <a:t>CW and digital modes</a:t>
            </a:r>
          </a:p>
        </p:txBody>
      </p:sp>
      <p:sp>
        <p:nvSpPr>
          <p:cNvPr id="67593" name="Line 12"/>
          <p:cNvSpPr>
            <a:spLocks noChangeShapeType="1"/>
          </p:cNvSpPr>
          <p:nvPr/>
        </p:nvSpPr>
        <p:spPr bwMode="auto">
          <a:xfrm flipV="1">
            <a:off x="3048000" y="6172200"/>
            <a:ext cx="9144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7594" name="Picture 5" descr="psk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5775" y="2566988"/>
            <a:ext cx="373062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Text Box 13"/>
          <p:cNvSpPr txBox="1">
            <a:spLocks noChangeArrowheads="1"/>
          </p:cNvSpPr>
          <p:nvPr/>
        </p:nvSpPr>
        <p:spPr bwMode="auto">
          <a:xfrm>
            <a:off x="3200400" y="2286000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ICOM 7000 multimode radio</a:t>
            </a:r>
          </a:p>
        </p:txBody>
      </p:sp>
      <p:sp>
        <p:nvSpPr>
          <p:cNvPr id="67596" name="Text Box 14"/>
          <p:cNvSpPr txBox="1">
            <a:spLocks noChangeArrowheads="1"/>
          </p:cNvSpPr>
          <p:nvPr/>
        </p:nvSpPr>
        <p:spPr bwMode="auto">
          <a:xfrm>
            <a:off x="4419600" y="2971800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CI-V</a:t>
            </a:r>
          </a:p>
        </p:txBody>
      </p:sp>
      <p:sp>
        <p:nvSpPr>
          <p:cNvPr id="67597" name="Text Box 15"/>
          <p:cNvSpPr txBox="1">
            <a:spLocks noChangeArrowheads="1"/>
          </p:cNvSpPr>
          <p:nvPr/>
        </p:nvSpPr>
        <p:spPr bwMode="auto">
          <a:xfrm>
            <a:off x="3505200" y="3124200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ACC </a:t>
            </a:r>
          </a:p>
        </p:txBody>
      </p:sp>
      <p:sp>
        <p:nvSpPr>
          <p:cNvPr id="67598" name="Line 16"/>
          <p:cNvSpPr>
            <a:spLocks noChangeShapeType="1"/>
          </p:cNvSpPr>
          <p:nvPr/>
        </p:nvSpPr>
        <p:spPr bwMode="auto">
          <a:xfrm flipH="1">
            <a:off x="4419600" y="3276600"/>
            <a:ext cx="228600" cy="457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9" name="Line 17"/>
          <p:cNvSpPr>
            <a:spLocks noChangeShapeType="1"/>
          </p:cNvSpPr>
          <p:nvPr/>
        </p:nvSpPr>
        <p:spPr bwMode="auto">
          <a:xfrm>
            <a:off x="3733800" y="3352800"/>
            <a:ext cx="381000" cy="381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FLDIGI Another Popular SW Tool</a:t>
            </a:r>
            <a:br>
              <a:rPr lang="en-US" sz="2400" smtClean="0"/>
            </a:br>
            <a:r>
              <a:rPr lang="en-US" sz="1800" smtClean="0"/>
              <a:t>Decodes many modes: PSK, RTTY, MFSK, …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8611" name="Picture 5" descr="fldi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2950"/>
            <a:ext cx="929640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990600" y="3962400"/>
            <a:ext cx="727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Many modes supported, but only one message decoded at a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000" b="1" smtClean="0">
                <a:latin typeface="Comic Sans MS" pitchFamily="66" charset="0"/>
              </a:rPr>
              <a:t>Who has digital rig?</a:t>
            </a:r>
          </a:p>
        </p:txBody>
      </p:sp>
      <p:sp>
        <p:nvSpPr>
          <p:cNvPr id="6963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000" b="1" smtClean="0">
                <a:solidFill>
                  <a:schemeClr val="tx2"/>
                </a:solidFill>
                <a:latin typeface="Comic Sans MS" pitchFamily="66" charset="0"/>
              </a:rPr>
              <a:t>Thoughts for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smtClean="0"/>
              <a:t>Field Day 2019 Digital Modes</a:t>
            </a:r>
            <a:br>
              <a:rPr lang="en-US" sz="2400" smtClean="0"/>
            </a:br>
            <a:r>
              <a:rPr lang="en-US" sz="2000" i="1" smtClean="0">
                <a:solidFill>
                  <a:srgbClr val="0000FF"/>
                </a:solidFill>
              </a:rPr>
              <a:t>It has been suggested we do digital modes in 2019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838200"/>
            <a:ext cx="8991600" cy="5791200"/>
          </a:xfrm>
        </p:spPr>
        <p:txBody>
          <a:bodyPr/>
          <a:lstStyle/>
          <a:p>
            <a:r>
              <a:rPr lang="en-US" smtClean="0"/>
              <a:t>Why?</a:t>
            </a:r>
          </a:p>
          <a:p>
            <a:pPr lvl="1"/>
            <a:r>
              <a:rPr lang="en-US" smtClean="0"/>
              <a:t>Enables contacts on higher bands despite poor sunspot propagation</a:t>
            </a:r>
          </a:p>
          <a:p>
            <a:pPr lvl="2"/>
            <a:r>
              <a:rPr lang="en-US" smtClean="0"/>
              <a:t>Lower SNR required than phone contacts</a:t>
            </a:r>
          </a:p>
          <a:p>
            <a:pPr lvl="1"/>
            <a:r>
              <a:rPr lang="en-US" smtClean="0"/>
              <a:t>Develop additional skills for weak signal emergency communication</a:t>
            </a:r>
          </a:p>
          <a:p>
            <a:pPr lvl="1"/>
            <a:r>
              <a:rPr lang="en-US" smtClean="0"/>
              <a:t>Easier to learn than CW for weak signal use</a:t>
            </a:r>
          </a:p>
          <a:p>
            <a:pPr lvl="1"/>
            <a:r>
              <a:rPr lang="en-US" smtClean="0"/>
              <a:t>May be fun to learn and try new things</a:t>
            </a:r>
          </a:p>
          <a:p>
            <a:pPr lvl="1"/>
            <a:r>
              <a:rPr lang="en-US" smtClean="0"/>
              <a:t>Possibly attract additional operators who don’t do CW or Phone</a:t>
            </a:r>
          </a:p>
          <a:p>
            <a:r>
              <a:rPr lang="en-US" smtClean="0"/>
              <a:t>Why not?</a:t>
            </a:r>
          </a:p>
          <a:p>
            <a:pPr lvl="1"/>
            <a:r>
              <a:rPr lang="en-US" smtClean="0"/>
              <a:t>Takes effort to prepare for new radio connections, software, …</a:t>
            </a:r>
          </a:p>
          <a:p>
            <a:pPr lvl="1"/>
            <a:r>
              <a:rPr lang="en-US" smtClean="0"/>
              <a:t>Good use of operator time?  </a:t>
            </a:r>
          </a:p>
          <a:p>
            <a:pPr lvl="2"/>
            <a:r>
              <a:rPr lang="en-US" smtClean="0"/>
              <a:t>Contact rate is slower than with a good CW or Phone operator</a:t>
            </a:r>
          </a:p>
          <a:p>
            <a:pPr lvl="1"/>
            <a:r>
              <a:rPr lang="en-US" smtClean="0"/>
              <a:t>Additional equipment needs: decoding computer, TNC</a:t>
            </a:r>
          </a:p>
          <a:p>
            <a:pPr lvl="1"/>
            <a:r>
              <a:rPr lang="en-US" smtClean="0"/>
              <a:t>Operators need to learn new skills</a:t>
            </a:r>
          </a:p>
        </p:txBody>
      </p:sp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1752600" y="5867400"/>
            <a:ext cx="5910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Become a 4A with a dedicated digital station or</a:t>
            </a:r>
            <a:br>
              <a:rPr lang="en-US" sz="2000"/>
            </a:br>
            <a:r>
              <a:rPr lang="en-US" sz="2000"/>
              <a:t>Schedule time on each station for going digital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Presume FT8 Will be a Primary Digital Mode</a:t>
            </a:r>
            <a:br>
              <a:rPr lang="en-US" smtClean="0"/>
            </a:br>
            <a:r>
              <a:rPr lang="en-US" sz="2000" smtClean="0"/>
              <a:t>PSK31 as alternate mode – RTTY if desired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The current General Availability release is </a:t>
            </a:r>
            <a:r>
              <a:rPr lang="en-US" b="1" i="1" smtClean="0"/>
              <a:t>WSJT-X</a:t>
            </a:r>
            <a:r>
              <a:rPr lang="en-US" b="1" smtClean="0"/>
              <a:t> 2.0.0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The FT8 and MSK144 protocols have been enhanced in a way that is not backward compatible with older program versions.  The new protocols become the world-wide standards starting on December 10, 2018, and all users should upgrade to </a:t>
            </a:r>
            <a:r>
              <a:rPr lang="en-US" i="1" smtClean="0"/>
              <a:t>WSJT-X 2.0</a:t>
            </a:r>
            <a:r>
              <a:rPr lang="en-US" smtClean="0"/>
              <a:t> by January 1, 2019.  After that date, only the new FT8 and MSK144 should be used on the air.</a:t>
            </a:r>
          </a:p>
          <a:p>
            <a:r>
              <a:rPr lang="en-US" b="1" smtClean="0"/>
              <a:t>User guide:</a:t>
            </a:r>
          </a:p>
          <a:p>
            <a:pPr lvl="1"/>
            <a:r>
              <a:rPr lang="en-US" smtClean="0"/>
              <a:t>http://physics.princeton.edu/pulsar/k1jt/wsjtx-doc/wsjtx-main-2.0.0.html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FT8 – Very Weak Signal Mode – narrow bandwidth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38200"/>
            <a:ext cx="73152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FT8 similar to JT65 but 4 times faster 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15 second transmit and receive intervals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Limited payload: call signs, signal report, minimal exchange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Lower SNR needed than CW</a:t>
            </a:r>
          </a:p>
          <a:p>
            <a:pPr>
              <a:lnSpc>
                <a:spcPct val="80000"/>
              </a:lnSpc>
            </a:pPr>
            <a:r>
              <a:rPr lang="en-US" smtClean="0"/>
              <a:t>The numeral designates the mode’s 8-frequency shift keying format. 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Tones are spaced at 6.25 Hz,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FT8 signal occupies just 50 Hz.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FT8 requires accurate time synchronization. 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Stations transmit for 12 seconds of 15 second interval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Full exchange 1 minute</a:t>
            </a:r>
          </a:p>
          <a:p>
            <a:pPr lvl="2">
              <a:lnSpc>
                <a:spcPct val="80000"/>
              </a:lnSpc>
            </a:pPr>
            <a:r>
              <a:rPr lang="en-US" sz="2200" smtClean="0"/>
              <a:t>CQ FD W6HA DM03</a:t>
            </a:r>
          </a:p>
          <a:p>
            <a:pPr lvl="2">
              <a:lnSpc>
                <a:spcPct val="80000"/>
              </a:lnSpc>
            </a:pPr>
            <a:r>
              <a:rPr lang="en-US" sz="2200" smtClean="0"/>
              <a:t>    W6HA KK4XXX 3A MD</a:t>
            </a:r>
          </a:p>
          <a:p>
            <a:pPr lvl="2">
              <a:lnSpc>
                <a:spcPct val="80000"/>
              </a:lnSpc>
            </a:pPr>
            <a:r>
              <a:rPr lang="en-US" sz="2200" smtClean="0"/>
              <a:t>KK4XXX W6HA R 4A LAX</a:t>
            </a:r>
          </a:p>
          <a:p>
            <a:pPr lvl="2">
              <a:lnSpc>
                <a:spcPct val="80000"/>
              </a:lnSpc>
            </a:pPr>
            <a:r>
              <a:rPr lang="en-US" sz="2200" smtClean="0"/>
              <a:t>     W6HA KK4XXX  RR73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685800"/>
            <a:ext cx="12573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FT8 Requirements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SSB transceiver and antenna</a:t>
            </a:r>
          </a:p>
          <a:p>
            <a:r>
              <a:rPr lang="en-US" smtClean="0"/>
              <a:t>Computer running Windows (XP or later), Linux, or OS X</a:t>
            </a:r>
          </a:p>
          <a:p>
            <a:r>
              <a:rPr lang="en-US" smtClean="0"/>
              <a:t>1.5 GHz or faster CPU and 200 MB of available memory; faster machines are better</a:t>
            </a:r>
          </a:p>
          <a:p>
            <a:r>
              <a:rPr lang="en-US" smtClean="0"/>
              <a:t>Monitor with at least 1024 x 780 resolution</a:t>
            </a:r>
          </a:p>
          <a:p>
            <a:r>
              <a:rPr lang="en-US" smtClean="0"/>
              <a:t>Computer-to-radio interface using a serial port or equivalent USB device for T/R switching, or CAT control, or VOX, as required for your radio-to-computer connections</a:t>
            </a:r>
          </a:p>
          <a:p>
            <a:r>
              <a:rPr lang="en-US" smtClean="0"/>
              <a:t>Audio input and output devices supported by the operating system and configured for sample rate 48000 Hz, 16 bits</a:t>
            </a:r>
          </a:p>
          <a:p>
            <a:r>
              <a:rPr lang="en-US" smtClean="0"/>
              <a:t>Audio or equivalent USB connections between transceiver and computer</a:t>
            </a:r>
          </a:p>
          <a:p>
            <a:r>
              <a:rPr lang="en-US" smtClean="0"/>
              <a:t>A means for synchronizing the computer clock to UTC within ±1 second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 for Field Day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Configure our 4A station or multiple stations for digital modes</a:t>
            </a:r>
          </a:p>
          <a:p>
            <a:pPr lvl="1"/>
            <a:r>
              <a:rPr lang="en-US" smtClean="0"/>
              <a:t>Choose rig and bands to use</a:t>
            </a:r>
          </a:p>
          <a:p>
            <a:pPr lvl="1"/>
            <a:r>
              <a:rPr lang="en-US" smtClean="0"/>
              <a:t>Choose SW and interface to rig</a:t>
            </a:r>
          </a:p>
          <a:p>
            <a:pPr lvl="1"/>
            <a:r>
              <a:rPr lang="en-US" smtClean="0"/>
              <a:t>Determine the parameters for that rig/computer/mode sw</a:t>
            </a:r>
          </a:p>
          <a:p>
            <a:pPr lvl="2"/>
            <a:r>
              <a:rPr lang="en-US" smtClean="0"/>
              <a:t>Microphone settings on computer and radio</a:t>
            </a:r>
          </a:p>
          <a:p>
            <a:pPr lvl="2"/>
            <a:r>
              <a:rPr lang="en-US" smtClean="0"/>
              <a:t>Sound card output setting and sound out from rig</a:t>
            </a:r>
          </a:p>
          <a:p>
            <a:pPr lvl="2"/>
            <a:r>
              <a:rPr lang="en-US" smtClean="0"/>
              <a:t>Rig filters/compressors, …</a:t>
            </a:r>
          </a:p>
          <a:p>
            <a:pPr lvl="1"/>
            <a:r>
              <a:rPr lang="en-US" smtClean="0"/>
              <a:t>Set up rigs and test for signal clarity at different power levels</a:t>
            </a:r>
          </a:p>
          <a:p>
            <a:pPr lvl="2"/>
            <a:r>
              <a:rPr lang="en-US" smtClean="0"/>
              <a:t>Ensure strong, clean signal</a:t>
            </a:r>
          </a:p>
          <a:p>
            <a:pPr lvl="2"/>
            <a:r>
              <a:rPr lang="en-US" smtClean="0"/>
              <a:t>Hold weekly test sessions to refine rig parameters</a:t>
            </a:r>
          </a:p>
          <a:p>
            <a:r>
              <a:rPr lang="en-US" smtClean="0"/>
              <a:t>Get proficient digital operators</a:t>
            </a:r>
          </a:p>
          <a:p>
            <a:pPr lvl="1"/>
            <a:r>
              <a:rPr lang="en-US" smtClean="0"/>
              <a:t>Weekly digital net</a:t>
            </a:r>
          </a:p>
          <a:p>
            <a:pPr lvl="1"/>
            <a:r>
              <a:rPr lang="en-US" smtClean="0"/>
              <a:t>Enter contests with digital modes</a:t>
            </a:r>
          </a:p>
          <a:p>
            <a:r>
              <a:rPr lang="en-US" smtClean="0"/>
              <a:t>Set appropriate macros for field day</a:t>
            </a:r>
          </a:p>
          <a:p>
            <a:r>
              <a:rPr lang="en-US" smtClean="0"/>
              <a:t>Determine if possible and set up logging connection to computer digital mode 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Steps</a:t>
            </a:r>
            <a:br>
              <a:rPr lang="en-US" smtClean="0"/>
            </a:br>
            <a:r>
              <a:rPr lang="en-US" smtClean="0"/>
              <a:t>Getting your Rig &amp; SW</a:t>
            </a:r>
          </a:p>
        </p:txBody>
      </p:sp>
      <p:sp>
        <p:nvSpPr>
          <p:cNvPr id="4813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FT8 as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you need</a:t>
            </a:r>
          </a:p>
        </p:txBody>
      </p:sp>
      <p:sp>
        <p:nvSpPr>
          <p:cNvPr id="4915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SSB HF transceiver</a:t>
            </a:r>
          </a:p>
          <a:p>
            <a:r>
              <a:rPr lang="en-US" smtClean="0"/>
              <a:t>Computer with software</a:t>
            </a:r>
          </a:p>
          <a:p>
            <a:r>
              <a:rPr lang="en-US" smtClean="0"/>
              <a:t>Interface – radio dependent</a:t>
            </a:r>
          </a:p>
          <a:p>
            <a:pPr lvl="1"/>
            <a:r>
              <a:rPr lang="en-US" smtClean="0"/>
              <a:t>Elecraft</a:t>
            </a:r>
          </a:p>
          <a:p>
            <a:pPr lvl="2"/>
            <a:r>
              <a:rPr lang="en-US" smtClean="0"/>
              <a:t>Just 3.5mm cable from computer sound to radio</a:t>
            </a:r>
          </a:p>
          <a:p>
            <a:pPr lvl="2"/>
            <a:r>
              <a:rPr lang="en-US" smtClean="0"/>
              <a:t>USB to accessory jack for PTT and frequency CAT control</a:t>
            </a:r>
          </a:p>
          <a:p>
            <a:pPr lvl="1"/>
            <a:r>
              <a:rPr lang="en-US" smtClean="0"/>
              <a:t>Icom 7000/703</a:t>
            </a:r>
          </a:p>
          <a:p>
            <a:pPr lvl="2"/>
            <a:r>
              <a:rPr lang="en-US" smtClean="0"/>
              <a:t>Rigblaster or equivalent for sound and CAT cable buffering</a:t>
            </a:r>
          </a:p>
          <a:p>
            <a:pPr lvl="1"/>
            <a:r>
              <a:rPr lang="en-US" smtClean="0"/>
              <a:t>Icom 7300</a:t>
            </a:r>
          </a:p>
          <a:p>
            <a:pPr lvl="2"/>
            <a:r>
              <a:rPr lang="en-US" smtClean="0"/>
              <a:t>USB cable</a:t>
            </a:r>
          </a:p>
          <a:p>
            <a:pPr lvl="1"/>
            <a:r>
              <a:rPr lang="en-US" smtClean="0"/>
              <a:t>Other rigs??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5571</TotalTime>
  <Words>1158</Words>
  <Application>Microsoft Office PowerPoint</Application>
  <PresentationFormat>On-screen Show (4:3)</PresentationFormat>
  <Paragraphs>186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OCR B MT</vt:lpstr>
      <vt:lpstr>Comic Sans MS</vt:lpstr>
      <vt:lpstr>DFKai-SB</vt:lpstr>
      <vt:lpstr>Custom Design</vt:lpstr>
      <vt:lpstr>1_Custom Design</vt:lpstr>
      <vt:lpstr>2_Custom Design</vt:lpstr>
      <vt:lpstr>Custom Design</vt:lpstr>
      <vt:lpstr>Agenda</vt:lpstr>
      <vt:lpstr>Amateur Radio Digital Modes Getting Ready for Field Day</vt:lpstr>
      <vt:lpstr>Field Day 2019 Digital Modes It has been suggested we do digital modes in 2019</vt:lpstr>
      <vt:lpstr>Presume FT8 Will be a Primary Digital Mode PSK31 as alternate mode – RTTY if desired</vt:lpstr>
      <vt:lpstr>FT8 – Very Weak Signal Mode – narrow bandwidth</vt:lpstr>
      <vt:lpstr>FT8 Requirements</vt:lpstr>
      <vt:lpstr>Prep for Field Day</vt:lpstr>
      <vt:lpstr>First Steps Getting your Rig &amp; SW</vt:lpstr>
      <vt:lpstr>What you need</vt:lpstr>
      <vt:lpstr>Get the Software</vt:lpstr>
      <vt:lpstr>Set up PC via Control Panel</vt:lpstr>
      <vt:lpstr>Click on Manage Audio Devices</vt:lpstr>
      <vt:lpstr>Click on recording then set properties</vt:lpstr>
      <vt:lpstr>Click on advanced set audio quality to  16bit 48000Hz DVD</vt:lpstr>
      <vt:lpstr>Likely turn off AGC</vt:lpstr>
      <vt:lpstr>Set microphone gain as appropriate Possibly 50% may be good</vt:lpstr>
      <vt:lpstr>Open WSJT If you get this error message Follow user guide and down load ssl SW</vt:lpstr>
      <vt:lpstr>Configure WSJT-X for for your radio</vt:lpstr>
      <vt:lpstr>Adjust clock on computer Must be within 1 second for correct operation</vt:lpstr>
      <vt:lpstr>Configure Radio</vt:lpstr>
      <vt:lpstr>Configure Wide Graph per guide 4 bins/px, 200 Hz, N 2 </vt:lpstr>
      <vt:lpstr>Should start to see decodes every 15 seconds</vt:lpstr>
      <vt:lpstr>Slide 23</vt:lpstr>
      <vt:lpstr>Slide 24</vt:lpstr>
      <vt:lpstr>Common Digital Modes – Potential for FD Use</vt:lpstr>
      <vt:lpstr>How is Digital Done</vt:lpstr>
      <vt:lpstr>Example Hook Up for PSK31</vt:lpstr>
      <vt:lpstr>FLDIGI Another Popular SW Tool Decodes many modes: PSK, RTTY, MFSK, …</vt:lpstr>
      <vt:lpstr>Who has digital rig?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Vahey</dc:creator>
  <cp:lastModifiedBy>Vahey</cp:lastModifiedBy>
  <cp:revision>287</cp:revision>
  <dcterms:created xsi:type="dcterms:W3CDTF">2013-06-14T17:53:35Z</dcterms:created>
  <dcterms:modified xsi:type="dcterms:W3CDTF">2019-01-16T02:30:54Z</dcterms:modified>
</cp:coreProperties>
</file>