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2" r:id="rId2"/>
    <p:sldMasterId id="2147483654" r:id="rId3"/>
    <p:sldMasterId id="2147483691" r:id="rId4"/>
  </p:sldMasterIdLst>
  <p:notesMasterIdLst>
    <p:notesMasterId r:id="rId46"/>
  </p:notesMasterIdLst>
  <p:sldIdLst>
    <p:sldId id="627" r:id="rId5"/>
    <p:sldId id="779" r:id="rId6"/>
    <p:sldId id="778" r:id="rId7"/>
    <p:sldId id="372" r:id="rId8"/>
    <p:sldId id="456" r:id="rId9"/>
    <p:sldId id="774" r:id="rId10"/>
    <p:sldId id="775" r:id="rId11"/>
    <p:sldId id="776" r:id="rId12"/>
    <p:sldId id="747" r:id="rId13"/>
    <p:sldId id="773" r:id="rId14"/>
    <p:sldId id="777" r:id="rId15"/>
    <p:sldId id="748" r:id="rId16"/>
    <p:sldId id="749" r:id="rId17"/>
    <p:sldId id="745" r:id="rId18"/>
    <p:sldId id="751" r:id="rId19"/>
    <p:sldId id="752" r:id="rId20"/>
    <p:sldId id="754" r:id="rId21"/>
    <p:sldId id="755" r:id="rId22"/>
    <p:sldId id="756" r:id="rId23"/>
    <p:sldId id="757" r:id="rId24"/>
    <p:sldId id="746" r:id="rId25"/>
    <p:sldId id="785" r:id="rId26"/>
    <p:sldId id="744" r:id="rId27"/>
    <p:sldId id="750" r:id="rId28"/>
    <p:sldId id="783" r:id="rId29"/>
    <p:sldId id="784" r:id="rId30"/>
    <p:sldId id="753" r:id="rId31"/>
    <p:sldId id="787" r:id="rId32"/>
    <p:sldId id="788" r:id="rId33"/>
    <p:sldId id="770" r:id="rId34"/>
    <p:sldId id="772" r:id="rId35"/>
    <p:sldId id="759" r:id="rId36"/>
    <p:sldId id="771" r:id="rId37"/>
    <p:sldId id="763" r:id="rId38"/>
    <p:sldId id="760" r:id="rId39"/>
    <p:sldId id="761" r:id="rId40"/>
    <p:sldId id="462" r:id="rId41"/>
    <p:sldId id="780" r:id="rId42"/>
    <p:sldId id="781" r:id="rId43"/>
    <p:sldId id="782" r:id="rId44"/>
    <p:sldId id="786" r:id="rId45"/>
  </p:sldIdLst>
  <p:sldSz cx="9144000" cy="6858000" type="screen4x3"/>
  <p:notesSz cx="6858000" cy="9144000"/>
  <p:defaultTextStyle>
    <a:defPPr>
      <a:defRPr lang="en-US"/>
    </a:defPPr>
    <a:lvl1pPr algn="l" rtl="0" fontAlgn="base">
      <a:spcBef>
        <a:spcPct val="0"/>
      </a:spcBef>
      <a:spcAft>
        <a:spcPct val="0"/>
      </a:spcAft>
      <a:defRPr sz="1400" b="1" kern="1200">
        <a:solidFill>
          <a:schemeClr val="tx1"/>
        </a:solidFill>
        <a:latin typeface="Arial"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EA2AEF"/>
    <a:srgbClr val="FF0000"/>
    <a:srgbClr val="CEDEFE"/>
    <a:srgbClr val="BBE7FD"/>
    <a:srgbClr val="009900"/>
    <a:srgbClr val="CC00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7751" autoAdjust="0"/>
  </p:normalViewPr>
  <p:slideViewPr>
    <p:cSldViewPr>
      <p:cViewPr varScale="1">
        <p:scale>
          <a:sx n="140" d="100"/>
          <a:sy n="140" d="100"/>
        </p:scale>
        <p:origin x="-942"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88" d="100"/>
          <a:sy n="88" d="100"/>
        </p:scale>
        <p:origin x="373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b="0">
                <a:latin typeface="Arial" panose="020B0604020202020204" pitchFamily="34" charset="0"/>
                <a:cs typeface="Arial" panose="020B0604020202020204" pitchFamily="34" charset="0"/>
              </a:defRPr>
            </a:lvl1pPr>
          </a:lstStyle>
          <a:p>
            <a:pPr>
              <a:defRPr/>
            </a:pPr>
            <a:endParaRPr lang="en-US"/>
          </a:p>
        </p:txBody>
      </p:sp>
      <p:sp>
        <p:nvSpPr>
          <p:cNvPr id="3379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b="0">
                <a:latin typeface="Arial" panose="020B0604020202020204" pitchFamily="34" charset="0"/>
                <a:cs typeface="Arial" panose="020B0604020202020204" pitchFamily="34" charset="0"/>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latin typeface="Arial" panose="020B0604020202020204" pitchFamily="34" charset="0"/>
                <a:cs typeface="Arial" panose="020B0604020202020204" pitchFamily="34" charset="0"/>
              </a:defRPr>
            </a:lvl1pPr>
          </a:lstStyle>
          <a:p>
            <a:pPr>
              <a:defRPr/>
            </a:pPr>
            <a:endParaRPr lang="en-US"/>
          </a:p>
        </p:txBody>
      </p:sp>
      <p:sp>
        <p:nvSpPr>
          <p:cNvPr id="3379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cs typeface="Arial" panose="020B0604020202020204" pitchFamily="34" charset="0"/>
              </a:defRPr>
            </a:lvl1pPr>
          </a:lstStyle>
          <a:p>
            <a:pPr>
              <a:defRPr/>
            </a:pPr>
            <a:fld id="{E0A9B280-E504-48A6-AF6F-16CCAA9DEFC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p:spPr>
        <p:txBody>
          <a:bodyPr/>
          <a:lstStyle/>
          <a:p>
            <a:r>
              <a:rPr lang="en-US" smtClean="0">
                <a:latin typeface="Arial" charset="0"/>
                <a:cs typeface="Arial" charset="0"/>
              </a:rPr>
              <a:t>"Under § 2.803 of the Commission's rules, an entity may not market a device that is capable of operating outside the scope of its equipment authorization," the FCC </a:t>
            </a:r>
            <a:r>
              <a:rPr lang="en-US" i="1" smtClean="0">
                <a:latin typeface="Arial" charset="0"/>
                <a:cs typeface="Arial" charset="0"/>
              </a:rPr>
              <a:t>Citation</a:t>
            </a:r>
            <a:r>
              <a:rPr lang="en-US" smtClean="0">
                <a:latin typeface="Arial" charset="0"/>
                <a:cs typeface="Arial" charset="0"/>
              </a:rPr>
              <a:t> said. "RF devices that have been authorized under Part 90 rules, such as the model as issue, must operate within the technical parameters established in those rules." The FCC also maintained that the UV-5R 2+ is capable of operating at 1 W or 4 W, while the Part 90 Equipment Authorization limits the power output to 1.78 W.</a:t>
            </a:r>
          </a:p>
          <a:p>
            <a:r>
              <a:rPr lang="en-US" smtClean="0">
                <a:latin typeface="Arial" charset="0"/>
                <a:cs typeface="Arial" charset="0"/>
              </a:rPr>
              <a:t>Amcrest conceded that the units were capable of operating on restricted frequencies but told the FCC that, per discussions with the manufacturer, were "only capable of operating at 1 W, the FCC said. The company instructed the manufacturer to fix the problem and later confirmed with the manufacturer that all Amcrest inventory on order and in the future would operate only on 145 - 155 MHz and 400 - 520 MHz.</a:t>
            </a:r>
          </a:p>
          <a:p>
            <a:r>
              <a:rPr lang="en-US" smtClean="0">
                <a:latin typeface="Arial" charset="0"/>
                <a:cs typeface="Arial" charset="0"/>
              </a:rPr>
              <a:t>While the </a:t>
            </a:r>
            <a:r>
              <a:rPr lang="en-US" i="1" smtClean="0">
                <a:latin typeface="Arial" charset="0"/>
                <a:cs typeface="Arial" charset="0"/>
              </a:rPr>
              <a:t>Citation</a:t>
            </a:r>
            <a:r>
              <a:rPr lang="en-US" smtClean="0">
                <a:latin typeface="Arial" charset="0"/>
                <a:cs typeface="Arial" charset="0"/>
              </a:rPr>
              <a:t> does not mention Amateur Radio, the UV-5R series radios can be programmed in a channelized configuration to function on 2 meters and 70 centimeters. According to the </a:t>
            </a:r>
            <a:r>
              <a:rPr lang="en-US" i="1" smtClean="0">
                <a:latin typeface="Arial" charset="0"/>
                <a:cs typeface="Arial" charset="0"/>
              </a:rPr>
              <a:t>Citation</a:t>
            </a:r>
            <a:r>
              <a:rPr lang="en-US" smtClean="0">
                <a:latin typeface="Arial" charset="0"/>
                <a:cs typeface="Arial" charset="0"/>
              </a:rPr>
              <a:t>, Amcrest had added a warning in its user manuals and marketing and sales materials implying that the UV-5R V2+ could operate on unauthorized and restricted frequencies, including Part 87 Aviation Services frequencies, Part 80 Maritime Services frequencies, and frequencies reserved for federal government use.</a:t>
            </a:r>
          </a:p>
          <a:p>
            <a:r>
              <a:rPr lang="en-US" smtClean="0">
                <a:latin typeface="Arial" charset="0"/>
                <a:cs typeface="Arial" charset="0"/>
              </a:rPr>
              <a:t>Amcrest told the FCC that it had ceased marketing four models in the Baofeng UV-5R series "a few years ago," but it did not remove them from its website until last February. Numerous online retailers continue selling UV-5R series radios for less than $25, with some ads indicating that these are "ham" equipment.</a:t>
            </a:r>
          </a:p>
          <a:p>
            <a:endParaRPr lang="en-US" smtClean="0">
              <a:latin typeface="Arial" charset="0"/>
              <a:cs typeface="Arial" charset="0"/>
            </a:endParaRPr>
          </a:p>
        </p:txBody>
      </p:sp>
      <p:sp>
        <p:nvSpPr>
          <p:cNvPr id="79875" name="Slide Number Placeholder 3"/>
          <p:cNvSpPr>
            <a:spLocks noGrp="1"/>
          </p:cNvSpPr>
          <p:nvPr>
            <p:ph type="sldNum" sz="quarter" idx="5"/>
          </p:nvPr>
        </p:nvSpPr>
        <p:spPr>
          <a:noFill/>
          <a:ln>
            <a:miter lim="800000"/>
            <a:headEnd/>
            <a:tailEnd/>
          </a:ln>
        </p:spPr>
        <p:txBody>
          <a:bodyPr/>
          <a:lstStyle/>
          <a:p>
            <a:fld id="{1FA75385-1B55-4995-9849-49F6BFA52FF4}" type="slidenum">
              <a:rPr lang="en-US" smtClean="0">
                <a:latin typeface="Arial" charset="0"/>
                <a:cs typeface="Arial" charset="0"/>
              </a:rPr>
              <a:pPr/>
              <a:t>24</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hambackground"/>
          <p:cNvPicPr>
            <a:picLocks noChangeAspect="1" noChangeArrowheads="1"/>
          </p:cNvPicPr>
          <p:nvPr userDrawn="1"/>
        </p:nvPicPr>
        <p:blipFill>
          <a:blip r:embed="rId2">
            <a:lum bright="64000" contrast="-80000"/>
          </a:blip>
          <a:srcRect/>
          <a:stretch>
            <a:fillRect/>
          </a:stretch>
        </p:blipFill>
        <p:spPr bwMode="auto">
          <a:xfrm>
            <a:off x="0" y="0"/>
            <a:ext cx="9229725" cy="6884988"/>
          </a:xfrm>
          <a:prstGeom prst="rect">
            <a:avLst/>
          </a:prstGeom>
          <a:noFill/>
          <a:ln w="9525">
            <a:noFill/>
            <a:miter lim="800000"/>
            <a:headEnd/>
            <a:tailEnd/>
          </a:ln>
        </p:spPr>
      </p:pic>
      <p:sp>
        <p:nvSpPr>
          <p:cNvPr id="5" name="WordArt 7"/>
          <p:cNvSpPr>
            <a:spLocks noChangeArrowheads="1" noChangeShapeType="1" noTextEdit="1"/>
          </p:cNvSpPr>
          <p:nvPr userDrawn="1"/>
        </p:nvSpPr>
        <p:spPr bwMode="auto">
          <a:xfrm>
            <a:off x="2286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56675" name="Rectangle 3"/>
          <p:cNvSpPr>
            <a:spLocks noGrp="1" noChangeArrowheads="1"/>
          </p:cNvSpPr>
          <p:nvPr>
            <p:ph type="ctrTitle"/>
          </p:nvPr>
        </p:nvSpPr>
        <p:spPr>
          <a:xfrm>
            <a:off x="685800" y="1295400"/>
            <a:ext cx="7772400" cy="1470025"/>
          </a:xfrm>
        </p:spPr>
        <p:txBody>
          <a:bodyPr/>
          <a:lstStyle>
            <a:lvl1pPr>
              <a:defRPr/>
            </a:lvl1pPr>
          </a:lstStyle>
          <a:p>
            <a:pPr lvl="0"/>
            <a:r>
              <a:rPr lang="en-US" noProof="0"/>
              <a:t>Click to edit Master title style</a:t>
            </a:r>
          </a:p>
        </p:txBody>
      </p:sp>
      <p:sp>
        <p:nvSpPr>
          <p:cNvPr id="156676" name="Rectangle 4"/>
          <p:cNvSpPr>
            <a:spLocks noGrp="1" noChangeArrowheads="1"/>
          </p:cNvSpPr>
          <p:nvPr>
            <p:ph type="subTitle" idx="1"/>
          </p:nvPr>
        </p:nvSpPr>
        <p:spPr>
          <a:xfrm>
            <a:off x="1371600" y="3051175"/>
            <a:ext cx="6400800" cy="1752600"/>
          </a:xfrm>
        </p:spPr>
        <p:txBody>
          <a:bodyPr/>
          <a:lstStyle>
            <a:lvl1pPr marL="0" indent="0" algn="ctr">
              <a:buFontTx/>
              <a:buNone/>
              <a:defRPr/>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44A6E9C1-4E28-4BFD-B4D3-CA8EAFD590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F275FE0-B700-431B-86D2-C9406DC17B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651BB0A2-649B-4973-B3FF-F092D07C5C8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609600"/>
          </a:xfrm>
        </p:spPr>
        <p:txBody>
          <a:bodyPr/>
          <a:lstStyle/>
          <a:p>
            <a:r>
              <a:rPr lang="en-US"/>
              <a:t>Click to edit Master title style</a:t>
            </a:r>
          </a:p>
        </p:txBody>
      </p:sp>
      <p:sp>
        <p:nvSpPr>
          <p:cNvPr id="3" name="Table Placeholder 2"/>
          <p:cNvSpPr>
            <a:spLocks noGrp="1"/>
          </p:cNvSpPr>
          <p:nvPr>
            <p:ph type="tbl" idx="1"/>
          </p:nvPr>
        </p:nvSpPr>
        <p:spPr>
          <a:xfrm>
            <a:off x="228600" y="838200"/>
            <a:ext cx="8763000" cy="57912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A38DEEB6-04C7-424E-B761-2C9F6CEECDB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312BE7E3-0C43-449C-91CD-ECA39FB9E89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4093CE6F-1C2E-4F1F-A660-6B9DE446414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9D3B205-7552-4D74-ADEB-851488B6230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2C785C77-6B71-404C-953A-8013A93024F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9AE01E48-6D4C-44D8-8070-02EE5150EE3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5A1A2F8-B8AC-45BA-8674-25C95DDBC8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299B5C3-31DD-4BCF-A4F3-BFE782DA6A2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0E6B52F-DDF6-4698-AFE3-00D328F518A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7514ABD-3F41-4099-85E1-F836CA90E96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7383254-065D-40AF-891F-0A0F91777D3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1B3F1DD-7EC2-494B-828D-00974422F29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12E3291-CD69-4DFD-91C8-CD848C20D2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5894E387-A70E-4FF9-BCC0-034DA8EBCADF}"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44BAA00-84FB-4EFF-A85E-0DDFB5745492}"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22BB879-3F56-4244-B04B-A3B7A71FD2E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680F8CB3-71E0-4CA9-8C6C-C4E0B017FDF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580B659-4CD2-470D-8C0D-E5B93A0CC7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9B7979A-F629-4496-8695-7E477C80C17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1A8D5C8-2044-48F5-AA54-DF962D1E5944}"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FD0BAF2-0900-4434-8839-2A81A970DDB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C4CC98B-E1D0-4901-8621-438C9DD3C0E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AEFD7C4-D33C-4530-BC47-1CAF753CDE6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A3EA9DF-1191-4DB6-B15F-B3C182D0155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C6D9AB0-04F3-4F9E-94F9-2B26E849CDF8}"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r>
              <a:rPr lang="en-US" altLang="en-US"/>
              <a:t>2019 Technician License Course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33CFBFA7-E1B5-4C35-B7AE-9CF1D9D5E21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pPr>
              <a:defRPr/>
            </a:pPr>
            <a:r>
              <a:rPr lang="en-US" altLang="en-US"/>
              <a:t>2019 Technician License Course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US" altLang="en-US"/>
              <a:t>2019 Technician License Course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lstStyle>
            <a:lvl1pPr marL="401638" indent="-401638">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a:t>Click to edit Master text styles</a:t>
            </a:r>
          </a:p>
          <a:p>
            <a:pPr lvl="1"/>
            <a:r>
              <a:rPr lang="en-US" dirty="0"/>
              <a:t>Second level</a:t>
            </a:r>
          </a:p>
        </p:txBody>
      </p:sp>
      <p:sp>
        <p:nvSpPr>
          <p:cNvPr id="7" name="Title 6"/>
          <p:cNvSpPr>
            <a:spLocks noGrp="1"/>
          </p:cNvSpPr>
          <p:nvPr>
            <p:ph type="title"/>
          </p:nvPr>
        </p:nvSpPr>
        <p:spPr>
          <a:xfrm>
            <a:off x="457200" y="274638"/>
            <a:ext cx="8229600" cy="1143000"/>
          </a:xfrm>
          <a:prstGeom prst="rect">
            <a:avLst/>
          </a:prstGeom>
        </p:spPr>
        <p:txBody>
          <a:bodyPr/>
          <a:lstStyle>
            <a:lvl1pPr>
              <a:defRPr sz="3200" baseline="0">
                <a:latin typeface="Arial" pitchFamily="34" charset="0"/>
              </a:defRPr>
            </a:lvl1pPr>
          </a:lstStyle>
          <a:p>
            <a:r>
              <a:rPr lang="en-US"/>
              <a:t>Click to edit Master title style</a:t>
            </a:r>
            <a:endParaRPr lang="en-US" dirty="0"/>
          </a:p>
        </p:txBody>
      </p:sp>
      <p:sp>
        <p:nvSpPr>
          <p:cNvPr id="4" name="Footer Placeholder 2"/>
          <p:cNvSpPr>
            <a:spLocks noGrp="1"/>
          </p:cNvSpPr>
          <p:nvPr>
            <p:ph type="ftr" sz="quarter" idx="10"/>
          </p:nvPr>
        </p:nvSpPr>
        <p:spPr/>
        <p:txBody>
          <a:bodyPr/>
          <a:lstStyle>
            <a:lvl1pPr>
              <a:defRPr/>
            </a:lvl1pPr>
          </a:lstStyle>
          <a:p>
            <a:pPr>
              <a:defRPr/>
            </a:pPr>
            <a:r>
              <a:rPr lang="en-US" altLang="en-US"/>
              <a:t>2019 Technician License Course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r>
              <a:rPr lang="en-US" altLang="en-US"/>
              <a:t>2019 Technician License Course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EFD19295-5857-4120-B7FF-C9FE5D4F01A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86A417C3-FACD-4D88-A351-64DC966E6AA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4897D83-F34C-4231-8F6E-C6771B54BA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60EB5BD-94DA-4343-A5F1-2CF7971D111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B1687DF-4818-4F43-9CF8-8F27700E4F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hambackground"/>
          <p:cNvPicPr>
            <a:picLocks noChangeAspect="1" noChangeArrowheads="1"/>
          </p:cNvPicPr>
          <p:nvPr userDrawn="1"/>
        </p:nvPicPr>
        <p:blipFill>
          <a:blip r:embed="rId15">
            <a:lum bright="64000" contrast="-80000"/>
          </a:blip>
          <a:srcRect/>
          <a:stretch>
            <a:fillRect/>
          </a:stretch>
        </p:blipFill>
        <p:spPr bwMode="auto">
          <a:xfrm>
            <a:off x="0" y="0"/>
            <a:ext cx="9229725" cy="68849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900" b="0">
                <a:latin typeface="Arial" panose="020B0604020202020204" pitchFamily="34" charset="0"/>
                <a:cs typeface="Arial" panose="020B0604020202020204" pitchFamily="34" charset="0"/>
              </a:defRPr>
            </a:lvl1pPr>
          </a:lstStyle>
          <a:p>
            <a:pPr>
              <a:defRPr/>
            </a:pPr>
            <a:fld id="{BD8C26AE-DA66-403C-BF15-03CFD3516B6F}"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p:spPr>
        <p:txBody>
          <a:bodyPr wrap="none" anchor="ctr"/>
          <a:lstStyle/>
          <a:p>
            <a:pPr>
              <a:defRPr/>
            </a:pPr>
            <a:endParaRPr lang="en-US" sz="1800" b="0">
              <a:latin typeface="Arial" panose="020B0604020202020204" pitchFamily="34" charset="0"/>
              <a:cs typeface="Arial" panose="020B0604020202020204" pitchFamily="34" charset="0"/>
            </a:endParaRPr>
          </a:p>
        </p:txBody>
      </p:sp>
      <p:sp>
        <p:nvSpPr>
          <p:cNvPr id="1031" name="WordArt 9"/>
          <p:cNvSpPr>
            <a:spLocks noChangeArrowheads="1" noChangeShapeType="1" noTextEdit="1"/>
          </p:cNvSpPr>
          <p:nvPr userDrawn="1"/>
        </p:nvSpPr>
        <p:spPr bwMode="auto">
          <a:xfrm>
            <a:off x="2286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p:spPr>
        <p:txBody>
          <a:bodyPr wrap="none">
            <a:spAutoFit/>
          </a:bodyPr>
          <a:lstStyle/>
          <a:p>
            <a:pPr>
              <a:defRPr/>
            </a:pPr>
            <a:fld id="{12175DF2-E12D-4838-A372-CC91DCBF3998}" type="slidenum">
              <a:rPr lang="en-US" sz="1000" b="0">
                <a:latin typeface="Arial" panose="020B0604020202020204" pitchFamily="34" charset="0"/>
                <a:cs typeface="Arial" panose="020B0604020202020204" pitchFamily="34" charset="0"/>
              </a:rPr>
              <a:pPr>
                <a:defRPr/>
              </a:pPr>
              <a:t>‹#›</a:t>
            </a:fld>
            <a:endParaRPr lang="en-US" sz="1000" b="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rtl="0" eaLnBrk="0" fontAlgn="base" hangingPunct="0">
        <a:lnSpc>
          <a:spcPct val="90000"/>
        </a:lnSpc>
        <a:spcBef>
          <a:spcPct val="0"/>
        </a:spcBef>
        <a:spcAft>
          <a:spcPct val="0"/>
        </a:spcAft>
        <a:defRPr sz="2800" kern="12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6pPr>
      <a:lvl7pPr marL="9144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7pPr>
      <a:lvl8pPr marL="13716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8pPr>
      <a:lvl9pPr marL="18288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7" descr="hambackground"/>
          <p:cNvPicPr>
            <a:picLocks noChangeAspect="1" noChangeArrowheads="1"/>
          </p:cNvPicPr>
          <p:nvPr userDrawn="1"/>
        </p:nvPicPr>
        <p:blipFill>
          <a:blip r:embed="rId13">
            <a:lum bright="64000" contrast="-80000"/>
          </a:blip>
          <a:srcRect/>
          <a:stretch>
            <a:fillRect/>
          </a:stretch>
        </p:blipFill>
        <p:spPr bwMode="auto">
          <a:xfrm>
            <a:off x="0" y="0"/>
            <a:ext cx="9229725" cy="6884988"/>
          </a:xfrm>
          <a:prstGeom prst="rect">
            <a:avLst/>
          </a:prstGeom>
          <a:noFill/>
          <a:ln w="9525">
            <a:noFill/>
            <a:miter lim="800000"/>
            <a:headEnd/>
            <a:tailEnd/>
          </a:ln>
        </p:spPr>
      </p:pic>
      <p:sp>
        <p:nvSpPr>
          <p:cNvPr id="15363"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900" b="0">
                <a:latin typeface="+mn-lt"/>
                <a:cs typeface="+mn-cs"/>
              </a:defRPr>
            </a:lvl1pPr>
          </a:lstStyle>
          <a:p>
            <a:pPr>
              <a:defRPr/>
            </a:pPr>
            <a:fld id="{2F042B7D-5B4C-4778-88F1-44012824B259}"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p:spPr>
        <p:txBody>
          <a:bodyPr wrap="none" anchor="ctr"/>
          <a:lstStyle/>
          <a:p>
            <a:pPr>
              <a:defRPr/>
            </a:pPr>
            <a:endParaRPr lang="en-US" sz="1800" b="0">
              <a:latin typeface="Arial" panose="020B0604020202020204" pitchFamily="34" charset="0"/>
              <a:cs typeface="Arial" panose="020B0604020202020204" pitchFamily="34" charset="0"/>
            </a:endParaRPr>
          </a:p>
        </p:txBody>
      </p:sp>
      <p:sp>
        <p:nvSpPr>
          <p:cNvPr id="15367" name="WordArt 9"/>
          <p:cNvSpPr>
            <a:spLocks noChangeArrowheads="1" noChangeShapeType="1" noTextEdit="1"/>
          </p:cNvSpPr>
          <p:nvPr userDrawn="1"/>
        </p:nvSpPr>
        <p:spPr bwMode="auto">
          <a:xfrm>
            <a:off x="2286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p:spPr>
        <p:txBody>
          <a:bodyPr wrap="none">
            <a:spAutoFit/>
          </a:bodyPr>
          <a:lstStyle/>
          <a:p>
            <a:pPr>
              <a:defRPr/>
            </a:pPr>
            <a:fld id="{6F445269-3E41-4B6B-99B8-FA3A1704CE37}" type="slidenum">
              <a:rPr lang="en-US" sz="1000" b="0">
                <a:latin typeface="Arial" panose="020B0604020202020204" pitchFamily="34" charset="0"/>
                <a:cs typeface="Arial" panose="020B0604020202020204" pitchFamily="34" charset="0"/>
              </a:rPr>
              <a:pPr>
                <a:defRPr/>
              </a:pPr>
              <a:t>‹#›</a:t>
            </a:fld>
            <a:endParaRPr lang="en-US" sz="1000" b="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eaLnBrk="0" fontAlgn="base" hangingPunct="0">
        <a:lnSpc>
          <a:spcPct val="90000"/>
        </a:lnSpc>
        <a:spcBef>
          <a:spcPct val="0"/>
        </a:spcBef>
        <a:spcAft>
          <a:spcPct val="0"/>
        </a:spcAft>
        <a:defRPr sz="28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charset="0"/>
          <a:cs typeface="Arial" charset="0"/>
        </a:defRPr>
      </a:lvl2pPr>
      <a:lvl3pPr algn="ctr" rtl="0" eaLnBrk="0" fontAlgn="base" hangingPunct="0">
        <a:lnSpc>
          <a:spcPct val="90000"/>
        </a:lnSpc>
        <a:spcBef>
          <a:spcPct val="0"/>
        </a:spcBef>
        <a:spcAft>
          <a:spcPct val="0"/>
        </a:spcAft>
        <a:defRPr sz="2800">
          <a:solidFill>
            <a:schemeClr val="tx2"/>
          </a:solidFill>
          <a:latin typeface="Arial" charset="0"/>
          <a:cs typeface="Arial" charset="0"/>
        </a:defRPr>
      </a:lvl3pPr>
      <a:lvl4pPr algn="ctr" rtl="0" eaLnBrk="0" fontAlgn="base" hangingPunct="0">
        <a:lnSpc>
          <a:spcPct val="90000"/>
        </a:lnSpc>
        <a:spcBef>
          <a:spcPct val="0"/>
        </a:spcBef>
        <a:spcAft>
          <a:spcPct val="0"/>
        </a:spcAft>
        <a:defRPr sz="2800">
          <a:solidFill>
            <a:schemeClr val="tx2"/>
          </a:solidFill>
          <a:latin typeface="Arial" charset="0"/>
          <a:cs typeface="Arial" charset="0"/>
        </a:defRPr>
      </a:lvl4pPr>
      <a:lvl5pPr algn="ctr" rtl="0" eaLnBrk="0" fontAlgn="base" hangingPunct="0">
        <a:lnSpc>
          <a:spcPct val="90000"/>
        </a:lnSpc>
        <a:spcBef>
          <a:spcPct val="0"/>
        </a:spcBef>
        <a:spcAft>
          <a:spcPct val="0"/>
        </a:spcAft>
        <a:defRPr sz="2800">
          <a:solidFill>
            <a:schemeClr val="tx2"/>
          </a:solidFill>
          <a:latin typeface="Arial" charset="0"/>
          <a:cs typeface="Arial" charset="0"/>
        </a:defRPr>
      </a:lvl5pPr>
      <a:lvl6pPr marL="457200" algn="ctr" rtl="0" fontAlgn="base">
        <a:lnSpc>
          <a:spcPct val="90000"/>
        </a:lnSpc>
        <a:spcBef>
          <a:spcPct val="0"/>
        </a:spcBef>
        <a:spcAft>
          <a:spcPct val="0"/>
        </a:spcAft>
        <a:defRPr sz="2800">
          <a:solidFill>
            <a:schemeClr val="tx2"/>
          </a:solidFill>
          <a:latin typeface="Arial" charset="0"/>
          <a:cs typeface="Arial" charset="0"/>
        </a:defRPr>
      </a:lvl6pPr>
      <a:lvl7pPr marL="914400" algn="ctr" rtl="0" fontAlgn="base">
        <a:lnSpc>
          <a:spcPct val="90000"/>
        </a:lnSpc>
        <a:spcBef>
          <a:spcPct val="0"/>
        </a:spcBef>
        <a:spcAft>
          <a:spcPct val="0"/>
        </a:spcAft>
        <a:defRPr sz="2800">
          <a:solidFill>
            <a:schemeClr val="tx2"/>
          </a:solidFill>
          <a:latin typeface="Arial" charset="0"/>
          <a:cs typeface="Arial" charset="0"/>
        </a:defRPr>
      </a:lvl7pPr>
      <a:lvl8pPr marL="1371600" algn="ctr" rtl="0" fontAlgn="base">
        <a:lnSpc>
          <a:spcPct val="90000"/>
        </a:lnSpc>
        <a:spcBef>
          <a:spcPct val="0"/>
        </a:spcBef>
        <a:spcAft>
          <a:spcPct val="0"/>
        </a:spcAft>
        <a:defRPr sz="2800">
          <a:solidFill>
            <a:schemeClr val="tx2"/>
          </a:solidFill>
          <a:latin typeface="Arial" charset="0"/>
          <a:cs typeface="Arial" charset="0"/>
        </a:defRPr>
      </a:lvl8pPr>
      <a:lvl9pPr marL="1828800" algn="ctr" rtl="0" fontAlgn="base">
        <a:lnSpc>
          <a:spcPct val="90000"/>
        </a:lnSpc>
        <a:spcBef>
          <a:spcPct val="0"/>
        </a:spcBef>
        <a:spcAft>
          <a:spcPct val="0"/>
        </a:spcAft>
        <a:defRPr sz="2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Picture 7" descr="hambackground"/>
          <p:cNvPicPr>
            <a:picLocks noChangeAspect="1" noChangeArrowheads="1"/>
          </p:cNvPicPr>
          <p:nvPr userDrawn="1"/>
        </p:nvPicPr>
        <p:blipFill>
          <a:blip r:embed="rId13">
            <a:lum bright="64000" contrast="-80000"/>
          </a:blip>
          <a:srcRect/>
          <a:stretch>
            <a:fillRect/>
          </a:stretch>
        </p:blipFill>
        <p:spPr bwMode="auto">
          <a:xfrm>
            <a:off x="0" y="0"/>
            <a:ext cx="9229725" cy="6884988"/>
          </a:xfrm>
          <a:prstGeom prst="rect">
            <a:avLst/>
          </a:prstGeom>
          <a:noFill/>
          <a:ln w="9525">
            <a:noFill/>
            <a:miter lim="800000"/>
            <a:headEnd/>
            <a:tailEnd/>
          </a:ln>
        </p:spPr>
      </p:pic>
      <p:sp>
        <p:nvSpPr>
          <p:cNvPr id="27651"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2"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900" b="0">
                <a:latin typeface="+mn-lt"/>
                <a:cs typeface="+mn-cs"/>
              </a:defRPr>
            </a:lvl1pPr>
          </a:lstStyle>
          <a:p>
            <a:pPr>
              <a:defRPr/>
            </a:pPr>
            <a:fld id="{22551046-BEA0-4F52-B3B5-6E514B550A4A}"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p:spPr>
        <p:txBody>
          <a:bodyPr wrap="none" anchor="ctr"/>
          <a:lstStyle/>
          <a:p>
            <a:pPr>
              <a:defRPr/>
            </a:pPr>
            <a:endParaRPr lang="en-US" sz="1800" b="0">
              <a:latin typeface="Arial" panose="020B0604020202020204" pitchFamily="34" charset="0"/>
              <a:cs typeface="Arial" panose="020B0604020202020204" pitchFamily="34" charset="0"/>
            </a:endParaRPr>
          </a:p>
        </p:txBody>
      </p:sp>
      <p:sp>
        <p:nvSpPr>
          <p:cNvPr id="27655" name="WordArt 9"/>
          <p:cNvSpPr>
            <a:spLocks noChangeArrowheads="1" noChangeShapeType="1" noTextEdit="1"/>
          </p:cNvSpPr>
          <p:nvPr userDrawn="1"/>
        </p:nvSpPr>
        <p:spPr bwMode="auto">
          <a:xfrm>
            <a:off x="2286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p:spPr>
        <p:txBody>
          <a:bodyPr wrap="none">
            <a:spAutoFit/>
          </a:bodyPr>
          <a:lstStyle/>
          <a:p>
            <a:pPr>
              <a:defRPr/>
            </a:pPr>
            <a:fld id="{C10CD43A-4CDE-474A-A850-1818B6746ED4}" type="slidenum">
              <a:rPr lang="en-US" sz="1000" b="0">
                <a:latin typeface="Arial" panose="020B0604020202020204" pitchFamily="34" charset="0"/>
                <a:cs typeface="Arial" panose="020B0604020202020204" pitchFamily="34" charset="0"/>
              </a:rPr>
              <a:pPr>
                <a:defRPr/>
              </a:pPr>
              <a:t>‹#›</a:t>
            </a:fld>
            <a:endParaRPr lang="en-US" sz="1000" b="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lnSpc>
          <a:spcPct val="90000"/>
        </a:lnSpc>
        <a:spcBef>
          <a:spcPct val="0"/>
        </a:spcBef>
        <a:spcAft>
          <a:spcPct val="0"/>
        </a:spcAft>
        <a:defRPr sz="28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charset="0"/>
          <a:cs typeface="Arial" charset="0"/>
        </a:defRPr>
      </a:lvl2pPr>
      <a:lvl3pPr algn="ctr" rtl="0" eaLnBrk="0" fontAlgn="base" hangingPunct="0">
        <a:lnSpc>
          <a:spcPct val="90000"/>
        </a:lnSpc>
        <a:spcBef>
          <a:spcPct val="0"/>
        </a:spcBef>
        <a:spcAft>
          <a:spcPct val="0"/>
        </a:spcAft>
        <a:defRPr sz="2800">
          <a:solidFill>
            <a:schemeClr val="tx2"/>
          </a:solidFill>
          <a:latin typeface="Arial" charset="0"/>
          <a:cs typeface="Arial" charset="0"/>
        </a:defRPr>
      </a:lvl3pPr>
      <a:lvl4pPr algn="ctr" rtl="0" eaLnBrk="0" fontAlgn="base" hangingPunct="0">
        <a:lnSpc>
          <a:spcPct val="90000"/>
        </a:lnSpc>
        <a:spcBef>
          <a:spcPct val="0"/>
        </a:spcBef>
        <a:spcAft>
          <a:spcPct val="0"/>
        </a:spcAft>
        <a:defRPr sz="2800">
          <a:solidFill>
            <a:schemeClr val="tx2"/>
          </a:solidFill>
          <a:latin typeface="Arial" charset="0"/>
          <a:cs typeface="Arial" charset="0"/>
        </a:defRPr>
      </a:lvl4pPr>
      <a:lvl5pPr algn="ctr" rtl="0" eaLnBrk="0" fontAlgn="base" hangingPunct="0">
        <a:lnSpc>
          <a:spcPct val="90000"/>
        </a:lnSpc>
        <a:spcBef>
          <a:spcPct val="0"/>
        </a:spcBef>
        <a:spcAft>
          <a:spcPct val="0"/>
        </a:spcAft>
        <a:defRPr sz="2800">
          <a:solidFill>
            <a:schemeClr val="tx2"/>
          </a:solidFill>
          <a:latin typeface="Arial" charset="0"/>
          <a:cs typeface="Arial" charset="0"/>
        </a:defRPr>
      </a:lvl5pPr>
      <a:lvl6pPr marL="457200" algn="ctr" rtl="0" fontAlgn="base">
        <a:lnSpc>
          <a:spcPct val="90000"/>
        </a:lnSpc>
        <a:spcBef>
          <a:spcPct val="0"/>
        </a:spcBef>
        <a:spcAft>
          <a:spcPct val="0"/>
        </a:spcAft>
        <a:defRPr sz="2800">
          <a:solidFill>
            <a:schemeClr val="tx2"/>
          </a:solidFill>
          <a:latin typeface="Arial" charset="0"/>
          <a:cs typeface="Arial" charset="0"/>
        </a:defRPr>
      </a:lvl6pPr>
      <a:lvl7pPr marL="914400" algn="ctr" rtl="0" fontAlgn="base">
        <a:lnSpc>
          <a:spcPct val="90000"/>
        </a:lnSpc>
        <a:spcBef>
          <a:spcPct val="0"/>
        </a:spcBef>
        <a:spcAft>
          <a:spcPct val="0"/>
        </a:spcAft>
        <a:defRPr sz="2800">
          <a:solidFill>
            <a:schemeClr val="tx2"/>
          </a:solidFill>
          <a:latin typeface="Arial" charset="0"/>
          <a:cs typeface="Arial" charset="0"/>
        </a:defRPr>
      </a:lvl7pPr>
      <a:lvl8pPr marL="1371600" algn="ctr" rtl="0" fontAlgn="base">
        <a:lnSpc>
          <a:spcPct val="90000"/>
        </a:lnSpc>
        <a:spcBef>
          <a:spcPct val="0"/>
        </a:spcBef>
        <a:spcAft>
          <a:spcPct val="0"/>
        </a:spcAft>
        <a:defRPr sz="2800">
          <a:solidFill>
            <a:schemeClr val="tx2"/>
          </a:solidFill>
          <a:latin typeface="Arial" charset="0"/>
          <a:cs typeface="Arial" charset="0"/>
        </a:defRPr>
      </a:lvl8pPr>
      <a:lvl9pPr marL="1828800" algn="ctr" rtl="0" fontAlgn="base">
        <a:lnSpc>
          <a:spcPct val="90000"/>
        </a:lnSpc>
        <a:spcBef>
          <a:spcPct val="0"/>
        </a:spcBef>
        <a:spcAft>
          <a:spcPct val="0"/>
        </a:spcAft>
        <a:defRPr sz="2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2" descr="HORIZ NO SCREENED DIAMOND copy"/>
          <p:cNvPicPr>
            <a:picLocks noChangeAspect="1" noChangeArrowheads="1"/>
          </p:cNvPicPr>
          <p:nvPr/>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3" name="Footer Placeholder 2"/>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898989"/>
                </a:solidFill>
                <a:latin typeface="Arial" panose="020B0604020202020204" pitchFamily="34" charset="0"/>
                <a:cs typeface="Arial" panose="020B0604020202020204" pitchFamily="34" charset="0"/>
              </a:defRPr>
            </a:lvl1pPr>
          </a:lstStyle>
          <a:p>
            <a:pPr>
              <a:defRPr/>
            </a:pPr>
            <a:r>
              <a:rPr lang="en-US" altLang="en-US"/>
              <a:t>2019 Technician License Course</a:t>
            </a:r>
          </a:p>
        </p:txBody>
      </p:sp>
    </p:spTree>
  </p:cSld>
  <p:clrMap bg1="lt1" tx1="dk1" bg2="lt2" tx2="dk2" accent1="accent1" accent2="accent2" accent3="accent3" accent4="accent4" accent5="accent5" accent6="accent6" hlink="hlink" folHlink="folHlink"/>
  <p:sldLayoutIdLst>
    <p:sldLayoutId id="2147483741" r:id="rId1"/>
    <p:sldLayoutId id="2147483735" r:id="rId2"/>
    <p:sldLayoutId id="2147483742" r:id="rId3"/>
    <p:sldLayoutId id="2147483743" r:id="rId4"/>
    <p:sldLayoutId id="2147483744" r:id="rId5"/>
    <p:sldLayoutId id="2147483736" r:id="rId6"/>
    <p:sldLayoutId id="2147483737" r:id="rId7"/>
    <p:sldLayoutId id="2147483745" r:id="rId8"/>
    <p:sldLayoutId id="2147483746" r:id="rId9"/>
    <p:sldLayoutId id="2147483747" r:id="rId10"/>
    <p:sldLayoutId id="2147483748" r:id="rId11"/>
    <p:sldLayoutId id="2147483738" r:id="rId12"/>
    <p:sldLayoutId id="2147483739" r:id="rId13"/>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hamcity.com/" TargetMode="External"/><Relationship Id="rId2" Type="http://schemas.openxmlformats.org/officeDocument/2006/relationships/hyperlink" Target="http://eham.net/" TargetMode="External"/><Relationship Id="rId1" Type="http://schemas.openxmlformats.org/officeDocument/2006/relationships/slideLayout" Target="../slideLayouts/slideLayout2.xml"/><Relationship Id="rId4" Type="http://schemas.openxmlformats.org/officeDocument/2006/relationships/hyperlink" Target="https://www.hamradio.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xZN9k_QIHVU" TargetMode="External"/><Relationship Id="rId2" Type="http://schemas.openxmlformats.org/officeDocument/2006/relationships/hyperlink" Target="https://www.youtube.com/watch?v=ndw2vcVcUSM" TargetMode="External"/><Relationship Id="rId1" Type="http://schemas.openxmlformats.org/officeDocument/2006/relationships/slideLayout" Target="../slideLayouts/slideLayout2.xml"/><Relationship Id="rId4" Type="http://schemas.openxmlformats.org/officeDocument/2006/relationships/hyperlink" Target="https://www.youtube.com/watch?v=ZpRsIEkoAZY"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descr="703 poor focus"/>
          <p:cNvPicPr>
            <a:picLocks noChangeAspect="1" noChangeArrowheads="1"/>
          </p:cNvPicPr>
          <p:nvPr/>
        </p:nvPicPr>
        <p:blipFill>
          <a:blip r:embed="rId2"/>
          <a:srcRect/>
          <a:stretch>
            <a:fillRect/>
          </a:stretch>
        </p:blipFill>
        <p:spPr bwMode="auto">
          <a:xfrm>
            <a:off x="-55563" y="2435225"/>
            <a:ext cx="3962401" cy="2362200"/>
          </a:xfrm>
          <a:prstGeom prst="rect">
            <a:avLst/>
          </a:prstGeom>
          <a:noFill/>
          <a:ln w="9525">
            <a:noFill/>
            <a:miter lim="800000"/>
            <a:headEnd/>
            <a:tailEnd/>
          </a:ln>
        </p:spPr>
      </p:pic>
      <p:pic>
        <p:nvPicPr>
          <p:cNvPr id="55298" name="Picture 13" descr="8V2A5657"/>
          <p:cNvPicPr>
            <a:picLocks noChangeAspect="1" noChangeArrowheads="1"/>
          </p:cNvPicPr>
          <p:nvPr/>
        </p:nvPicPr>
        <p:blipFill>
          <a:blip r:embed="rId3"/>
          <a:srcRect/>
          <a:stretch>
            <a:fillRect/>
          </a:stretch>
        </p:blipFill>
        <p:spPr bwMode="auto">
          <a:xfrm>
            <a:off x="2159000" y="3810000"/>
            <a:ext cx="3327400" cy="3178175"/>
          </a:xfrm>
          <a:prstGeom prst="rect">
            <a:avLst/>
          </a:prstGeom>
          <a:noFill/>
          <a:ln w="9525">
            <a:noFill/>
            <a:miter lim="800000"/>
            <a:headEnd/>
            <a:tailEnd/>
          </a:ln>
        </p:spPr>
      </p:pic>
      <p:sp>
        <p:nvSpPr>
          <p:cNvPr id="55299" name="Rectangle 3"/>
          <p:cNvSpPr>
            <a:spLocks noGrp="1" noChangeArrowheads="1"/>
          </p:cNvSpPr>
          <p:nvPr>
            <p:ph type="subTitle" idx="4294967295"/>
          </p:nvPr>
        </p:nvSpPr>
        <p:spPr>
          <a:xfrm>
            <a:off x="2514600" y="762000"/>
            <a:ext cx="6324600" cy="400050"/>
          </a:xfrm>
        </p:spPr>
        <p:txBody>
          <a:bodyPr/>
          <a:lstStyle/>
          <a:p>
            <a:pPr marL="0" indent="0" algn="ctr">
              <a:lnSpc>
                <a:spcPct val="90000"/>
              </a:lnSpc>
              <a:buFontTx/>
              <a:buNone/>
            </a:pPr>
            <a:r>
              <a:rPr lang="en-US" sz="1400" smtClean="0"/>
              <a:t>December 1, 2020</a:t>
            </a:r>
          </a:p>
        </p:txBody>
      </p:sp>
      <p:pic>
        <p:nvPicPr>
          <p:cNvPr id="55300" name="Picture 8" descr="IMG_9387"/>
          <p:cNvPicPr>
            <a:picLocks noChangeAspect="1" noChangeArrowheads="1"/>
          </p:cNvPicPr>
          <p:nvPr/>
        </p:nvPicPr>
        <p:blipFill>
          <a:blip r:embed="rId4"/>
          <a:srcRect/>
          <a:stretch>
            <a:fillRect/>
          </a:stretch>
        </p:blipFill>
        <p:spPr bwMode="auto">
          <a:xfrm>
            <a:off x="4953000" y="4652963"/>
            <a:ext cx="4267200" cy="2205037"/>
          </a:xfrm>
          <a:prstGeom prst="rect">
            <a:avLst/>
          </a:prstGeom>
          <a:noFill/>
          <a:ln w="9525">
            <a:noFill/>
            <a:miter lim="800000"/>
            <a:headEnd/>
            <a:tailEnd/>
          </a:ln>
        </p:spPr>
      </p:pic>
      <p:pic>
        <p:nvPicPr>
          <p:cNvPr id="55301" name="Picture 10" descr="8V2A5775"/>
          <p:cNvPicPr>
            <a:picLocks noChangeAspect="1" noChangeArrowheads="1"/>
          </p:cNvPicPr>
          <p:nvPr/>
        </p:nvPicPr>
        <p:blipFill>
          <a:blip r:embed="rId5"/>
          <a:srcRect/>
          <a:stretch>
            <a:fillRect/>
          </a:stretch>
        </p:blipFill>
        <p:spPr bwMode="auto">
          <a:xfrm>
            <a:off x="3657600" y="990600"/>
            <a:ext cx="5561013" cy="3706813"/>
          </a:xfrm>
          <a:prstGeom prst="rect">
            <a:avLst/>
          </a:prstGeom>
          <a:noFill/>
          <a:ln w="9525">
            <a:noFill/>
            <a:miter lim="800000"/>
            <a:headEnd/>
            <a:tailEnd/>
          </a:ln>
        </p:spPr>
      </p:pic>
      <p:pic>
        <p:nvPicPr>
          <p:cNvPr id="55302" name="Picture 6" descr="FT5000 station"/>
          <p:cNvPicPr>
            <a:picLocks noChangeAspect="1" noChangeArrowheads="1"/>
          </p:cNvPicPr>
          <p:nvPr/>
        </p:nvPicPr>
        <p:blipFill>
          <a:blip r:embed="rId6"/>
          <a:srcRect/>
          <a:stretch>
            <a:fillRect/>
          </a:stretch>
        </p:blipFill>
        <p:spPr bwMode="auto">
          <a:xfrm>
            <a:off x="39688" y="4652963"/>
            <a:ext cx="2822575" cy="2335212"/>
          </a:xfrm>
          <a:prstGeom prst="rect">
            <a:avLst/>
          </a:prstGeom>
          <a:noFill/>
          <a:ln w="9525">
            <a:noFill/>
            <a:miter lim="800000"/>
            <a:headEnd/>
            <a:tailEnd/>
          </a:ln>
        </p:spPr>
      </p:pic>
      <p:pic>
        <p:nvPicPr>
          <p:cNvPr id="55303" name="Picture 9" descr="winkeyer"/>
          <p:cNvPicPr>
            <a:picLocks noChangeAspect="1" noChangeArrowheads="1"/>
          </p:cNvPicPr>
          <p:nvPr/>
        </p:nvPicPr>
        <p:blipFill>
          <a:blip r:embed="rId7"/>
          <a:srcRect/>
          <a:stretch>
            <a:fillRect/>
          </a:stretch>
        </p:blipFill>
        <p:spPr bwMode="auto">
          <a:xfrm>
            <a:off x="76200" y="0"/>
            <a:ext cx="2209800" cy="2946400"/>
          </a:xfrm>
          <a:prstGeom prst="rect">
            <a:avLst/>
          </a:prstGeom>
          <a:noFill/>
          <a:ln w="9525">
            <a:noFill/>
            <a:miter lim="800000"/>
            <a:headEnd/>
            <a:tailEnd/>
          </a:ln>
        </p:spPr>
      </p:pic>
      <p:sp>
        <p:nvSpPr>
          <p:cNvPr id="55304" name="Rectangle 2"/>
          <p:cNvSpPr>
            <a:spLocks noGrp="1" noChangeArrowheads="1"/>
          </p:cNvSpPr>
          <p:nvPr>
            <p:ph type="ctrTitle" idx="4294967295"/>
          </p:nvPr>
        </p:nvSpPr>
        <p:spPr>
          <a:xfrm>
            <a:off x="2514600" y="119063"/>
            <a:ext cx="6781800" cy="609600"/>
          </a:xfrm>
        </p:spPr>
        <p:txBody>
          <a:bodyPr/>
          <a:lstStyle/>
          <a:p>
            <a:r>
              <a:rPr lang="en-US" b="1" smtClean="0">
                <a:latin typeface="Arial Black" pitchFamily="34" charset="0"/>
              </a:rPr>
              <a:t>First Ham Radio </a:t>
            </a:r>
            <a:br>
              <a:rPr lang="en-US" b="1" smtClean="0">
                <a:latin typeface="Arial Black" pitchFamily="34" charset="0"/>
              </a:rPr>
            </a:br>
            <a:r>
              <a:rPr lang="en-US" b="1" smtClean="0">
                <a:latin typeface="Arial Black" pitchFamily="34" charset="0"/>
              </a:rPr>
              <a:t>Functions and Selection Guide</a:t>
            </a:r>
            <a:endParaRPr lang="en-US" sz="800" b="1" i="1" smtClean="0">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t>Radio Selection</a:t>
            </a:r>
            <a:br>
              <a:rPr lang="en-US" smtClean="0"/>
            </a:br>
            <a:r>
              <a:rPr lang="en-US" sz="2400" smtClean="0"/>
              <a:t>Many models to choose from</a:t>
            </a:r>
            <a:endParaRPr lang="en-US" smtClean="0"/>
          </a:p>
        </p:txBody>
      </p:sp>
      <p:sp>
        <p:nvSpPr>
          <p:cNvPr id="64514" name="Content Placeholder 2"/>
          <p:cNvSpPr>
            <a:spLocks noGrp="1"/>
          </p:cNvSpPr>
          <p:nvPr>
            <p:ph idx="1"/>
          </p:nvPr>
        </p:nvSpPr>
        <p:spPr>
          <a:xfrm>
            <a:off x="190500" y="838200"/>
            <a:ext cx="8763000" cy="5791200"/>
          </a:xfrm>
        </p:spPr>
        <p:txBody>
          <a:bodyPr/>
          <a:lstStyle/>
          <a:p>
            <a:r>
              <a:rPr lang="en-US" sz="2800" smtClean="0"/>
              <a:t>Select which </a:t>
            </a:r>
            <a:r>
              <a:rPr lang="en-US" sz="2800" b="1" i="1" smtClean="0">
                <a:solidFill>
                  <a:srgbClr val="0000FF"/>
                </a:solidFill>
              </a:rPr>
              <a:t>best</a:t>
            </a:r>
            <a:r>
              <a:rPr lang="en-US" sz="2800" smtClean="0"/>
              <a:t> meet </a:t>
            </a:r>
            <a:r>
              <a:rPr lang="en-US" sz="2800" u="sng" smtClean="0"/>
              <a:t>current</a:t>
            </a:r>
            <a:r>
              <a:rPr lang="en-US" sz="2800" smtClean="0"/>
              <a:t> and </a:t>
            </a:r>
            <a:r>
              <a:rPr lang="en-US" sz="2800" u="sng" smtClean="0"/>
              <a:t>future</a:t>
            </a:r>
            <a:r>
              <a:rPr lang="en-US" sz="2800" smtClean="0"/>
              <a:t> needs</a:t>
            </a:r>
          </a:p>
          <a:p>
            <a:endParaRPr lang="en-US" sz="2800" smtClean="0"/>
          </a:p>
          <a:p>
            <a:pPr lvl="1"/>
            <a:r>
              <a:rPr lang="en-US" sz="2400" smtClean="0"/>
              <a:t>All do fine for just voice communication on Ham bands</a:t>
            </a:r>
          </a:p>
          <a:p>
            <a:pPr lvl="1"/>
            <a:r>
              <a:rPr lang="en-US" sz="2400" smtClean="0"/>
              <a:t>Some are easier to program</a:t>
            </a:r>
          </a:p>
          <a:p>
            <a:pPr lvl="1"/>
            <a:r>
              <a:rPr lang="en-US" sz="2400" smtClean="0"/>
              <a:t>Buttons and displays differ</a:t>
            </a:r>
          </a:p>
          <a:p>
            <a:pPr lvl="1"/>
            <a:r>
              <a:rPr lang="en-US" sz="2400" smtClean="0"/>
              <a:t>Frequency bands vary</a:t>
            </a:r>
          </a:p>
          <a:p>
            <a:pPr lvl="1"/>
            <a:r>
              <a:rPr lang="en-US" sz="2400" smtClean="0"/>
              <a:t>Number of channels (simultaneous reception of radio signals on 2 frequencies)</a:t>
            </a:r>
          </a:p>
          <a:p>
            <a:pPr lvl="1"/>
            <a:r>
              <a:rPr lang="en-US" sz="2400" smtClean="0"/>
              <a:t>Ruggedness varies</a:t>
            </a:r>
          </a:p>
          <a:p>
            <a:pPr lvl="1"/>
            <a:r>
              <a:rPr lang="en-US" sz="2400" smtClean="0"/>
              <a:t>Battery life and battery type</a:t>
            </a:r>
          </a:p>
          <a:p>
            <a:pPr lvl="2"/>
            <a:r>
              <a:rPr lang="en-US" sz="2200" smtClean="0"/>
              <a:t>Lithium Ion most modern with best energy density</a:t>
            </a:r>
          </a:p>
          <a:p>
            <a:pPr lvl="2"/>
            <a:r>
              <a:rPr lang="en-US" sz="2200" smtClean="0"/>
              <a:t>NiMH still in use, works OK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marL="342900" indent="-342900"/>
            <a:r>
              <a:rPr lang="en-US" i="1" u="sng" smtClean="0"/>
              <a:t>Other than voice,</a:t>
            </a:r>
            <a:r>
              <a:rPr lang="en-US" smtClean="0"/>
              <a:t> Built in features vary</a:t>
            </a:r>
          </a:p>
        </p:txBody>
      </p:sp>
      <p:sp>
        <p:nvSpPr>
          <p:cNvPr id="65538" name="Content Placeholder 2"/>
          <p:cNvSpPr>
            <a:spLocks noGrp="1"/>
          </p:cNvSpPr>
          <p:nvPr>
            <p:ph idx="1"/>
          </p:nvPr>
        </p:nvSpPr>
        <p:spPr/>
        <p:txBody>
          <a:bodyPr/>
          <a:lstStyle/>
          <a:p>
            <a:r>
              <a:rPr lang="en-US" smtClean="0"/>
              <a:t>GPS – Global Positioning System</a:t>
            </a:r>
          </a:p>
          <a:p>
            <a:r>
              <a:rPr lang="en-US" smtClean="0"/>
              <a:t>Automatic Packet Reporting System (APRS)</a:t>
            </a:r>
          </a:p>
          <a:p>
            <a:r>
              <a:rPr lang="en-US" smtClean="0"/>
              <a:t>Terminal Node Controller (TNC)</a:t>
            </a:r>
          </a:p>
          <a:p>
            <a:pPr lvl="1"/>
            <a:r>
              <a:rPr lang="en-US" smtClean="0"/>
              <a:t>Used for Winlink digital messages</a:t>
            </a:r>
          </a:p>
          <a:p>
            <a:r>
              <a:rPr lang="en-US" smtClean="0"/>
              <a:t>Digital voice modes (DMR, D-Star, System Fusion)</a:t>
            </a:r>
          </a:p>
          <a:p>
            <a:pPr lvl="1"/>
            <a:r>
              <a:rPr lang="en-US" smtClean="0"/>
              <a:t>Different communities</a:t>
            </a:r>
          </a:p>
          <a:p>
            <a:r>
              <a:rPr lang="en-US" smtClean="0"/>
              <a:t>Interface to computers vary (USB, Bluetooth, custom cable)</a:t>
            </a:r>
          </a:p>
          <a:p>
            <a:r>
              <a:rPr lang="en-US" smtClean="0"/>
              <a:t>Modes (FM, SSB, AM, CW)</a:t>
            </a:r>
          </a:p>
          <a:p>
            <a:pPr lvl="1"/>
            <a:r>
              <a:rPr lang="en-US" smtClean="0"/>
              <a:t>Likely only FM on transmit, but some can listen to other modes</a:t>
            </a:r>
          </a:p>
          <a:p>
            <a:r>
              <a:rPr lang="en-US" smtClean="0"/>
              <a:t>Broadband receiver or just Ham Bands</a:t>
            </a:r>
          </a:p>
          <a:p>
            <a:pPr lvl="1"/>
            <a:r>
              <a:rPr lang="en-US" smtClean="0"/>
              <a:t>Weather channels, Aircraft frequencies, marine, park rangers, etc.</a:t>
            </a:r>
          </a:p>
          <a:p>
            <a:pPr lvl="2"/>
            <a:endParaRPr lang="en-US" smtClean="0"/>
          </a:p>
          <a:p>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mtClean="0"/>
              <a:t>Other Features: Not critical – just nice</a:t>
            </a:r>
          </a:p>
        </p:txBody>
      </p:sp>
      <p:sp>
        <p:nvSpPr>
          <p:cNvPr id="66562" name="Content Placeholder 2"/>
          <p:cNvSpPr>
            <a:spLocks noGrp="1"/>
          </p:cNvSpPr>
          <p:nvPr>
            <p:ph idx="1"/>
          </p:nvPr>
        </p:nvSpPr>
        <p:spPr/>
        <p:txBody>
          <a:bodyPr/>
          <a:lstStyle/>
          <a:p>
            <a:r>
              <a:rPr lang="en-US" smtClean="0"/>
              <a:t>Number of memories for storing frequencies</a:t>
            </a:r>
          </a:p>
          <a:p>
            <a:pPr lvl="1"/>
            <a:r>
              <a:rPr lang="en-US" smtClean="0"/>
              <a:t>Most have 100’s, more than enough</a:t>
            </a:r>
          </a:p>
          <a:p>
            <a:r>
              <a:rPr lang="en-US" smtClean="0"/>
              <a:t>Length of alphanumeric for naming a memory</a:t>
            </a:r>
          </a:p>
          <a:p>
            <a:pPr lvl="1"/>
            <a:r>
              <a:rPr lang="en-US" smtClean="0"/>
              <a:t>6-8 characters typically</a:t>
            </a:r>
          </a:p>
          <a:p>
            <a:r>
              <a:rPr lang="en-US" smtClean="0"/>
              <a:t>VOX – Voice operated Transmission</a:t>
            </a:r>
          </a:p>
          <a:p>
            <a:pPr lvl="1"/>
            <a:r>
              <a:rPr lang="en-US" smtClean="0"/>
              <a:t>Avoids having to press push to talk</a:t>
            </a:r>
          </a:p>
          <a:p>
            <a:r>
              <a:rPr lang="en-US" smtClean="0"/>
              <a:t>Automatic power off</a:t>
            </a:r>
          </a:p>
          <a:p>
            <a:pPr lvl="1"/>
            <a:r>
              <a:rPr lang="en-US" smtClean="0"/>
              <a:t>Saves battery, turning off radio after period of inactivity</a:t>
            </a:r>
          </a:p>
          <a:p>
            <a:r>
              <a:rPr lang="en-US" smtClean="0"/>
              <a:t>Color or monochrome display</a:t>
            </a:r>
          </a:p>
          <a:p>
            <a:pPr lvl="1"/>
            <a:r>
              <a:rPr lang="en-US" smtClean="0"/>
              <a:t>Newer radios have colorful, crisp displays but use more power </a:t>
            </a:r>
          </a:p>
          <a:p>
            <a:r>
              <a:rPr lang="en-US" smtClean="0"/>
              <a:t>Better receive filters: selectivity and sensitivity</a:t>
            </a:r>
          </a:p>
          <a:p>
            <a:pPr lvl="1"/>
            <a:r>
              <a:rPr lang="en-US" smtClean="0"/>
              <a:t>Important when many RF signals are present or weak signals</a:t>
            </a:r>
          </a:p>
          <a:p>
            <a:endParaRPr lang="en-US" smtClean="0"/>
          </a:p>
          <a:p>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mtClean="0"/>
              <a:t>Primary Selection Criteria for VHF/UHF</a:t>
            </a:r>
          </a:p>
        </p:txBody>
      </p:sp>
      <p:sp>
        <p:nvSpPr>
          <p:cNvPr id="67586" name="Content Placeholder 2"/>
          <p:cNvSpPr>
            <a:spLocks noGrp="1"/>
          </p:cNvSpPr>
          <p:nvPr>
            <p:ph idx="1"/>
          </p:nvPr>
        </p:nvSpPr>
        <p:spPr>
          <a:xfrm>
            <a:off x="76200" y="838200"/>
            <a:ext cx="8991600" cy="6019800"/>
          </a:xfrm>
        </p:spPr>
        <p:txBody>
          <a:bodyPr/>
          <a:lstStyle/>
          <a:p>
            <a:pPr marL="457200" indent="-457200">
              <a:buFontTx/>
              <a:buAutoNum type="arabicPeriod"/>
            </a:pPr>
            <a:r>
              <a:rPr lang="en-US" smtClean="0"/>
              <a:t>Frequency bands</a:t>
            </a:r>
          </a:p>
          <a:p>
            <a:pPr lvl="1"/>
            <a:r>
              <a:rPr lang="en-US" smtClean="0"/>
              <a:t>2 Meters and 440 Band are widely used by many groups</a:t>
            </a:r>
          </a:p>
          <a:p>
            <a:pPr lvl="1"/>
            <a:r>
              <a:rPr lang="en-US" smtClean="0"/>
              <a:t>220 MHz is less used, but some clubs have their repeater on this band</a:t>
            </a:r>
          </a:p>
          <a:p>
            <a:pPr marL="457200" indent="-457200">
              <a:buFontTx/>
              <a:buAutoNum type="arabicPeriod"/>
            </a:pPr>
            <a:r>
              <a:rPr lang="en-US" smtClean="0"/>
              <a:t>Cost</a:t>
            </a:r>
          </a:p>
          <a:p>
            <a:pPr lvl="1"/>
            <a:r>
              <a:rPr lang="en-US" smtClean="0"/>
              <a:t>More features cost more dollars</a:t>
            </a:r>
          </a:p>
          <a:p>
            <a:pPr lvl="1"/>
            <a:r>
              <a:rPr lang="en-US" smtClean="0"/>
              <a:t>Essentially you get what you pay for</a:t>
            </a:r>
          </a:p>
          <a:p>
            <a:pPr marL="457200" indent="-457200">
              <a:buFontTx/>
              <a:buAutoNum type="arabicPeriod"/>
            </a:pPr>
            <a:r>
              <a:rPr lang="en-US" smtClean="0"/>
              <a:t>Features other than voice</a:t>
            </a:r>
          </a:p>
          <a:p>
            <a:pPr lvl="1"/>
            <a:r>
              <a:rPr lang="en-US" smtClean="0"/>
              <a:t>GPS/APRS – for leaving bread crumbs and limited messaging</a:t>
            </a:r>
          </a:p>
          <a:p>
            <a:pPr lvl="2"/>
            <a:r>
              <a:rPr lang="en-US" smtClean="0"/>
              <a:t>Find other stations that are within simplex range</a:t>
            </a:r>
          </a:p>
          <a:p>
            <a:pPr lvl="1"/>
            <a:r>
              <a:rPr lang="en-US" smtClean="0"/>
              <a:t>TNC – working various digital modes such as Winlink email</a:t>
            </a:r>
          </a:p>
          <a:p>
            <a:pPr lvl="1"/>
            <a:r>
              <a:rPr lang="en-US" smtClean="0"/>
              <a:t>Digital voice – if you want to use some repeaters (D star, fusion)</a:t>
            </a:r>
          </a:p>
          <a:p>
            <a:pPr lvl="1"/>
            <a:r>
              <a:rPr lang="en-US" smtClean="0"/>
              <a:t>Broadband receiver</a:t>
            </a:r>
          </a:p>
          <a:p>
            <a:pPr lvl="2"/>
            <a:r>
              <a:rPr lang="en-US" smtClean="0"/>
              <a:t>Listen to aircraft, CB truckers, AM/FM broadcast, public service</a:t>
            </a:r>
          </a:p>
          <a:p>
            <a:pPr lvl="1"/>
            <a:r>
              <a:rPr lang="en-US" smtClean="0"/>
              <a:t>Field programmability</a:t>
            </a:r>
          </a:p>
          <a:p>
            <a:pPr lvl="1"/>
            <a:r>
              <a:rPr lang="en-US" smtClean="0"/>
              <a:t>Rugged – environmental - waterproofness</a:t>
            </a:r>
          </a:p>
          <a:p>
            <a:pPr lvl="1"/>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p:txBody>
          <a:bodyPr/>
          <a:lstStyle/>
          <a:p>
            <a:r>
              <a:rPr lang="en-US" smtClean="0"/>
              <a:t>Major Suppliers</a:t>
            </a:r>
          </a:p>
        </p:txBody>
      </p:sp>
      <p:sp>
        <p:nvSpPr>
          <p:cNvPr id="68610" name="Rectangle 3"/>
          <p:cNvSpPr>
            <a:spLocks noGrp="1" noChangeArrowheads="1"/>
          </p:cNvSpPr>
          <p:nvPr>
            <p:ph type="body" idx="4294967295"/>
          </p:nvPr>
        </p:nvSpPr>
        <p:spPr/>
        <p:txBody>
          <a:bodyPr/>
          <a:lstStyle/>
          <a:p>
            <a:r>
              <a:rPr lang="en-US" smtClean="0"/>
              <a:t>Alinco - Japan</a:t>
            </a:r>
          </a:p>
          <a:p>
            <a:pPr lvl="1"/>
            <a:r>
              <a:rPr lang="en-US" smtClean="0"/>
              <a:t>Low cost provider</a:t>
            </a:r>
          </a:p>
          <a:p>
            <a:r>
              <a:rPr lang="en-US" smtClean="0"/>
              <a:t>Baofeng – BTECH – Chinese </a:t>
            </a:r>
          </a:p>
          <a:p>
            <a:pPr lvl="1"/>
            <a:r>
              <a:rPr lang="en-US" smtClean="0"/>
              <a:t>Low cost, nearly disposable</a:t>
            </a:r>
          </a:p>
          <a:p>
            <a:pPr lvl="1"/>
            <a:r>
              <a:rPr lang="en-US" smtClean="0"/>
              <a:t>General radio – not Ham focused</a:t>
            </a:r>
          </a:p>
          <a:p>
            <a:pPr lvl="1"/>
            <a:r>
              <a:rPr lang="en-US" smtClean="0"/>
              <a:t>Can operate outside Ham bands</a:t>
            </a:r>
          </a:p>
          <a:p>
            <a:pPr lvl="1"/>
            <a:r>
              <a:rPr lang="en-US" smtClean="0"/>
              <a:t>Probably most difficult to program – many button presses in field</a:t>
            </a:r>
          </a:p>
          <a:p>
            <a:r>
              <a:rPr lang="en-US" i="1" smtClean="0">
                <a:solidFill>
                  <a:srgbClr val="0000FF"/>
                </a:solidFill>
              </a:rPr>
              <a:t>Icom </a:t>
            </a:r>
            <a:r>
              <a:rPr lang="en-US" smtClean="0"/>
              <a:t>- Japan</a:t>
            </a:r>
          </a:p>
          <a:p>
            <a:pPr lvl="1"/>
            <a:r>
              <a:rPr lang="en-US" smtClean="0"/>
              <a:t>Focused Ham radio</a:t>
            </a:r>
          </a:p>
          <a:p>
            <a:r>
              <a:rPr lang="en-US" i="1" smtClean="0">
                <a:solidFill>
                  <a:srgbClr val="0000FF"/>
                </a:solidFill>
              </a:rPr>
              <a:t>Kenwood </a:t>
            </a:r>
            <a:r>
              <a:rPr lang="en-US" smtClean="0"/>
              <a:t>- Japan</a:t>
            </a:r>
          </a:p>
          <a:p>
            <a:pPr lvl="1"/>
            <a:r>
              <a:rPr lang="en-US" smtClean="0"/>
              <a:t>Focused on Ham radio</a:t>
            </a:r>
          </a:p>
          <a:p>
            <a:pPr lvl="1"/>
            <a:r>
              <a:rPr lang="en-US" smtClean="0"/>
              <a:t>Possibly easiest to program</a:t>
            </a:r>
          </a:p>
          <a:p>
            <a:r>
              <a:rPr lang="en-US" i="1" smtClean="0">
                <a:solidFill>
                  <a:srgbClr val="0000FF"/>
                </a:solidFill>
              </a:rPr>
              <a:t>Yaesu</a:t>
            </a:r>
            <a:r>
              <a:rPr lang="en-US" smtClean="0"/>
              <a:t> - Japan</a:t>
            </a:r>
          </a:p>
          <a:p>
            <a:pPr lvl="1"/>
            <a:r>
              <a:rPr lang="en-US" smtClean="0"/>
              <a:t>Focused Ham radio</a:t>
            </a:r>
          </a:p>
          <a:p>
            <a:pPr lvl="1"/>
            <a:r>
              <a:rPr lang="en-US" smtClean="0"/>
              <a:t>Possibly most environmentally robust</a:t>
            </a:r>
          </a:p>
        </p:txBody>
      </p:sp>
      <p:sp>
        <p:nvSpPr>
          <p:cNvPr id="68611" name="TextBox 1"/>
          <p:cNvSpPr txBox="1">
            <a:spLocks noChangeArrowheads="1"/>
          </p:cNvSpPr>
          <p:nvPr/>
        </p:nvSpPr>
        <p:spPr bwMode="auto">
          <a:xfrm>
            <a:off x="4953000" y="3886200"/>
            <a:ext cx="3506788" cy="2338388"/>
          </a:xfrm>
          <a:prstGeom prst="rect">
            <a:avLst/>
          </a:prstGeom>
          <a:noFill/>
          <a:ln w="9525">
            <a:solidFill>
              <a:srgbClr val="0000FF"/>
            </a:solidFill>
            <a:miter lim="800000"/>
            <a:headEnd/>
            <a:tailEnd/>
          </a:ln>
        </p:spPr>
        <p:txBody>
          <a:bodyPr wrap="none">
            <a:spAutoFit/>
          </a:bodyPr>
          <a:lstStyle/>
          <a:p>
            <a:r>
              <a:rPr lang="en-US" sz="1800" i="1" u="sng">
                <a:solidFill>
                  <a:srgbClr val="0000FF"/>
                </a:solidFill>
              </a:rPr>
              <a:t>Guidance for new Hams:</a:t>
            </a:r>
          </a:p>
          <a:p>
            <a:r>
              <a:rPr lang="en-US" sz="1600">
                <a:solidFill>
                  <a:srgbClr val="0000FF"/>
                </a:solidFill>
              </a:rPr>
              <a:t>Buy new rather than used radio</a:t>
            </a:r>
            <a:br>
              <a:rPr lang="en-US" sz="1600">
                <a:solidFill>
                  <a:srgbClr val="0000FF"/>
                </a:solidFill>
              </a:rPr>
            </a:br>
            <a:r>
              <a:rPr lang="en-US" sz="1600">
                <a:solidFill>
                  <a:srgbClr val="0000FF"/>
                </a:solidFill>
              </a:rPr>
              <a:t> - thus avoiding any quality quirks</a:t>
            </a:r>
          </a:p>
          <a:p>
            <a:r>
              <a:rPr lang="en-US" sz="1600">
                <a:solidFill>
                  <a:srgbClr val="0000FF"/>
                </a:solidFill>
              </a:rPr>
              <a:t>Buy major brand</a:t>
            </a:r>
            <a:br>
              <a:rPr lang="en-US" sz="1600">
                <a:solidFill>
                  <a:srgbClr val="0000FF"/>
                </a:solidFill>
              </a:rPr>
            </a:br>
            <a:r>
              <a:rPr lang="en-US" sz="1600">
                <a:solidFill>
                  <a:srgbClr val="0000FF"/>
                </a:solidFill>
              </a:rPr>
              <a:t> - avoiding design quirks</a:t>
            </a:r>
          </a:p>
          <a:p>
            <a:endParaRPr lang="en-US" sz="1600">
              <a:solidFill>
                <a:srgbClr val="0070C0"/>
              </a:solidFill>
            </a:endParaRPr>
          </a:p>
          <a:p>
            <a:r>
              <a:rPr lang="en-US" sz="1200">
                <a:solidFill>
                  <a:srgbClr val="00B050"/>
                </a:solidFill>
              </a:rPr>
              <a:t>Rationale:</a:t>
            </a:r>
          </a:p>
          <a:p>
            <a:r>
              <a:rPr lang="en-US" sz="1200">
                <a:solidFill>
                  <a:srgbClr val="00B050"/>
                </a:solidFill>
              </a:rPr>
              <a:t>Experienced Hams can often </a:t>
            </a:r>
            <a:br>
              <a:rPr lang="en-US" sz="1200">
                <a:solidFill>
                  <a:srgbClr val="00B050"/>
                </a:solidFill>
              </a:rPr>
            </a:br>
            <a:r>
              <a:rPr lang="en-US" sz="1200">
                <a:solidFill>
                  <a:srgbClr val="00B050"/>
                </a:solidFill>
              </a:rPr>
              <a:t>troubleshoot quirks by knowing</a:t>
            </a:r>
            <a:br>
              <a:rPr lang="en-US" sz="1200">
                <a:solidFill>
                  <a:srgbClr val="00B050"/>
                </a:solidFill>
              </a:rPr>
            </a:br>
            <a:r>
              <a:rPr lang="en-US" sz="1200">
                <a:solidFill>
                  <a:srgbClr val="00B050"/>
                </a:solidFill>
              </a:rPr>
              <a:t>what to expect and how to fix</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mtClean="0"/>
              <a:t>How and Where to Buy</a:t>
            </a:r>
          </a:p>
        </p:txBody>
      </p:sp>
      <p:sp>
        <p:nvSpPr>
          <p:cNvPr id="69634" name="Content Placeholder 2"/>
          <p:cNvSpPr>
            <a:spLocks noGrp="1"/>
          </p:cNvSpPr>
          <p:nvPr>
            <p:ph idx="1"/>
          </p:nvPr>
        </p:nvSpPr>
        <p:spPr/>
        <p:txBody>
          <a:bodyPr/>
          <a:lstStyle/>
          <a:p>
            <a:r>
              <a:rPr lang="en-US" smtClean="0"/>
              <a:t>Choose features you want</a:t>
            </a:r>
          </a:p>
          <a:p>
            <a:r>
              <a:rPr lang="en-US" smtClean="0"/>
              <a:t>Check </a:t>
            </a:r>
            <a:r>
              <a:rPr lang="en-US" smtClean="0">
                <a:hlinkClick r:id="rId2"/>
              </a:rPr>
              <a:t>http://eham.net</a:t>
            </a:r>
            <a:r>
              <a:rPr lang="en-US" smtClean="0"/>
              <a:t> reviews for guidance on how well other hams think of the item</a:t>
            </a:r>
          </a:p>
          <a:p>
            <a:r>
              <a:rPr lang="en-US" smtClean="0"/>
              <a:t>Go to a show room or Elmer to see and hold the item</a:t>
            </a:r>
          </a:p>
          <a:p>
            <a:r>
              <a:rPr lang="en-US" smtClean="0"/>
              <a:t>Buy at a reputable dealer</a:t>
            </a:r>
          </a:p>
          <a:p>
            <a:pPr lvl="1"/>
            <a:r>
              <a:rPr lang="en-US" smtClean="0">
                <a:hlinkClick r:id="rId3"/>
              </a:rPr>
              <a:t>http://hamcity.com</a:t>
            </a:r>
            <a:r>
              <a:rPr lang="en-US" smtClean="0"/>
              <a:t> – generally low prices but no show room</a:t>
            </a:r>
          </a:p>
          <a:p>
            <a:pPr lvl="1"/>
            <a:r>
              <a:rPr lang="en-US" smtClean="0">
                <a:hlinkClick r:id="rId4"/>
              </a:rPr>
              <a:t>https://www.hamradio.com</a:t>
            </a:r>
            <a:r>
              <a:rPr lang="en-US" smtClean="0"/>
              <a:t> – Ham Radio Outlet </a:t>
            </a:r>
          </a:p>
          <a:p>
            <a:pPr lvl="2"/>
            <a:r>
              <a:rPr lang="en-US" smtClean="0"/>
              <a:t>Show rooms Anaheim, San Diego, …</a:t>
            </a:r>
          </a:p>
          <a:p>
            <a:r>
              <a:rPr lang="en-US" smtClean="0"/>
              <a:t>BTECH for Baofeng </a:t>
            </a:r>
          </a:p>
          <a:p>
            <a:pPr lvl="1"/>
            <a:r>
              <a:rPr lang="en-US" smtClean="0"/>
              <a:t>US distributor</a:t>
            </a:r>
          </a:p>
          <a:p>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mtClean="0"/>
              <a:t>Guidance</a:t>
            </a:r>
          </a:p>
        </p:txBody>
      </p:sp>
      <p:sp>
        <p:nvSpPr>
          <p:cNvPr id="70658" name="Content Placeholder 2"/>
          <p:cNvSpPr>
            <a:spLocks noGrp="1"/>
          </p:cNvSpPr>
          <p:nvPr>
            <p:ph idx="1"/>
          </p:nvPr>
        </p:nvSpPr>
        <p:spPr/>
        <p:txBody>
          <a:bodyPr/>
          <a:lstStyle/>
          <a:p>
            <a:r>
              <a:rPr lang="en-US" smtClean="0"/>
              <a:t>The following charts capture thoughts from experienced Hams as to what features they find useful and why</a:t>
            </a:r>
          </a:p>
          <a:p>
            <a:r>
              <a:rPr lang="en-US" smtClean="0"/>
              <a:t>Use them to guide your selection based upon:</a:t>
            </a:r>
          </a:p>
          <a:p>
            <a:pPr lvl="1"/>
            <a:r>
              <a:rPr lang="en-US" smtClean="0"/>
              <a:t>How your use may be similar to those providing guidance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mtClean="0"/>
              <a:t>Desirable Features</a:t>
            </a:r>
          </a:p>
        </p:txBody>
      </p:sp>
      <p:sp>
        <p:nvSpPr>
          <p:cNvPr id="71682" name="Content Placeholder 2"/>
          <p:cNvSpPr>
            <a:spLocks noGrp="1"/>
          </p:cNvSpPr>
          <p:nvPr>
            <p:ph idx="1"/>
          </p:nvPr>
        </p:nvSpPr>
        <p:spPr/>
        <p:txBody>
          <a:bodyPr/>
          <a:lstStyle/>
          <a:p>
            <a:r>
              <a:rPr lang="en-US" smtClean="0"/>
              <a:t>At least 2 Meters and 440 MHz bands – Dual Band</a:t>
            </a:r>
          </a:p>
          <a:p>
            <a:pPr lvl="1"/>
            <a:r>
              <a:rPr lang="en-US" smtClean="0"/>
              <a:t>Widely used</a:t>
            </a:r>
          </a:p>
          <a:p>
            <a:pPr lvl="1"/>
            <a:r>
              <a:rPr lang="en-US" smtClean="0"/>
              <a:t>Single band 2 meter radio is not worth saving a few dollars</a:t>
            </a:r>
          </a:p>
          <a:p>
            <a:pPr lvl="1"/>
            <a:r>
              <a:rPr lang="en-US" smtClean="0"/>
              <a:t>Picking up 220 band may be essential if your group uses 220</a:t>
            </a:r>
          </a:p>
          <a:p>
            <a:pPr lvl="2"/>
            <a:r>
              <a:rPr lang="en-US" smtClean="0"/>
              <a:t>Otherwise just a nice to have for you and your partners</a:t>
            </a:r>
          </a:p>
          <a:p>
            <a:r>
              <a:rPr lang="en-US" smtClean="0"/>
              <a:t>Full dual channel receive is useful</a:t>
            </a:r>
          </a:p>
          <a:p>
            <a:pPr lvl="1"/>
            <a:r>
              <a:rPr lang="en-US" smtClean="0"/>
              <a:t>Very frequently there is a need to monitor a second frequency for radio traffic while focusing on a primary frequency.</a:t>
            </a:r>
          </a:p>
          <a:p>
            <a:pPr lvl="2"/>
            <a:r>
              <a:rPr lang="en-US" smtClean="0"/>
              <a:t>Sometimes, I’ve needed to monitor as many as 5 frequencies with concurrent traffic and used multiple hand helds each with dual channel capability</a:t>
            </a:r>
          </a:p>
          <a:p>
            <a:r>
              <a:rPr lang="en-US" smtClean="0"/>
              <a:t>External DC jack is very useful for car use</a:t>
            </a:r>
          </a:p>
          <a:p>
            <a:pPr lvl="1"/>
            <a:r>
              <a:rPr lang="en-US" smtClean="0"/>
              <a:t>Being able to charge the battery while using the radio powered by your car DC jack is extremely helpful on cross country trips.</a:t>
            </a:r>
          </a:p>
          <a:p>
            <a:pPr lvl="1"/>
            <a:r>
              <a:rPr lang="en-US" smtClean="0"/>
              <a:t>For non car trips, it can be helpful, just to be able to plug in a sealed lead acid battery for a full day of radio transmitting and receiving</a:t>
            </a:r>
          </a:p>
          <a:p>
            <a:pPr lvl="1"/>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smtClean="0"/>
              <a:t>More Useful features</a:t>
            </a:r>
          </a:p>
        </p:txBody>
      </p:sp>
      <p:sp>
        <p:nvSpPr>
          <p:cNvPr id="72706" name="Content Placeholder 2"/>
          <p:cNvSpPr>
            <a:spLocks noGrp="1"/>
          </p:cNvSpPr>
          <p:nvPr>
            <p:ph idx="1"/>
          </p:nvPr>
        </p:nvSpPr>
        <p:spPr/>
        <p:txBody>
          <a:bodyPr/>
          <a:lstStyle/>
          <a:p>
            <a:r>
              <a:rPr lang="en-US" smtClean="0"/>
              <a:t>Broadband receiver is very nice to have</a:t>
            </a:r>
          </a:p>
          <a:p>
            <a:pPr lvl="1"/>
            <a:r>
              <a:rPr lang="en-US" smtClean="0"/>
              <a:t>On car trips being able to monitor CB Truckers on 27MHz AM signals lets you at least be aware of traffic issues while you keep 2 meter calling frequency on your primary channel.</a:t>
            </a:r>
          </a:p>
          <a:p>
            <a:pPr lvl="1"/>
            <a:r>
              <a:rPr lang="en-US" smtClean="0"/>
              <a:t>Alternately it is good to be able to listen to airplanes, airport ATIS, Yellowstone NP rangers reporting animal jams, …</a:t>
            </a:r>
          </a:p>
          <a:p>
            <a:pPr lvl="1"/>
            <a:r>
              <a:rPr lang="en-US" smtClean="0"/>
              <a:t>Related is having a radio able to receive the NOAA weather broadcasts around 164 MHz</a:t>
            </a:r>
          </a:p>
          <a:p>
            <a:pPr lvl="2"/>
            <a:r>
              <a:rPr lang="en-US" smtClean="0"/>
              <a:t>Many new radios have this feature, some also provide an audible alert for hazardous weather broadcasts</a:t>
            </a:r>
          </a:p>
          <a:p>
            <a:r>
              <a:rPr lang="en-US" smtClean="0"/>
              <a:t>Ham friendly features are a real bonus</a:t>
            </a:r>
          </a:p>
          <a:p>
            <a:pPr lvl="1"/>
            <a:r>
              <a:rPr lang="en-US" smtClean="0"/>
              <a:t>Lockouts that keep you from transmitting where you are not authorized does help – especially if you are monitoring police or aircraft</a:t>
            </a:r>
          </a:p>
          <a:p>
            <a:pPr lvl="1"/>
            <a:r>
              <a:rPr lang="en-US" smtClean="0"/>
              <a:t>Easy programming of repeater offsets and PL codes while in the field make you more able than many to switch to a “Plan B” quickly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t>More Features</a:t>
            </a:r>
          </a:p>
        </p:txBody>
      </p:sp>
      <p:sp>
        <p:nvSpPr>
          <p:cNvPr id="73730" name="Content Placeholder 2"/>
          <p:cNvSpPr>
            <a:spLocks noGrp="1"/>
          </p:cNvSpPr>
          <p:nvPr>
            <p:ph idx="1"/>
          </p:nvPr>
        </p:nvSpPr>
        <p:spPr>
          <a:xfrm>
            <a:off x="152400" y="762000"/>
            <a:ext cx="8877300" cy="5791200"/>
          </a:xfrm>
        </p:spPr>
        <p:txBody>
          <a:bodyPr/>
          <a:lstStyle/>
          <a:p>
            <a:r>
              <a:rPr lang="en-US" smtClean="0"/>
              <a:t>Listening to CW or SSB on HF frequencies – fun not essential</a:t>
            </a:r>
          </a:p>
          <a:p>
            <a:pPr lvl="1"/>
            <a:r>
              <a:rPr lang="en-US" smtClean="0"/>
              <a:t>As a new Ham, being able to add a wire antenna to your HT to listen to HF CW and single side band is educational </a:t>
            </a:r>
          </a:p>
          <a:p>
            <a:r>
              <a:rPr lang="en-US" smtClean="0"/>
              <a:t>Battery type and life</a:t>
            </a:r>
          </a:p>
          <a:p>
            <a:pPr lvl="1"/>
            <a:r>
              <a:rPr lang="en-US" smtClean="0"/>
              <a:t>Lithium batteries are more user friendly than NiCd or NiMH</a:t>
            </a:r>
          </a:p>
          <a:p>
            <a:pPr lvl="2"/>
            <a:r>
              <a:rPr lang="en-US" smtClean="0"/>
              <a:t>Easy to charge, no memory, good life</a:t>
            </a:r>
          </a:p>
          <a:p>
            <a:pPr lvl="1"/>
            <a:r>
              <a:rPr lang="en-US" smtClean="0"/>
              <a:t>Some radios are more power efficient than others</a:t>
            </a:r>
          </a:p>
          <a:p>
            <a:pPr lvl="1"/>
            <a:r>
              <a:rPr lang="en-US" smtClean="0"/>
              <a:t>Being able to turn off things you are not using, like the GPS or the second receiver in a dual channel radio can cut power use in half</a:t>
            </a:r>
          </a:p>
          <a:p>
            <a:pPr lvl="1"/>
            <a:r>
              <a:rPr lang="en-US" smtClean="0"/>
              <a:t>The older TH-F6A could go multiple days on a single battery charge with few transmissions and primarily monitoring; it could easily go all day for a race support activity on half a battery charge</a:t>
            </a:r>
          </a:p>
          <a:p>
            <a:r>
              <a:rPr lang="en-US" smtClean="0"/>
              <a:t>Memory names</a:t>
            </a:r>
          </a:p>
          <a:p>
            <a:pPr lvl="1"/>
            <a:r>
              <a:rPr lang="en-US" smtClean="0"/>
              <a:t>Having a radio that shows the Name of a memory channel rather than its frequency is really helpful.  Not all radios do that.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t>Goal of This Package</a:t>
            </a:r>
          </a:p>
        </p:txBody>
      </p:sp>
      <p:sp>
        <p:nvSpPr>
          <p:cNvPr id="56322" name="Content Placeholder 2"/>
          <p:cNvSpPr>
            <a:spLocks noGrp="1"/>
          </p:cNvSpPr>
          <p:nvPr>
            <p:ph idx="1"/>
          </p:nvPr>
        </p:nvSpPr>
        <p:spPr/>
        <p:txBody>
          <a:bodyPr/>
          <a:lstStyle/>
          <a:p>
            <a:r>
              <a:rPr lang="en-US" smtClean="0"/>
              <a:t>Help you make intelligent choices for your first radio</a:t>
            </a:r>
          </a:p>
          <a:p>
            <a:endParaRPr lang="en-US" smtClean="0"/>
          </a:p>
          <a:p>
            <a:r>
              <a:rPr lang="en-US" smtClean="0"/>
              <a:t>Brief summary of frequency bands and modes</a:t>
            </a:r>
          </a:p>
          <a:p>
            <a:r>
              <a:rPr lang="en-US" smtClean="0"/>
              <a:t>Refresh where you have radio privileges</a:t>
            </a:r>
          </a:p>
          <a:p>
            <a:endParaRPr lang="en-US" smtClean="0"/>
          </a:p>
          <a:p>
            <a:r>
              <a:rPr lang="en-US" smtClean="0"/>
              <a:t>Discuss features of radios</a:t>
            </a:r>
          </a:p>
          <a:p>
            <a:pPr lvl="1"/>
            <a:r>
              <a:rPr lang="en-US" smtClean="0"/>
              <a:t>What makes one radio different from another</a:t>
            </a:r>
          </a:p>
          <a:p>
            <a:pPr lvl="1"/>
            <a:r>
              <a:rPr lang="en-US" smtClean="0"/>
              <a:t>What features might be most useful</a:t>
            </a:r>
          </a:p>
          <a:p>
            <a:pPr lvl="1"/>
            <a:endParaRPr lang="en-US" smtClean="0"/>
          </a:p>
          <a:p>
            <a:r>
              <a:rPr lang="en-US" smtClean="0"/>
              <a:t>Discussion of different types of radio users and what features would be most useful for them</a:t>
            </a:r>
          </a:p>
          <a:p>
            <a:endParaRPr lang="en-US" smtClean="0"/>
          </a:p>
          <a:p>
            <a:r>
              <a:rPr lang="en-US" smtClean="0"/>
              <a:t>Where and how to buy the radio</a:t>
            </a:r>
          </a:p>
          <a:p>
            <a:pPr lvl="1"/>
            <a:r>
              <a:rPr lang="en-US" smtClean="0"/>
              <a:t>Checking reviews and good equipment sources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smtClean="0"/>
              <a:t>More Features</a:t>
            </a:r>
          </a:p>
        </p:txBody>
      </p:sp>
      <p:sp>
        <p:nvSpPr>
          <p:cNvPr id="74754" name="Content Placeholder 2"/>
          <p:cNvSpPr>
            <a:spLocks noGrp="1"/>
          </p:cNvSpPr>
          <p:nvPr>
            <p:ph idx="1"/>
          </p:nvPr>
        </p:nvSpPr>
        <p:spPr/>
        <p:txBody>
          <a:bodyPr/>
          <a:lstStyle/>
          <a:p>
            <a:r>
              <a:rPr lang="en-US" smtClean="0"/>
              <a:t>A good receiver is very important</a:t>
            </a:r>
          </a:p>
          <a:p>
            <a:pPr lvl="1"/>
            <a:r>
              <a:rPr lang="en-US" smtClean="0"/>
              <a:t>Very broadband receivers are more susceptible to interference from unintended signals</a:t>
            </a:r>
          </a:p>
          <a:p>
            <a:pPr lvl="2"/>
            <a:r>
              <a:rPr lang="en-US" smtClean="0"/>
              <a:t>A tradeoff for being able to listen to anything</a:t>
            </a:r>
          </a:p>
          <a:p>
            <a:pPr lvl="1"/>
            <a:r>
              <a:rPr lang="en-US" smtClean="0"/>
              <a:t>A good receiver should be able to not hear anything that you haven’t selected.  Not all do that well.  Good selectivity!</a:t>
            </a:r>
          </a:p>
          <a:p>
            <a:pPr lvl="2"/>
            <a:r>
              <a:rPr lang="en-US" smtClean="0"/>
              <a:t>At a club meeting we demonstrated that Yaesu had better selectivity than Baofeng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p:txBody>
          <a:bodyPr/>
          <a:lstStyle/>
          <a:p>
            <a:r>
              <a:rPr lang="en-US" smtClean="0"/>
              <a:t>Recommended HT Features</a:t>
            </a:r>
          </a:p>
        </p:txBody>
      </p:sp>
      <p:sp>
        <p:nvSpPr>
          <p:cNvPr id="75778" name="Rectangle 3"/>
          <p:cNvSpPr>
            <a:spLocks noGrp="1" noChangeArrowheads="1"/>
          </p:cNvSpPr>
          <p:nvPr>
            <p:ph type="body" idx="4294967295"/>
          </p:nvPr>
        </p:nvSpPr>
        <p:spPr/>
        <p:txBody>
          <a:bodyPr/>
          <a:lstStyle/>
          <a:p>
            <a:r>
              <a:rPr lang="en-US" smtClean="0">
                <a:solidFill>
                  <a:srgbClr val="0000FF"/>
                </a:solidFill>
              </a:rPr>
              <a:t>Two</a:t>
            </a:r>
            <a:r>
              <a:rPr lang="en-US" smtClean="0"/>
              <a:t> channels</a:t>
            </a:r>
          </a:p>
          <a:p>
            <a:pPr lvl="1"/>
            <a:r>
              <a:rPr lang="en-US" smtClean="0"/>
              <a:t>Two channels means you can monitor 2 frequencies at the same time</a:t>
            </a:r>
          </a:p>
          <a:p>
            <a:pPr lvl="1"/>
            <a:r>
              <a:rPr lang="en-US" smtClean="0"/>
              <a:t>Helpful, not essential</a:t>
            </a:r>
          </a:p>
          <a:p>
            <a:pPr lvl="1"/>
            <a:r>
              <a:rPr lang="en-US" smtClean="0"/>
              <a:t>Monitor the 2 meter calling frequency while talking to your partner on a different frequency or monitor two repeaters concurrently</a:t>
            </a:r>
          </a:p>
          <a:p>
            <a:r>
              <a:rPr lang="en-US" smtClean="0">
                <a:solidFill>
                  <a:srgbClr val="0000FF"/>
                </a:solidFill>
              </a:rPr>
              <a:t>Two</a:t>
            </a:r>
            <a:r>
              <a:rPr lang="en-US" smtClean="0"/>
              <a:t> bands (or 3)</a:t>
            </a:r>
          </a:p>
          <a:p>
            <a:pPr lvl="1"/>
            <a:r>
              <a:rPr lang="en-US" smtClean="0"/>
              <a:t>2 meters and the 70cm (440 MHz) bands</a:t>
            </a:r>
          </a:p>
          <a:p>
            <a:pPr lvl="1"/>
            <a:r>
              <a:rPr lang="en-US" smtClean="0"/>
              <a:t>Third band would be the 220MHz band</a:t>
            </a:r>
          </a:p>
          <a:p>
            <a:pPr lvl="1"/>
            <a:r>
              <a:rPr lang="en-US" smtClean="0"/>
              <a:t>Choose a radio with the same bands as your “group” uses </a:t>
            </a:r>
          </a:p>
          <a:p>
            <a:pPr lvl="2"/>
            <a:r>
              <a:rPr lang="en-US" smtClean="0"/>
              <a:t>2M is ubiquitous and 440 nearly as much</a:t>
            </a:r>
          </a:p>
          <a:p>
            <a:pPr lvl="3"/>
            <a:r>
              <a:rPr lang="en-US" smtClean="0"/>
              <a:t>Hughes club repeater is on 440 band </a:t>
            </a:r>
          </a:p>
          <a:p>
            <a:pPr lvl="3"/>
            <a:r>
              <a:rPr lang="en-US" smtClean="0"/>
              <a:t>Hughes race support is on 2 meters</a:t>
            </a:r>
          </a:p>
          <a:p>
            <a:pPr lvl="2"/>
            <a:r>
              <a:rPr lang="en-US" smtClean="0"/>
              <a:t>220 band is less common making it a useful band for personal use</a:t>
            </a:r>
          </a:p>
          <a:p>
            <a:pPr lvl="3"/>
            <a:r>
              <a:rPr lang="en-US" smtClean="0"/>
              <a:t>South Bay Amateur radio club repeater is on 220 band</a:t>
            </a:r>
          </a:p>
          <a:p>
            <a:pPr lvl="1"/>
            <a:r>
              <a:rPr lang="en-US" smtClean="0">
                <a:solidFill>
                  <a:srgbClr val="0000FF"/>
                </a:solidFill>
              </a:rPr>
              <a:t>At a minimum, we suggest a 2 band radio </a:t>
            </a:r>
          </a:p>
          <a:p>
            <a:pPr lvl="2"/>
            <a:r>
              <a:rPr lang="en-US" smtClean="0"/>
              <a:t>Two channels is nice but 2 bands is really important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smtClean="0"/>
              <a:t>Guidance</a:t>
            </a:r>
          </a:p>
        </p:txBody>
      </p:sp>
      <p:sp>
        <p:nvSpPr>
          <p:cNvPr id="76802" name="Content Placeholder 2"/>
          <p:cNvSpPr>
            <a:spLocks noGrp="1"/>
          </p:cNvSpPr>
          <p:nvPr>
            <p:ph idx="1"/>
          </p:nvPr>
        </p:nvSpPr>
        <p:spPr/>
        <p:txBody>
          <a:bodyPr/>
          <a:lstStyle/>
          <a:p>
            <a:r>
              <a:rPr lang="en-US" smtClean="0"/>
              <a:t>Buy the most expensive radio you can afford</a:t>
            </a:r>
          </a:p>
          <a:p>
            <a:r>
              <a:rPr lang="en-US" smtClean="0"/>
              <a:t>You get what you pay for</a:t>
            </a:r>
          </a:p>
          <a:p>
            <a:r>
              <a:rPr lang="en-US" smtClean="0"/>
              <a:t>Lowest cost radios may not be what you will want to be using in a year</a:t>
            </a:r>
          </a:p>
          <a:p>
            <a:pPr lvl="1"/>
            <a:r>
              <a:rPr lang="en-US" smtClean="0"/>
              <a:t>So, get the one that has the capabilities you want</a:t>
            </a:r>
          </a:p>
          <a:p>
            <a:endParaRPr lang="en-US" smtClean="0"/>
          </a:p>
          <a:p>
            <a:r>
              <a:rPr lang="en-US" smtClean="0"/>
              <a:t>That said, unlikely you want to buy the highest price radio as your first radio</a:t>
            </a:r>
          </a:p>
          <a:p>
            <a:endParaRPr lang="en-US" smtClean="0"/>
          </a:p>
          <a:p>
            <a:r>
              <a:rPr lang="en-US" smtClean="0"/>
              <a:t>Expect something in the$100-$150 range would be a good first radio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idx="4294967295"/>
          </p:nvPr>
        </p:nvSpPr>
        <p:spPr/>
        <p:txBody>
          <a:bodyPr/>
          <a:lstStyle/>
          <a:p>
            <a:r>
              <a:rPr lang="en-US" smtClean="0"/>
              <a:t>Yaesu</a:t>
            </a:r>
          </a:p>
        </p:txBody>
      </p:sp>
      <p:sp>
        <p:nvSpPr>
          <p:cNvPr id="77826" name="Rectangle 3"/>
          <p:cNvSpPr>
            <a:spLocks noGrp="1" noChangeArrowheads="1"/>
          </p:cNvSpPr>
          <p:nvPr>
            <p:ph type="body" idx="4294967295"/>
          </p:nvPr>
        </p:nvSpPr>
        <p:spPr/>
        <p:txBody>
          <a:bodyPr/>
          <a:lstStyle/>
          <a:p>
            <a:r>
              <a:rPr lang="en-US" sz="2000" smtClean="0"/>
              <a:t>Yaesu FT-60R handheld radio appears to serve well as a rugged, relatively easy to program radio. </a:t>
            </a:r>
          </a:p>
          <a:p>
            <a:pPr lvl="1"/>
            <a:r>
              <a:rPr lang="en-US" sz="1600" smtClean="0"/>
              <a:t>Programming software is available, in addition to many accessories. </a:t>
            </a:r>
          </a:p>
          <a:p>
            <a:pPr lvl="1"/>
            <a:r>
              <a:rPr lang="en-US" sz="1600" smtClean="0"/>
              <a:t>Roughly $150 price point. </a:t>
            </a:r>
          </a:p>
          <a:p>
            <a:pPr lvl="1"/>
            <a:r>
              <a:rPr lang="en-US" sz="1600" smtClean="0"/>
              <a:t>Older radio – only one channel but </a:t>
            </a:r>
            <a:r>
              <a:rPr lang="en-US" sz="1600" smtClean="0">
                <a:solidFill>
                  <a:srgbClr val="0000FF"/>
                </a:solidFill>
              </a:rPr>
              <a:t>dual</a:t>
            </a:r>
            <a:r>
              <a:rPr lang="en-US" sz="1600" smtClean="0"/>
              <a:t> band</a:t>
            </a:r>
          </a:p>
          <a:p>
            <a:pPr lvl="1"/>
            <a:r>
              <a:rPr lang="en-US" sz="1600" smtClean="0"/>
              <a:t>Nice solid radio for analog FM communication on </a:t>
            </a:r>
            <a:r>
              <a:rPr lang="en-US" sz="1600" smtClean="0">
                <a:solidFill>
                  <a:srgbClr val="0000FF"/>
                </a:solidFill>
              </a:rPr>
              <a:t>2M/440</a:t>
            </a:r>
            <a:r>
              <a:rPr lang="en-US" sz="1600" smtClean="0"/>
              <a:t> NiMH battery</a:t>
            </a:r>
          </a:p>
          <a:p>
            <a:r>
              <a:rPr lang="en-US" sz="2000" smtClean="0"/>
              <a:t>Yaesu FT3DR</a:t>
            </a:r>
            <a:r>
              <a:rPr lang="en-US" sz="1600" smtClean="0"/>
              <a:t> newest Yaesu – high end with plenty of features</a:t>
            </a:r>
          </a:p>
          <a:p>
            <a:pPr lvl="1"/>
            <a:r>
              <a:rPr lang="en-US" sz="1600" smtClean="0">
                <a:solidFill>
                  <a:srgbClr val="0000FF"/>
                </a:solidFill>
              </a:rPr>
              <a:t>Dual</a:t>
            </a:r>
            <a:r>
              <a:rPr lang="en-US" sz="1600" smtClean="0"/>
              <a:t> band </a:t>
            </a:r>
            <a:r>
              <a:rPr lang="en-US" sz="1600" smtClean="0">
                <a:solidFill>
                  <a:srgbClr val="0000FF"/>
                </a:solidFill>
              </a:rPr>
              <a:t>dual</a:t>
            </a:r>
            <a:r>
              <a:rPr lang="en-US" sz="1600" smtClean="0"/>
              <a:t> channel radio </a:t>
            </a:r>
            <a:r>
              <a:rPr lang="en-US" sz="1600" smtClean="0">
                <a:solidFill>
                  <a:srgbClr val="0000FF"/>
                </a:solidFill>
              </a:rPr>
              <a:t>2M/440</a:t>
            </a:r>
            <a:endParaRPr lang="en-US" sz="1600" smtClean="0"/>
          </a:p>
          <a:p>
            <a:pPr lvl="1"/>
            <a:r>
              <a:rPr lang="en-US" sz="1600" smtClean="0"/>
              <a:t>Broad band receive outside of ham bands</a:t>
            </a:r>
          </a:p>
          <a:p>
            <a:pPr lvl="1"/>
            <a:r>
              <a:rPr lang="en-US" sz="1600" smtClean="0"/>
              <a:t>Built in GPS/APRS and color touch screen display</a:t>
            </a:r>
          </a:p>
          <a:p>
            <a:pPr lvl="1"/>
            <a:r>
              <a:rPr lang="en-US" sz="1600" smtClean="0"/>
              <a:t>Reported excellent battery life</a:t>
            </a:r>
          </a:p>
          <a:p>
            <a:pPr lvl="1"/>
            <a:r>
              <a:rPr lang="en-US" sz="1600" smtClean="0"/>
              <a:t>Price point $350</a:t>
            </a:r>
          </a:p>
          <a:p>
            <a:r>
              <a:rPr lang="en-US" sz="2000" smtClean="0"/>
              <a:t>Yaesu FT65R </a:t>
            </a:r>
            <a:r>
              <a:rPr lang="en-US" sz="2000" smtClean="0">
                <a:solidFill>
                  <a:srgbClr val="0000FF"/>
                </a:solidFill>
              </a:rPr>
              <a:t>dual</a:t>
            </a:r>
            <a:r>
              <a:rPr lang="en-US" sz="2000" smtClean="0"/>
              <a:t> band </a:t>
            </a:r>
            <a:r>
              <a:rPr lang="en-US" sz="2000" smtClean="0">
                <a:solidFill>
                  <a:srgbClr val="0000FF"/>
                </a:solidFill>
              </a:rPr>
              <a:t>2M/440</a:t>
            </a:r>
            <a:endParaRPr lang="en-US" sz="2000" smtClean="0"/>
          </a:p>
          <a:p>
            <a:pPr lvl="1"/>
            <a:r>
              <a:rPr lang="en-US" sz="1600" smtClean="0"/>
              <a:t>Some say that it is based on Baofeng but with better receive filters making it work better in high signal environment (e.g., SOTA near broadcast stations where reportedly Baofeng has many intermods)</a:t>
            </a:r>
          </a:p>
          <a:p>
            <a:pPr lvl="1"/>
            <a:r>
              <a:rPr lang="en-US" sz="1600" smtClean="0"/>
              <a:t>Menu system is better as well and some Ham benefits like repeater offsets, field programming, …</a:t>
            </a:r>
          </a:p>
          <a:p>
            <a:pPr lvl="1"/>
            <a:r>
              <a:rPr lang="en-US" sz="1600" smtClean="0"/>
              <a:t>Price point $85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idx="4294967295"/>
          </p:nvPr>
        </p:nvSpPr>
        <p:spPr/>
        <p:txBody>
          <a:bodyPr/>
          <a:lstStyle/>
          <a:p>
            <a:r>
              <a:rPr lang="en-US" smtClean="0"/>
              <a:t>Baofeng – BTECH – Not likely the best answer</a:t>
            </a:r>
            <a:br>
              <a:rPr lang="en-US" smtClean="0"/>
            </a:br>
            <a:r>
              <a:rPr lang="en-US" sz="1400" smtClean="0"/>
              <a:t>May almost be though of as a disposable radio in that if it quits working you get another</a:t>
            </a:r>
            <a:endParaRPr lang="en-US" smtClean="0"/>
          </a:p>
        </p:txBody>
      </p:sp>
      <p:sp>
        <p:nvSpPr>
          <p:cNvPr id="78850" name="Rectangle 3"/>
          <p:cNvSpPr>
            <a:spLocks noGrp="1" noChangeArrowheads="1"/>
          </p:cNvSpPr>
          <p:nvPr>
            <p:ph type="body" idx="4294967295"/>
          </p:nvPr>
        </p:nvSpPr>
        <p:spPr/>
        <p:txBody>
          <a:bodyPr/>
          <a:lstStyle/>
          <a:p>
            <a:r>
              <a:rPr lang="en-US" sz="2000" smtClean="0"/>
              <a:t>BTECH is the USA based importer of Baofeng. </a:t>
            </a:r>
          </a:p>
          <a:p>
            <a:r>
              <a:rPr lang="en-US" sz="2000" smtClean="0"/>
              <a:t>The tri-band UV-5X3 ($60) </a:t>
            </a:r>
          </a:p>
          <a:p>
            <a:pPr lvl="1"/>
            <a:r>
              <a:rPr lang="en-US" sz="1600" smtClean="0"/>
              <a:t>2M, 220, and 440 Ham plus 65-108 (non aircraft)</a:t>
            </a:r>
          </a:p>
          <a:p>
            <a:pPr lvl="1"/>
            <a:r>
              <a:rPr lang="en-US" sz="1600" smtClean="0"/>
              <a:t>Programming in the field is difficult</a:t>
            </a:r>
          </a:p>
          <a:p>
            <a:pPr lvl="2"/>
            <a:r>
              <a:rPr lang="en-US" sz="1400" smtClean="0"/>
              <a:t>Comment: You almost must have CHIRP and the hardware interface ($30), </a:t>
            </a:r>
          </a:p>
          <a:p>
            <a:pPr lvl="3"/>
            <a:r>
              <a:rPr lang="en-US" sz="1200" smtClean="0"/>
              <a:t>or at least access to one. You don't need it very often, but… if in the field you need a new non-simplex frequency it would be good to have written documentation on how to program it</a:t>
            </a:r>
          </a:p>
          <a:p>
            <a:r>
              <a:rPr lang="en-US" sz="2000" smtClean="0"/>
              <a:t>Whereas other radios are purposely built for Ham operation Baofeng have not been – causing at least some controversy:</a:t>
            </a:r>
          </a:p>
          <a:p>
            <a:pPr lvl="1"/>
            <a:r>
              <a:rPr lang="en-US" sz="1200" smtClean="0"/>
              <a:t>The </a:t>
            </a:r>
            <a:r>
              <a:rPr lang="en-US" sz="1200" b="1" smtClean="0"/>
              <a:t>FCC</a:t>
            </a:r>
            <a:r>
              <a:rPr lang="en-US" sz="1200" smtClean="0"/>
              <a:t> asserts that Amcrest marketed </a:t>
            </a:r>
            <a:r>
              <a:rPr lang="en-US" sz="1200" b="1" smtClean="0"/>
              <a:t>Baofeng</a:t>
            </a:r>
            <a:r>
              <a:rPr lang="en-US" sz="1200" smtClean="0"/>
              <a:t> model </a:t>
            </a:r>
            <a:r>
              <a:rPr lang="en-US" sz="1200" b="1" smtClean="0"/>
              <a:t>UV-5R</a:t>
            </a:r>
            <a:r>
              <a:rPr lang="en-US" sz="1200" smtClean="0"/>
              <a:t>-series FM hand-held </a:t>
            </a:r>
            <a:r>
              <a:rPr lang="en-US" sz="1200" b="1" smtClean="0"/>
              <a:t>radios</a:t>
            </a:r>
            <a:r>
              <a:rPr lang="en-US" sz="1200" smtClean="0"/>
              <a:t> capable of transmitting on “restricted frequencies.” The </a:t>
            </a:r>
            <a:r>
              <a:rPr lang="en-US" sz="1200" b="1" smtClean="0"/>
              <a:t>Baofeng</a:t>
            </a:r>
            <a:r>
              <a:rPr lang="en-US" sz="1200" smtClean="0"/>
              <a:t> models </a:t>
            </a:r>
            <a:r>
              <a:rPr lang="en-US" sz="1200" b="1" smtClean="0"/>
              <a:t>UV-5R</a:t>
            </a:r>
            <a:r>
              <a:rPr lang="en-US" sz="1200" smtClean="0"/>
              <a:t> and </a:t>
            </a:r>
            <a:r>
              <a:rPr lang="en-US" sz="1200" b="1" smtClean="0"/>
              <a:t>UV-5R</a:t>
            </a:r>
            <a:r>
              <a:rPr lang="en-US" sz="1200" smtClean="0"/>
              <a:t> V2+ were granted an </a:t>
            </a:r>
            <a:r>
              <a:rPr lang="en-US" sz="1200" b="1" smtClean="0"/>
              <a:t>FCC</a:t>
            </a:r>
            <a:r>
              <a:rPr lang="en-US" sz="1200" smtClean="0"/>
              <a:t> equipment authorization in 2012 to operate under Part 90 Private Land Mobile </a:t>
            </a:r>
            <a:r>
              <a:rPr lang="en-US" sz="1200" b="1" smtClean="0"/>
              <a:t>Radio</a:t>
            </a:r>
            <a:r>
              <a:rPr lang="en-US" sz="1200" smtClean="0"/>
              <a:t> Service (Land Mobile) rules (Not part 97 Ham rules) (August 2018)</a:t>
            </a:r>
          </a:p>
          <a:p>
            <a:pPr lvl="1"/>
            <a:r>
              <a:rPr lang="en-US" sz="1600" smtClean="0"/>
              <a:t>Some models have had spectral quality issues – no issues raised on recent models</a:t>
            </a:r>
          </a:p>
          <a:p>
            <a:pPr lvl="1"/>
            <a:r>
              <a:rPr lang="en-US" sz="1600" smtClean="0"/>
              <a:t>eham.net reviews suggest that some don’t work right out of the box, thus possibly frustrating new hams – for the price, get a good Elmer to work with you for initial programming and testing of the radio</a:t>
            </a:r>
          </a:p>
          <a:p>
            <a:r>
              <a:rPr lang="en-US" sz="1600" smtClean="0"/>
              <a:t>Baofeng BF-F8HP ($63)</a:t>
            </a:r>
          </a:p>
          <a:p>
            <a:pPr lvl="1"/>
            <a:r>
              <a:rPr lang="en-US" sz="1600" smtClean="0"/>
              <a:t>Similar but with just 2 meters and 440 MHz bands</a:t>
            </a:r>
          </a:p>
          <a:p>
            <a:pPr lvl="1"/>
            <a:r>
              <a:rPr lang="en-US" sz="1600" smtClean="0"/>
              <a:t>Does have higher output power 8 Watts – not likely noticeable</a:t>
            </a:r>
          </a:p>
          <a:p>
            <a:pPr lvl="1"/>
            <a:r>
              <a:rPr lang="en-US" sz="1600" smtClean="0"/>
              <a:t>Similar issues to the above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smtClean="0"/>
              <a:t>A few Youtube Radio Assessments</a:t>
            </a:r>
          </a:p>
        </p:txBody>
      </p:sp>
      <p:sp>
        <p:nvSpPr>
          <p:cNvPr id="80898" name="Content Placeholder 2"/>
          <p:cNvSpPr>
            <a:spLocks noGrp="1"/>
          </p:cNvSpPr>
          <p:nvPr>
            <p:ph idx="1"/>
          </p:nvPr>
        </p:nvSpPr>
        <p:spPr/>
        <p:txBody>
          <a:bodyPr/>
          <a:lstStyle/>
          <a:p>
            <a:r>
              <a:rPr lang="en-US" smtClean="0"/>
              <a:t>Kenwood vs Yaesu high end radios</a:t>
            </a:r>
          </a:p>
          <a:p>
            <a:pPr lvl="1"/>
            <a:r>
              <a:rPr lang="en-US" smtClean="0">
                <a:hlinkClick r:id="rId2"/>
              </a:rPr>
              <a:t>https://www.youtube.com/watch?v=ndw2vcVcUSM</a:t>
            </a:r>
            <a:endParaRPr lang="en-US" smtClean="0"/>
          </a:p>
          <a:p>
            <a:r>
              <a:rPr lang="en-US" smtClean="0"/>
              <a:t>Baofeng UV-5R legality spurious emissions</a:t>
            </a:r>
          </a:p>
          <a:p>
            <a:pPr lvl="1"/>
            <a:r>
              <a:rPr lang="en-US" smtClean="0"/>
              <a:t>Fails on 2M FCC part 97 criterial	</a:t>
            </a:r>
          </a:p>
          <a:p>
            <a:pPr lvl="1"/>
            <a:r>
              <a:rPr lang="en-US" smtClean="0">
                <a:hlinkClick r:id="rId3"/>
              </a:rPr>
              <a:t>https://www.youtube.com/watch?v=xZN9k_QIHVU</a:t>
            </a:r>
            <a:endParaRPr lang="en-US" smtClean="0"/>
          </a:p>
          <a:p>
            <a:r>
              <a:rPr lang="en-US" smtClean="0"/>
              <a:t>Baofeng, Kenwood, Wouxun,TYT spectral clarity</a:t>
            </a:r>
          </a:p>
          <a:p>
            <a:pPr lvl="1"/>
            <a:r>
              <a:rPr lang="en-US" smtClean="0"/>
              <a:t>Shows even newer Baofeng fails, yet Wouxn is very clean</a:t>
            </a:r>
          </a:p>
          <a:p>
            <a:pPr lvl="1"/>
            <a:r>
              <a:rPr lang="en-US" smtClean="0">
                <a:hlinkClick r:id="rId4"/>
              </a:rPr>
              <a:t>https://www.youtube.com/watch?v=ZpRsIEkoAZY</a:t>
            </a:r>
            <a:endParaRPr lang="en-US" smtClean="0"/>
          </a:p>
          <a:p>
            <a:pPr lvl="1"/>
            <a:endParaRPr lang="en-US" smtClean="0"/>
          </a:p>
          <a:p>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smtClean="0"/>
              <a:t>Wouxun</a:t>
            </a:r>
          </a:p>
        </p:txBody>
      </p:sp>
      <p:sp>
        <p:nvSpPr>
          <p:cNvPr id="81922" name="Content Placeholder 2"/>
          <p:cNvSpPr>
            <a:spLocks noGrp="1"/>
          </p:cNvSpPr>
          <p:nvPr>
            <p:ph idx="1"/>
          </p:nvPr>
        </p:nvSpPr>
        <p:spPr/>
        <p:txBody>
          <a:bodyPr/>
          <a:lstStyle/>
          <a:p>
            <a:r>
              <a:rPr lang="en-US" smtClean="0"/>
              <a:t>KG-UVD1P $100</a:t>
            </a:r>
          </a:p>
          <a:p>
            <a:pPr lvl="1"/>
            <a:r>
              <a:rPr lang="en-US" smtClean="0"/>
              <a:t>Dual band VHF/UHF</a:t>
            </a:r>
          </a:p>
          <a:p>
            <a:pPr lvl="1"/>
            <a:r>
              <a:rPr lang="en-US" smtClean="0"/>
              <a:t>Dual channel</a:t>
            </a:r>
          </a:p>
          <a:p>
            <a:pPr lvl="1"/>
            <a:r>
              <a:rPr lang="en-US" smtClean="0"/>
              <a:t>5 Watts</a:t>
            </a:r>
          </a:p>
          <a:p>
            <a:pPr lvl="1"/>
            <a:r>
              <a:rPr lang="en-US" smtClean="0"/>
              <a:t>Li ion battery</a:t>
            </a:r>
          </a:p>
          <a:p>
            <a:pPr lvl="1"/>
            <a:endParaRPr lang="en-US" smtClean="0"/>
          </a:p>
          <a:p>
            <a:r>
              <a:rPr lang="en-US" smtClean="0"/>
              <a:t>Appears better built than Baofeng</a:t>
            </a:r>
          </a:p>
          <a:p>
            <a:pPr lvl="1"/>
            <a:r>
              <a:rPr lang="en-US" smtClean="0"/>
              <a:t>Better spectral quality</a:t>
            </a:r>
          </a:p>
          <a:p>
            <a:pPr lvl="1"/>
            <a:r>
              <a:rPr lang="en-US" smtClean="0"/>
              <a:t>Reportedly feels better as well</a:t>
            </a:r>
          </a:p>
          <a:p>
            <a:pPr lvl="1"/>
            <a:endParaRPr lang="en-US" smtClean="0"/>
          </a:p>
          <a:p>
            <a:endParaRPr lang="en-US" smtClean="0"/>
          </a:p>
        </p:txBody>
      </p:sp>
      <p:pic>
        <p:nvPicPr>
          <p:cNvPr id="81923" name="Content Placeholder 4"/>
          <p:cNvPicPr>
            <a:picLocks noChangeAspect="1"/>
          </p:cNvPicPr>
          <p:nvPr/>
        </p:nvPicPr>
        <p:blipFill>
          <a:blip r:embed="rId2"/>
          <a:srcRect/>
          <a:stretch>
            <a:fillRect/>
          </a:stretch>
        </p:blipFill>
        <p:spPr bwMode="auto">
          <a:xfrm>
            <a:off x="6523038" y="1066800"/>
            <a:ext cx="2468562" cy="5181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smtClean="0"/>
              <a:t>Kenwood</a:t>
            </a:r>
          </a:p>
        </p:txBody>
      </p:sp>
      <p:sp>
        <p:nvSpPr>
          <p:cNvPr id="82946" name="Content Placeholder 2"/>
          <p:cNvSpPr>
            <a:spLocks noGrp="1"/>
          </p:cNvSpPr>
          <p:nvPr>
            <p:ph idx="1"/>
          </p:nvPr>
        </p:nvSpPr>
        <p:spPr/>
        <p:txBody>
          <a:bodyPr/>
          <a:lstStyle/>
          <a:p>
            <a:r>
              <a:rPr lang="en-US" smtClean="0"/>
              <a:t>TH-D74</a:t>
            </a:r>
          </a:p>
          <a:p>
            <a:pPr lvl="1"/>
            <a:r>
              <a:rPr lang="en-US" smtClean="0"/>
              <a:t>Ham specific TRI band, dual channel radio with APRS/GPS and TNC</a:t>
            </a:r>
          </a:p>
          <a:p>
            <a:pPr lvl="1"/>
            <a:r>
              <a:rPr lang="en-US" smtClean="0"/>
              <a:t>Also has D star digital voice</a:t>
            </a:r>
          </a:p>
          <a:p>
            <a:pPr lvl="1"/>
            <a:r>
              <a:rPr lang="en-US" smtClean="0"/>
              <a:t>Broad band receiver with CW/SSB/AM, and FM receive</a:t>
            </a:r>
          </a:p>
          <a:p>
            <a:pPr lvl="1"/>
            <a:r>
              <a:rPr lang="en-US" smtClean="0"/>
              <a:t>Transmit is FM on 2 meters, 220MHz, and 440MHz bands</a:t>
            </a:r>
          </a:p>
          <a:p>
            <a:pPr lvl="1"/>
            <a:r>
              <a:rPr lang="en-US" smtClean="0"/>
              <a:t>Color touch display</a:t>
            </a:r>
          </a:p>
          <a:p>
            <a:pPr lvl="1"/>
            <a:r>
              <a:rPr lang="en-US" smtClean="0"/>
              <a:t>Price point $550 is consistent with all its features and capabilities</a:t>
            </a:r>
          </a:p>
          <a:p>
            <a:pPr lvl="1"/>
            <a:endParaRPr lang="en-US" smtClean="0"/>
          </a:p>
          <a:p>
            <a:pPr lvl="2"/>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p:txBody>
          <a:bodyPr/>
          <a:lstStyle/>
          <a:p>
            <a:r>
              <a:rPr lang="en-US" smtClean="0"/>
              <a:t>Other Members Suggested</a:t>
            </a:r>
          </a:p>
        </p:txBody>
      </p:sp>
      <p:sp>
        <p:nvSpPr>
          <p:cNvPr id="105475" name="Rectangle 3"/>
          <p:cNvSpPr>
            <a:spLocks noGrp="1" noChangeArrowheads="1"/>
          </p:cNvSpPr>
          <p:nvPr>
            <p:ph type="body" idx="4294967295"/>
          </p:nvPr>
        </p:nvSpPr>
        <p:spPr/>
        <p:txBody>
          <a:bodyPr/>
          <a:lstStyle/>
          <a:p>
            <a:r>
              <a:rPr lang="en-US" smtClean="0"/>
              <a:t>Yaesu FT-XR - $80 or $70</a:t>
            </a:r>
          </a:p>
          <a:p>
            <a:pPr lvl="1"/>
            <a:r>
              <a:rPr lang="en-US" smtClean="0"/>
              <a:t> ARRL summary: The Yaesu FT-4XR is an inexpensive dual-band handheld transceiver with a long list of features that will satisfy the needs of newer hams or experienced operators alike. </a:t>
            </a:r>
          </a:p>
          <a:p>
            <a:pPr lvl="1"/>
            <a:r>
              <a:rPr lang="en-US" smtClean="0"/>
              <a:t>Dual band, single channel, good battery life</a:t>
            </a:r>
          </a:p>
          <a:p>
            <a:pPr lvl="1"/>
            <a:endParaRPr lang="en-US" smtClean="0"/>
          </a:p>
          <a:p>
            <a:r>
              <a:rPr lang="en-US" smtClean="0"/>
              <a:t>Radioddity GA-510 recent ARRL review $60</a:t>
            </a:r>
          </a:p>
          <a:p>
            <a:pPr lvl="1"/>
            <a:r>
              <a:rPr lang="en-US" smtClean="0"/>
              <a:t>Dual band dual channel 8W</a:t>
            </a:r>
          </a:p>
          <a:p>
            <a:pPr lvl="1"/>
            <a:r>
              <a:rPr lang="en-US" smtClean="0"/>
              <a:t>ARRL summary: This radio is more than adequate for newer operators to use to determine what features they would like in their next radio. Experienced operators may find that this radio may not have all the features they want in their main radio, but would find it to be a good choice for a backup radio in a go-kit. Given all of the supplied accessories and a price of $65, you can’t go wrong </a:t>
            </a:r>
          </a:p>
          <a:p>
            <a:pPr lvl="1"/>
            <a:r>
              <a:rPr lang="en-US" smtClean="0"/>
              <a:t>(no experience with it ARRL says it meets FCC criteria)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Grp="1" noChangeArrowheads="1"/>
          </p:cNvSpPr>
          <p:nvPr>
            <p:ph type="title" idx="4294967295"/>
          </p:nvPr>
        </p:nvSpPr>
        <p:spPr/>
        <p:txBody>
          <a:bodyPr/>
          <a:lstStyle/>
          <a:p>
            <a:endParaRPr lang="en-US" smtClean="0"/>
          </a:p>
        </p:txBody>
      </p:sp>
      <p:pic>
        <p:nvPicPr>
          <p:cNvPr id="106499" name="Picture 5"/>
          <p:cNvPicPr>
            <a:picLocks noChangeAspect="1" noChangeArrowheads="1"/>
          </p:cNvPicPr>
          <p:nvPr>
            <p:ph type="body" sz="half" idx="4294967295"/>
          </p:nvPr>
        </p:nvPicPr>
        <p:blipFill>
          <a:blip r:embed="rId2"/>
          <a:srcRect l="18002" t="16002" r="20503" b="8002"/>
          <a:stretch>
            <a:fillRect/>
          </a:stretch>
        </p:blipFill>
        <p:spPr>
          <a:xfrm>
            <a:off x="-55563" y="0"/>
            <a:ext cx="4121151" cy="6858000"/>
          </a:xfrm>
        </p:spPr>
      </p:pic>
      <p:pic>
        <p:nvPicPr>
          <p:cNvPr id="106500" name="Picture 6"/>
          <p:cNvPicPr>
            <a:picLocks noChangeAspect="1" noChangeArrowheads="1"/>
          </p:cNvPicPr>
          <p:nvPr>
            <p:ph type="body" sz="half" idx="4294967295"/>
          </p:nvPr>
        </p:nvPicPr>
        <p:blipFill>
          <a:blip r:embed="rId3"/>
          <a:srcRect l="3500" t="12802" r="12502"/>
          <a:stretch>
            <a:fillRect/>
          </a:stretch>
        </p:blipFill>
        <p:spPr>
          <a:xfrm>
            <a:off x="4114800" y="0"/>
            <a:ext cx="4910138" cy="6858000"/>
          </a:xfrm>
        </p:spPr>
      </p:pic>
      <p:sp>
        <p:nvSpPr>
          <p:cNvPr id="106501" name="Text Box 8"/>
          <p:cNvSpPr txBox="1">
            <a:spLocks noChangeArrowheads="1"/>
          </p:cNvSpPr>
          <p:nvPr/>
        </p:nvSpPr>
        <p:spPr bwMode="auto">
          <a:xfrm>
            <a:off x="533400" y="838200"/>
            <a:ext cx="657225" cy="304800"/>
          </a:xfrm>
          <a:prstGeom prst="rect">
            <a:avLst/>
          </a:prstGeom>
          <a:noFill/>
          <a:ln w="9525">
            <a:noFill/>
            <a:miter lim="800000"/>
            <a:headEnd/>
            <a:tailEnd/>
          </a:ln>
        </p:spPr>
        <p:txBody>
          <a:bodyPr wrap="none">
            <a:spAutoFit/>
          </a:bodyPr>
          <a:lstStyle/>
          <a:p>
            <a:r>
              <a:rPr lang="en-US">
                <a:solidFill>
                  <a:srgbClr val="FF0000"/>
                </a:solidFill>
              </a:rPr>
              <a:t>.18uV</a:t>
            </a:r>
          </a:p>
        </p:txBody>
      </p:sp>
      <p:sp>
        <p:nvSpPr>
          <p:cNvPr id="106502" name="Text Box 9"/>
          <p:cNvSpPr txBox="1">
            <a:spLocks noChangeArrowheads="1"/>
          </p:cNvSpPr>
          <p:nvPr/>
        </p:nvSpPr>
        <p:spPr bwMode="auto">
          <a:xfrm>
            <a:off x="4724400" y="1371600"/>
            <a:ext cx="657225" cy="304800"/>
          </a:xfrm>
          <a:prstGeom prst="rect">
            <a:avLst/>
          </a:prstGeom>
          <a:noFill/>
          <a:ln w="9525">
            <a:noFill/>
            <a:miter lim="800000"/>
            <a:headEnd/>
            <a:tailEnd/>
          </a:ln>
        </p:spPr>
        <p:txBody>
          <a:bodyPr wrap="none">
            <a:spAutoFit/>
          </a:bodyPr>
          <a:lstStyle/>
          <a:p>
            <a:r>
              <a:rPr lang="en-US">
                <a:solidFill>
                  <a:srgbClr val="FF0000"/>
                </a:solidFill>
              </a:rPr>
              <a:t>.25uV</a:t>
            </a:r>
          </a:p>
        </p:txBody>
      </p:sp>
      <p:sp>
        <p:nvSpPr>
          <p:cNvPr id="106503" name="Oval 10"/>
          <p:cNvSpPr>
            <a:spLocks noChangeArrowheads="1"/>
          </p:cNvSpPr>
          <p:nvPr/>
        </p:nvSpPr>
        <p:spPr bwMode="auto">
          <a:xfrm>
            <a:off x="4419600" y="3886200"/>
            <a:ext cx="990600" cy="990600"/>
          </a:xfrm>
          <a:prstGeom prst="ellipse">
            <a:avLst/>
          </a:prstGeom>
          <a:noFill/>
          <a:ln w="38100">
            <a:solidFill>
              <a:srgbClr val="CC0000"/>
            </a:solidFill>
            <a:round/>
            <a:headEnd/>
            <a:tailEnd/>
          </a:ln>
        </p:spPr>
        <p:txBody>
          <a:bodyPr wrap="none" anchor="ctr"/>
          <a:lstStyle/>
          <a:p>
            <a:endParaRPr lang="en-US"/>
          </a:p>
        </p:txBody>
      </p:sp>
      <p:sp>
        <p:nvSpPr>
          <p:cNvPr id="106504" name="Oval 11"/>
          <p:cNvSpPr>
            <a:spLocks noChangeArrowheads="1"/>
          </p:cNvSpPr>
          <p:nvPr/>
        </p:nvSpPr>
        <p:spPr bwMode="auto">
          <a:xfrm>
            <a:off x="228600" y="2362200"/>
            <a:ext cx="990600" cy="990600"/>
          </a:xfrm>
          <a:prstGeom prst="ellipse">
            <a:avLst/>
          </a:prstGeom>
          <a:noFill/>
          <a:ln w="38100">
            <a:solidFill>
              <a:srgbClr val="CC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t>Quick Review</a:t>
            </a:r>
          </a:p>
        </p:txBody>
      </p:sp>
      <p:sp>
        <p:nvSpPr>
          <p:cNvPr id="57346" name="Content Placeholder 2"/>
          <p:cNvSpPr>
            <a:spLocks noGrp="1"/>
          </p:cNvSpPr>
          <p:nvPr>
            <p:ph idx="1"/>
          </p:nvPr>
        </p:nvSpPr>
        <p:spPr/>
        <p:txBody>
          <a:bodyPr/>
          <a:lstStyle/>
          <a:p>
            <a:r>
              <a:rPr lang="en-US" sz="2000" smtClean="0"/>
              <a:t>Bands</a:t>
            </a:r>
          </a:p>
          <a:p>
            <a:pPr lvl="1"/>
            <a:r>
              <a:rPr lang="en-US" sz="1800" smtClean="0"/>
              <a:t>Frequency ranges that Hams have transmission priviliges</a:t>
            </a:r>
          </a:p>
          <a:p>
            <a:pPr lvl="1"/>
            <a:r>
              <a:rPr lang="en-US" sz="1800" smtClean="0"/>
              <a:t>HF 80M, 15M, 10M, VHF 2 meter &amp; 222MHz, UHF 440</a:t>
            </a:r>
          </a:p>
          <a:p>
            <a:r>
              <a:rPr lang="en-US" sz="2000" smtClean="0"/>
              <a:t>Modes – how the signal is modulated</a:t>
            </a:r>
          </a:p>
          <a:p>
            <a:pPr lvl="1"/>
            <a:r>
              <a:rPr lang="en-US" sz="1800" smtClean="0"/>
              <a:t>FM Frequency Modulation common on VHF/UHF/repeaters</a:t>
            </a:r>
          </a:p>
          <a:p>
            <a:pPr lvl="2"/>
            <a:r>
              <a:rPr lang="en-US" sz="1600" smtClean="0"/>
              <a:t>Phone – Voice Communication</a:t>
            </a:r>
          </a:p>
          <a:p>
            <a:pPr lvl="1"/>
            <a:r>
              <a:rPr lang="en-US" sz="1800" smtClean="0"/>
              <a:t>CW Continuous Wave – Morse Code</a:t>
            </a:r>
          </a:p>
          <a:p>
            <a:pPr lvl="1"/>
            <a:r>
              <a:rPr lang="en-US" sz="1800" smtClean="0"/>
              <a:t>RTTY – Radio Teletype digital mode</a:t>
            </a:r>
          </a:p>
          <a:p>
            <a:pPr lvl="1"/>
            <a:r>
              <a:rPr lang="en-US" sz="1800" smtClean="0"/>
              <a:t>AM/SSB Amplitude Modulation and Single Side Band</a:t>
            </a:r>
          </a:p>
          <a:p>
            <a:pPr lvl="2"/>
            <a:r>
              <a:rPr lang="en-US" sz="1600" smtClean="0"/>
              <a:t>Phone – voice communication</a:t>
            </a:r>
          </a:p>
          <a:p>
            <a:r>
              <a:rPr lang="en-US" sz="2000" smtClean="0"/>
              <a:t>Simplex – both parties use the same frequency</a:t>
            </a:r>
          </a:p>
          <a:p>
            <a:pPr lvl="1"/>
            <a:r>
              <a:rPr lang="en-US" sz="1800" smtClean="0"/>
              <a:t>Need to be close or in line of sight – advantage: fully self contained</a:t>
            </a:r>
          </a:p>
          <a:p>
            <a:r>
              <a:rPr lang="en-US" sz="2000" smtClean="0"/>
              <a:t>Repeaters </a:t>
            </a:r>
            <a:r>
              <a:rPr lang="en-US" sz="1800" smtClean="0"/>
              <a:t>– allow longer distance non line of sight communication</a:t>
            </a:r>
          </a:p>
          <a:p>
            <a:pPr lvl="1"/>
            <a:r>
              <a:rPr lang="en-US" sz="1800" smtClean="0"/>
              <a:t>Receive on one frequency and simultaneously retransmits on another frequency at an offset (typically 600KHz on 2M and 5MHz on 440)</a:t>
            </a:r>
          </a:p>
          <a:p>
            <a:pPr lvl="1"/>
            <a:r>
              <a:rPr lang="en-US" sz="1800" smtClean="0"/>
              <a:t>Use CTCSS or PL codes sub audible tones to control repeater</a:t>
            </a:r>
          </a:p>
          <a:p>
            <a:r>
              <a:rPr lang="en-US" sz="2000" smtClean="0"/>
              <a:t>Sensitivity and selectivity – can you hear what you want</a:t>
            </a:r>
          </a:p>
          <a:p>
            <a:endParaRPr lang="en-US" sz="20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5"/>
          <p:cNvSpPr>
            <a:spLocks noGrp="1"/>
          </p:cNvSpPr>
          <p:nvPr>
            <p:ph type="title"/>
          </p:nvPr>
        </p:nvSpPr>
        <p:spPr>
          <a:xfrm>
            <a:off x="623888" y="2209800"/>
            <a:ext cx="7886700" cy="1252538"/>
          </a:xfrm>
        </p:spPr>
        <p:txBody>
          <a:bodyPr/>
          <a:lstStyle/>
          <a:p>
            <a:r>
              <a:rPr lang="en-US" smtClean="0"/>
              <a:t>Ham User Scenarios</a:t>
            </a:r>
          </a:p>
        </p:txBody>
      </p:sp>
      <p:sp>
        <p:nvSpPr>
          <p:cNvPr id="83970" name="Text Placeholder 6"/>
          <p:cNvSpPr>
            <a:spLocks noGrp="1"/>
          </p:cNvSpPr>
          <p:nvPr>
            <p:ph type="body" idx="1"/>
          </p:nvPr>
        </p:nvSpPr>
        <p:spPr>
          <a:xfrm>
            <a:off x="2057400" y="3657600"/>
            <a:ext cx="5776913" cy="1768475"/>
          </a:xfrm>
        </p:spPr>
        <p:txBody>
          <a:bodyPr/>
          <a:lstStyle/>
          <a:p>
            <a:pPr>
              <a:lnSpc>
                <a:spcPct val="90000"/>
              </a:lnSpc>
              <a:buFontTx/>
              <a:buChar char="•"/>
            </a:pPr>
            <a:r>
              <a:rPr lang="en-US" sz="2000" smtClean="0"/>
              <a:t> CERT or Group Scenario</a:t>
            </a:r>
          </a:p>
          <a:p>
            <a:pPr>
              <a:lnSpc>
                <a:spcPct val="90000"/>
              </a:lnSpc>
              <a:buFontTx/>
              <a:buChar char="•"/>
            </a:pPr>
            <a:r>
              <a:rPr lang="en-US" sz="2000" smtClean="0"/>
              <a:t> Public Service, Health and Safety Race Support</a:t>
            </a:r>
          </a:p>
          <a:p>
            <a:pPr>
              <a:lnSpc>
                <a:spcPct val="90000"/>
              </a:lnSpc>
              <a:buFontTx/>
              <a:buChar char="•"/>
            </a:pPr>
            <a:r>
              <a:rPr lang="en-US" sz="2000" smtClean="0"/>
              <a:t> Ham Hobbiest - Do/Try Everything</a:t>
            </a:r>
          </a:p>
          <a:p>
            <a:pPr>
              <a:lnSpc>
                <a:spcPct val="90000"/>
              </a:lnSpc>
              <a:buFontTx/>
              <a:buChar char="•"/>
            </a:pPr>
            <a:r>
              <a:rPr lang="en-US" sz="2000" smtClean="0"/>
              <a:t> Family or Group Backpacking/Camping</a:t>
            </a:r>
          </a:p>
          <a:p>
            <a:pPr>
              <a:lnSpc>
                <a:spcPct val="90000"/>
              </a:lnSpc>
              <a:buFontTx/>
              <a:buChar char="•"/>
            </a:pPr>
            <a:r>
              <a:rPr lang="en-US" sz="2000" smtClean="0"/>
              <a:t> Off Roading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6"/>
          <p:cNvSpPr>
            <a:spLocks/>
          </p:cNvSpPr>
          <p:nvPr/>
        </p:nvSpPr>
        <p:spPr bwMode="auto">
          <a:xfrm>
            <a:off x="273050" y="2741613"/>
            <a:ext cx="4570413" cy="3838575"/>
          </a:xfrm>
          <a:prstGeom prst="rect">
            <a:avLst/>
          </a:prstGeom>
          <a:noFill/>
          <a:ln w="9525">
            <a:noFill/>
            <a:miter lim="800000"/>
            <a:headEnd/>
            <a:tailEnd/>
          </a:ln>
        </p:spPr>
        <p:txBody>
          <a:bodyPr/>
          <a:lstStyle/>
          <a:p>
            <a:pPr marL="342900" indent="-342900" eaLnBrk="0" hangingPunct="0">
              <a:spcBef>
                <a:spcPct val="20000"/>
              </a:spcBef>
              <a:buFontTx/>
              <a:buChar char="•"/>
            </a:pPr>
            <a:r>
              <a:rPr lang="en-US" sz="2000" b="0"/>
              <a:t>Many groups just need:</a:t>
            </a:r>
          </a:p>
          <a:p>
            <a:pPr marL="461963" lvl="1" indent="-285750" eaLnBrk="0" hangingPunct="0">
              <a:spcBef>
                <a:spcPct val="20000"/>
              </a:spcBef>
              <a:buFontTx/>
              <a:buChar char="–"/>
            </a:pPr>
            <a:r>
              <a:rPr lang="en-US" sz="1800" b="0"/>
              <a:t>2 meter and 440 MHz bands – analog FM communication</a:t>
            </a:r>
          </a:p>
          <a:p>
            <a:pPr marL="798513" lvl="2" indent="-285750" eaLnBrk="0" hangingPunct="0">
              <a:spcBef>
                <a:spcPct val="20000"/>
              </a:spcBef>
              <a:buFontTx/>
              <a:buChar char="•"/>
            </a:pPr>
            <a:r>
              <a:rPr lang="en-US" sz="2000" b="0"/>
              <a:t>Simplex</a:t>
            </a:r>
          </a:p>
          <a:p>
            <a:pPr marL="798513" lvl="2" indent="-285750" eaLnBrk="0" hangingPunct="0">
              <a:spcBef>
                <a:spcPct val="20000"/>
              </a:spcBef>
              <a:buFontTx/>
              <a:buChar char="•"/>
            </a:pPr>
            <a:r>
              <a:rPr lang="en-US" sz="2000" b="0"/>
              <a:t>Repeater</a:t>
            </a:r>
          </a:p>
          <a:p>
            <a:pPr marL="461963" lvl="1" indent="-285750" eaLnBrk="0" hangingPunct="0">
              <a:spcBef>
                <a:spcPct val="20000"/>
              </a:spcBef>
              <a:buFontTx/>
              <a:buChar char="–"/>
            </a:pPr>
            <a:r>
              <a:rPr lang="en-US" sz="1800" b="0"/>
              <a:t>Pre arranged – preprogrammed memories</a:t>
            </a:r>
          </a:p>
        </p:txBody>
      </p:sp>
      <p:sp>
        <p:nvSpPr>
          <p:cNvPr id="84994" name="Title 1"/>
          <p:cNvSpPr>
            <a:spLocks noGrp="1"/>
          </p:cNvSpPr>
          <p:nvPr>
            <p:ph type="title" idx="4294967295"/>
          </p:nvPr>
        </p:nvSpPr>
        <p:spPr/>
        <p:txBody>
          <a:bodyPr/>
          <a:lstStyle/>
          <a:p>
            <a:r>
              <a:rPr lang="en-US" smtClean="0"/>
              <a:t>CERT or Group Scenario</a:t>
            </a:r>
          </a:p>
        </p:txBody>
      </p:sp>
      <p:sp>
        <p:nvSpPr>
          <p:cNvPr id="84995" name="Content Placeholder 2"/>
          <p:cNvSpPr>
            <a:spLocks/>
          </p:cNvSpPr>
          <p:nvPr/>
        </p:nvSpPr>
        <p:spPr bwMode="auto">
          <a:xfrm>
            <a:off x="304800" y="838200"/>
            <a:ext cx="1462088" cy="457200"/>
          </a:xfrm>
          <a:prstGeom prst="rect">
            <a:avLst/>
          </a:prstGeom>
          <a:noFill/>
          <a:ln w="9525">
            <a:noFill/>
            <a:miter lim="800000"/>
            <a:headEnd/>
            <a:tailEnd/>
          </a:ln>
        </p:spPr>
        <p:txBody>
          <a:bodyPr/>
          <a:lstStyle/>
          <a:p>
            <a:pPr marL="342900" indent="-342900" eaLnBrk="0" hangingPunct="0">
              <a:spcBef>
                <a:spcPct val="20000"/>
              </a:spcBef>
            </a:pPr>
            <a:r>
              <a:rPr lang="en-US" sz="1800" b="0"/>
              <a:t>Likely uses:</a:t>
            </a:r>
          </a:p>
        </p:txBody>
      </p:sp>
      <p:sp>
        <p:nvSpPr>
          <p:cNvPr id="84996" name="Content Placeholder 2"/>
          <p:cNvSpPr>
            <a:spLocks/>
          </p:cNvSpPr>
          <p:nvPr/>
        </p:nvSpPr>
        <p:spPr bwMode="auto">
          <a:xfrm>
            <a:off x="1676400" y="838200"/>
            <a:ext cx="7011988" cy="1235075"/>
          </a:xfrm>
          <a:prstGeom prst="rect">
            <a:avLst/>
          </a:prstGeom>
          <a:noFill/>
          <a:ln w="9525">
            <a:noFill/>
            <a:miter lim="800000"/>
            <a:headEnd/>
            <a:tailEnd/>
          </a:ln>
        </p:spPr>
        <p:txBody>
          <a:bodyPr/>
          <a:lstStyle/>
          <a:p>
            <a:pPr marL="174625" indent="-174625" eaLnBrk="0" hangingPunct="0">
              <a:spcBef>
                <a:spcPct val="20000"/>
              </a:spcBef>
              <a:buFontTx/>
              <a:buChar char="•"/>
            </a:pPr>
            <a:r>
              <a:rPr lang="en-US" sz="1800" b="0">
                <a:solidFill>
                  <a:srgbClr val="CC0000"/>
                </a:solidFill>
              </a:rPr>
              <a:t>Work with local Community Emergency Response Team (CERT)</a:t>
            </a:r>
          </a:p>
          <a:p>
            <a:pPr marL="174625" indent="-174625" eaLnBrk="0" hangingPunct="0">
              <a:spcBef>
                <a:spcPct val="20000"/>
              </a:spcBef>
              <a:buFontTx/>
              <a:buChar char="•"/>
            </a:pPr>
            <a:r>
              <a:rPr lang="en-US" sz="1800" b="0">
                <a:solidFill>
                  <a:srgbClr val="CC0000"/>
                </a:solidFill>
              </a:rPr>
              <a:t>Work with local group of Hams</a:t>
            </a:r>
          </a:p>
          <a:p>
            <a:pPr marL="174625" indent="-174625" eaLnBrk="0" hangingPunct="0">
              <a:spcBef>
                <a:spcPct val="20000"/>
              </a:spcBef>
              <a:buFontTx/>
              <a:buChar char="•"/>
            </a:pPr>
            <a:r>
              <a:rPr lang="en-US" sz="1800" b="0">
                <a:solidFill>
                  <a:srgbClr val="CC0000"/>
                </a:solidFill>
              </a:rPr>
              <a:t>Voice using Simplex or Repeater</a:t>
            </a:r>
          </a:p>
        </p:txBody>
      </p:sp>
      <p:sp>
        <p:nvSpPr>
          <p:cNvPr id="84997" name="Content Placeholder 6"/>
          <p:cNvSpPr>
            <a:spLocks/>
          </p:cNvSpPr>
          <p:nvPr/>
        </p:nvSpPr>
        <p:spPr bwMode="auto">
          <a:xfrm>
            <a:off x="4570413" y="2741613"/>
            <a:ext cx="4570412" cy="3838575"/>
          </a:xfrm>
          <a:prstGeom prst="rect">
            <a:avLst/>
          </a:prstGeom>
          <a:noFill/>
          <a:ln w="9525">
            <a:noFill/>
            <a:miter lim="800000"/>
            <a:headEnd/>
            <a:tailEnd/>
          </a:ln>
        </p:spPr>
        <p:txBody>
          <a:bodyPr/>
          <a:lstStyle/>
          <a:p>
            <a:pPr marL="342900" indent="-342900" eaLnBrk="0" hangingPunct="0">
              <a:spcBef>
                <a:spcPct val="20000"/>
              </a:spcBef>
              <a:buFontTx/>
              <a:buChar char="•"/>
            </a:pPr>
            <a:r>
              <a:rPr lang="en-US" sz="2000" b="0"/>
              <a:t>Other groups may want you to:</a:t>
            </a:r>
          </a:p>
          <a:p>
            <a:pPr marL="461963" lvl="1" indent="-285750" eaLnBrk="0" hangingPunct="0">
              <a:spcBef>
                <a:spcPct val="20000"/>
              </a:spcBef>
              <a:buFontTx/>
              <a:buChar char="–"/>
            </a:pPr>
            <a:r>
              <a:rPr lang="en-US" sz="1800" b="0"/>
              <a:t>Be able to monitor FRS/GMRS frequencies and relay messages</a:t>
            </a:r>
          </a:p>
          <a:p>
            <a:pPr marL="461963" lvl="1" indent="-285750" eaLnBrk="0" hangingPunct="0">
              <a:spcBef>
                <a:spcPct val="20000"/>
              </a:spcBef>
              <a:buFontTx/>
              <a:buChar char="–"/>
            </a:pPr>
            <a:r>
              <a:rPr lang="en-US" sz="1800" b="0"/>
              <a:t>Have your location tracked through APRS</a:t>
            </a:r>
          </a:p>
          <a:p>
            <a:pPr marL="461963" lvl="1" indent="-285750" eaLnBrk="0" hangingPunct="0">
              <a:spcBef>
                <a:spcPct val="20000"/>
              </a:spcBef>
              <a:buFontTx/>
              <a:buChar char="–"/>
            </a:pPr>
            <a:r>
              <a:rPr lang="en-US" sz="1800" b="0"/>
              <a:t>Digital voice such as D star or System Fusion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smtClean="0"/>
              <a:t>CERT or Group Scenario [cont’d]</a:t>
            </a:r>
          </a:p>
        </p:txBody>
      </p:sp>
      <p:sp>
        <p:nvSpPr>
          <p:cNvPr id="86018" name="Content Placeholder 6"/>
          <p:cNvSpPr>
            <a:spLocks/>
          </p:cNvSpPr>
          <p:nvPr/>
        </p:nvSpPr>
        <p:spPr bwMode="auto">
          <a:xfrm>
            <a:off x="76200" y="1965325"/>
            <a:ext cx="4767263" cy="4614863"/>
          </a:xfrm>
          <a:prstGeom prst="rect">
            <a:avLst/>
          </a:prstGeom>
          <a:noFill/>
          <a:ln w="9525">
            <a:noFill/>
            <a:miter lim="800000"/>
            <a:headEnd/>
            <a:tailEnd/>
          </a:ln>
        </p:spPr>
        <p:txBody>
          <a:bodyPr/>
          <a:lstStyle/>
          <a:p>
            <a:pPr marL="342900" indent="-342900" eaLnBrk="0" hangingPunct="0">
              <a:spcBef>
                <a:spcPct val="20000"/>
              </a:spcBef>
              <a:buFontTx/>
              <a:buChar char="•"/>
            </a:pPr>
            <a:r>
              <a:rPr lang="en-US" sz="2000" b="0"/>
              <a:t>Most critical</a:t>
            </a:r>
          </a:p>
          <a:p>
            <a:pPr marL="511175" lvl="1" indent="-285750" eaLnBrk="0" hangingPunct="0">
              <a:spcBef>
                <a:spcPct val="20000"/>
              </a:spcBef>
              <a:buFontTx/>
              <a:buChar char="–"/>
            </a:pPr>
            <a:r>
              <a:rPr lang="en-US" sz="1800" b="0"/>
              <a:t>Same frequency bands as others</a:t>
            </a:r>
          </a:p>
          <a:p>
            <a:pPr marL="511175" lvl="1" indent="-285750" eaLnBrk="0" hangingPunct="0">
              <a:spcBef>
                <a:spcPct val="20000"/>
              </a:spcBef>
              <a:buFontTx/>
              <a:buChar char="–"/>
            </a:pPr>
            <a:r>
              <a:rPr lang="en-US" sz="1800" b="0"/>
              <a:t>Similar capabilities (voice, APRS, digital voice) as others</a:t>
            </a:r>
          </a:p>
          <a:p>
            <a:pPr marL="511175" lvl="1" indent="-285750" eaLnBrk="0" hangingPunct="0">
              <a:spcBef>
                <a:spcPct val="20000"/>
              </a:spcBef>
              <a:buFontTx/>
              <a:buChar char="–"/>
            </a:pPr>
            <a:r>
              <a:rPr lang="en-US" sz="1800" b="0"/>
              <a:t>Simple to use</a:t>
            </a:r>
          </a:p>
          <a:p>
            <a:pPr marL="968375" lvl="2" indent="-285750" eaLnBrk="0" hangingPunct="0">
              <a:spcBef>
                <a:spcPct val="20000"/>
              </a:spcBef>
              <a:buFontTx/>
              <a:buChar char="–"/>
            </a:pPr>
            <a:r>
              <a:rPr lang="en-US" sz="1800" b="0"/>
              <a:t>People in your group can help you learn how to use your radio</a:t>
            </a:r>
          </a:p>
          <a:p>
            <a:pPr marL="511175" lvl="1" indent="-285750" eaLnBrk="0" hangingPunct="0">
              <a:spcBef>
                <a:spcPct val="20000"/>
              </a:spcBef>
              <a:buFontTx/>
              <a:buChar char="–"/>
            </a:pPr>
            <a:r>
              <a:rPr lang="en-US" sz="1800" b="0"/>
              <a:t>Reliable</a:t>
            </a:r>
          </a:p>
          <a:p>
            <a:pPr marL="511175" lvl="1" indent="-285750" eaLnBrk="0" hangingPunct="0">
              <a:spcBef>
                <a:spcPct val="20000"/>
              </a:spcBef>
              <a:buFontTx/>
              <a:buChar char="–"/>
            </a:pPr>
            <a:r>
              <a:rPr lang="en-US" sz="1800" b="0"/>
              <a:t>Good battery life</a:t>
            </a:r>
          </a:p>
        </p:txBody>
      </p:sp>
      <p:sp>
        <p:nvSpPr>
          <p:cNvPr id="86019" name="Content Placeholder 2"/>
          <p:cNvSpPr>
            <a:spLocks/>
          </p:cNvSpPr>
          <p:nvPr/>
        </p:nvSpPr>
        <p:spPr bwMode="auto">
          <a:xfrm>
            <a:off x="228600" y="822325"/>
            <a:ext cx="1462088" cy="457200"/>
          </a:xfrm>
          <a:prstGeom prst="rect">
            <a:avLst/>
          </a:prstGeom>
          <a:noFill/>
          <a:ln w="9525">
            <a:noFill/>
            <a:miter lim="800000"/>
            <a:headEnd/>
            <a:tailEnd/>
          </a:ln>
        </p:spPr>
        <p:txBody>
          <a:bodyPr/>
          <a:lstStyle/>
          <a:p>
            <a:pPr marL="342900" indent="-342900" eaLnBrk="0" hangingPunct="0">
              <a:spcBef>
                <a:spcPct val="20000"/>
              </a:spcBef>
            </a:pPr>
            <a:r>
              <a:rPr lang="en-US" sz="1800" b="0"/>
              <a:t>Likely uses:</a:t>
            </a:r>
          </a:p>
        </p:txBody>
      </p:sp>
      <p:sp>
        <p:nvSpPr>
          <p:cNvPr id="86020" name="Content Placeholder 2"/>
          <p:cNvSpPr>
            <a:spLocks/>
          </p:cNvSpPr>
          <p:nvPr/>
        </p:nvSpPr>
        <p:spPr bwMode="auto">
          <a:xfrm>
            <a:off x="1600200" y="822325"/>
            <a:ext cx="6935788" cy="1006475"/>
          </a:xfrm>
          <a:prstGeom prst="rect">
            <a:avLst/>
          </a:prstGeom>
          <a:noFill/>
          <a:ln w="9525">
            <a:noFill/>
            <a:miter lim="800000"/>
            <a:headEnd/>
            <a:tailEnd/>
          </a:ln>
        </p:spPr>
        <p:txBody>
          <a:bodyPr/>
          <a:lstStyle/>
          <a:p>
            <a:pPr marL="174625" indent="-174625" eaLnBrk="0" hangingPunct="0">
              <a:spcBef>
                <a:spcPct val="20000"/>
              </a:spcBef>
              <a:buFontTx/>
              <a:buChar char="•"/>
            </a:pPr>
            <a:r>
              <a:rPr lang="en-US" sz="1800" b="0">
                <a:solidFill>
                  <a:srgbClr val="CC0000"/>
                </a:solidFill>
              </a:rPr>
              <a:t>Work with local Community Emergency Response Team (CERT)</a:t>
            </a:r>
          </a:p>
          <a:p>
            <a:pPr marL="174625" indent="-174625" eaLnBrk="0" hangingPunct="0">
              <a:spcBef>
                <a:spcPct val="20000"/>
              </a:spcBef>
              <a:buFontTx/>
              <a:buChar char="•"/>
            </a:pPr>
            <a:r>
              <a:rPr lang="en-US" sz="1800" b="0">
                <a:solidFill>
                  <a:srgbClr val="CC0000"/>
                </a:solidFill>
              </a:rPr>
              <a:t>Work with local group of Hams</a:t>
            </a:r>
          </a:p>
          <a:p>
            <a:pPr marL="174625" indent="-174625" eaLnBrk="0" hangingPunct="0">
              <a:spcBef>
                <a:spcPct val="20000"/>
              </a:spcBef>
              <a:buFontTx/>
              <a:buChar char="•"/>
            </a:pPr>
            <a:r>
              <a:rPr lang="en-US" sz="1800" b="0">
                <a:solidFill>
                  <a:srgbClr val="CC0000"/>
                </a:solidFill>
              </a:rPr>
              <a:t>Voice using Simplex or Repeater</a:t>
            </a:r>
          </a:p>
          <a:p>
            <a:pPr marL="174625" indent="-174625" eaLnBrk="0" hangingPunct="0">
              <a:spcBef>
                <a:spcPct val="20000"/>
              </a:spcBef>
              <a:buFontTx/>
              <a:buChar char="•"/>
            </a:pPr>
            <a:endParaRPr lang="en-US" sz="1800" b="0">
              <a:solidFill>
                <a:srgbClr val="CC0000"/>
              </a:solidFill>
            </a:endParaRPr>
          </a:p>
        </p:txBody>
      </p:sp>
      <p:sp>
        <p:nvSpPr>
          <p:cNvPr id="86021" name="Content Placeholder 6"/>
          <p:cNvSpPr>
            <a:spLocks/>
          </p:cNvSpPr>
          <p:nvPr/>
        </p:nvSpPr>
        <p:spPr bwMode="auto">
          <a:xfrm>
            <a:off x="4570413" y="1965325"/>
            <a:ext cx="4570412" cy="4614863"/>
          </a:xfrm>
          <a:prstGeom prst="rect">
            <a:avLst/>
          </a:prstGeom>
          <a:noFill/>
          <a:ln w="9525">
            <a:noFill/>
            <a:miter lim="800000"/>
            <a:headEnd/>
            <a:tailEnd/>
          </a:ln>
        </p:spPr>
        <p:txBody>
          <a:bodyPr/>
          <a:lstStyle/>
          <a:p>
            <a:pPr marL="342900" indent="-342900" eaLnBrk="0" hangingPunct="0">
              <a:spcBef>
                <a:spcPct val="20000"/>
              </a:spcBef>
              <a:buFontTx/>
              <a:buChar char="•"/>
            </a:pPr>
            <a:r>
              <a:rPr lang="en-US" sz="2000" b="0"/>
              <a:t>Things to consider</a:t>
            </a:r>
          </a:p>
          <a:p>
            <a:pPr marL="742950" lvl="1" indent="-285750" eaLnBrk="0" hangingPunct="0">
              <a:spcBef>
                <a:spcPct val="20000"/>
              </a:spcBef>
              <a:buFontTx/>
              <a:buChar char="–"/>
            </a:pPr>
            <a:r>
              <a:rPr lang="en-US" sz="1800" b="0" i="1"/>
              <a:t>Dual</a:t>
            </a:r>
            <a:r>
              <a:rPr lang="en-US" sz="1800" b="0"/>
              <a:t> band or </a:t>
            </a:r>
            <a:r>
              <a:rPr lang="en-US" sz="1800" b="0" i="1"/>
              <a:t>tri</a:t>
            </a:r>
            <a:r>
              <a:rPr lang="en-US" sz="1800" b="0"/>
              <a:t> band radio</a:t>
            </a:r>
          </a:p>
          <a:p>
            <a:pPr marL="1200150" lvl="2" indent="-285750" eaLnBrk="0" hangingPunct="0">
              <a:spcBef>
                <a:spcPct val="20000"/>
              </a:spcBef>
              <a:buFontTx/>
              <a:buChar char="–"/>
            </a:pPr>
            <a:r>
              <a:rPr lang="en-US" sz="1800" b="0"/>
              <a:t>i.e., 2M and 440</a:t>
            </a:r>
          </a:p>
          <a:p>
            <a:pPr marL="1200150" lvl="2" indent="-285750" eaLnBrk="0" hangingPunct="0">
              <a:spcBef>
                <a:spcPct val="20000"/>
              </a:spcBef>
              <a:buFontTx/>
              <a:buChar char="–"/>
            </a:pPr>
            <a:r>
              <a:rPr lang="en-US" sz="1800" b="0"/>
              <a:t>    possibly add 220 </a:t>
            </a:r>
          </a:p>
          <a:p>
            <a:pPr marL="742950" lvl="1" indent="-285750" eaLnBrk="0" hangingPunct="0">
              <a:spcBef>
                <a:spcPct val="20000"/>
              </a:spcBef>
              <a:buFontTx/>
              <a:buChar char="–"/>
            </a:pPr>
            <a:r>
              <a:rPr lang="en-US" sz="1800" b="0"/>
              <a:t>Dual channel – receive two frequencies concurrently</a:t>
            </a:r>
          </a:p>
          <a:p>
            <a:pPr marL="742950" lvl="1" indent="-285750" eaLnBrk="0" hangingPunct="0">
              <a:spcBef>
                <a:spcPct val="20000"/>
              </a:spcBef>
              <a:buFontTx/>
              <a:buChar char="–"/>
            </a:pPr>
            <a:r>
              <a:rPr lang="en-US" sz="1800" b="0"/>
              <a:t>Good battery life, extra battery, external DC jack, or AA battery clip</a:t>
            </a:r>
          </a:p>
          <a:p>
            <a:pPr marL="742950" lvl="1" indent="-285750" eaLnBrk="0" hangingPunct="0">
              <a:spcBef>
                <a:spcPct val="20000"/>
              </a:spcBef>
              <a:buFontTx/>
              <a:buChar char="–"/>
            </a:pPr>
            <a:r>
              <a:rPr lang="en-US" sz="1800" b="0"/>
              <a:t>Speaker-microphone accessory</a:t>
            </a:r>
          </a:p>
          <a:p>
            <a:pPr marL="742950" lvl="1" indent="-285750" eaLnBrk="0" hangingPunct="0">
              <a:spcBef>
                <a:spcPct val="20000"/>
              </a:spcBef>
              <a:buFontTx/>
              <a:buChar char="–"/>
            </a:pPr>
            <a:r>
              <a:rPr lang="en-US" sz="1800" b="0"/>
              <a:t>Weather proofness</a:t>
            </a:r>
          </a:p>
          <a:p>
            <a:pPr marL="742950" lvl="1" indent="-285750" eaLnBrk="0" hangingPunct="0">
              <a:spcBef>
                <a:spcPct val="20000"/>
              </a:spcBef>
              <a:buFontTx/>
              <a:buChar char="–"/>
            </a:pPr>
            <a:r>
              <a:rPr lang="en-US" sz="1800" b="0"/>
              <a:t>Ability to easily add frequencies/repeaters and store in memory while in the field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idx="4294967295"/>
          </p:nvPr>
        </p:nvSpPr>
        <p:spPr/>
        <p:txBody>
          <a:bodyPr/>
          <a:lstStyle/>
          <a:p>
            <a:r>
              <a:rPr lang="en-US" smtClean="0"/>
              <a:t>Public Service, Health and Safety Race Support</a:t>
            </a:r>
          </a:p>
        </p:txBody>
      </p:sp>
      <p:sp>
        <p:nvSpPr>
          <p:cNvPr id="87042" name="Content Placeholder 6"/>
          <p:cNvSpPr>
            <a:spLocks noGrp="1"/>
          </p:cNvSpPr>
          <p:nvPr>
            <p:ph sz="half" idx="4294967295"/>
          </p:nvPr>
        </p:nvSpPr>
        <p:spPr>
          <a:xfrm>
            <a:off x="273050" y="2741613"/>
            <a:ext cx="4570413" cy="3838575"/>
          </a:xfrm>
        </p:spPr>
        <p:txBody>
          <a:bodyPr/>
          <a:lstStyle/>
          <a:p>
            <a:r>
              <a:rPr lang="en-US" sz="2000" smtClean="0"/>
              <a:t>Most critical</a:t>
            </a:r>
          </a:p>
          <a:p>
            <a:pPr marL="403225" lvl="1"/>
            <a:r>
              <a:rPr lang="en-US" sz="1800" smtClean="0"/>
              <a:t>Same frequency bands and capabilities as others in the group</a:t>
            </a:r>
          </a:p>
          <a:p>
            <a:pPr marL="403225" lvl="1"/>
            <a:r>
              <a:rPr lang="en-US" sz="1800" smtClean="0"/>
              <a:t>Simple to use, others people in your group can help you learn how to use your radio</a:t>
            </a:r>
          </a:p>
          <a:p>
            <a:pPr marL="403225" lvl="1"/>
            <a:r>
              <a:rPr lang="en-US" sz="1800" smtClean="0"/>
              <a:t>Reliable</a:t>
            </a:r>
          </a:p>
          <a:p>
            <a:pPr marL="403225" lvl="1"/>
            <a:r>
              <a:rPr lang="en-US" sz="1800" smtClean="0"/>
              <a:t>Ability to add external antenna  </a:t>
            </a:r>
          </a:p>
        </p:txBody>
      </p:sp>
      <p:sp>
        <p:nvSpPr>
          <p:cNvPr id="87043" name="Content Placeholder 2"/>
          <p:cNvSpPr>
            <a:spLocks/>
          </p:cNvSpPr>
          <p:nvPr/>
        </p:nvSpPr>
        <p:spPr bwMode="auto">
          <a:xfrm>
            <a:off x="457200" y="822325"/>
            <a:ext cx="1462088" cy="457200"/>
          </a:xfrm>
          <a:prstGeom prst="rect">
            <a:avLst/>
          </a:prstGeom>
          <a:noFill/>
          <a:ln w="9525">
            <a:noFill/>
            <a:miter lim="800000"/>
            <a:headEnd/>
            <a:tailEnd/>
          </a:ln>
        </p:spPr>
        <p:txBody>
          <a:bodyPr/>
          <a:lstStyle/>
          <a:p>
            <a:pPr marL="342900" indent="-342900" eaLnBrk="0" hangingPunct="0">
              <a:spcBef>
                <a:spcPct val="20000"/>
              </a:spcBef>
            </a:pPr>
            <a:r>
              <a:rPr lang="en-US" sz="1800" b="0"/>
              <a:t>Likely uses:</a:t>
            </a:r>
          </a:p>
        </p:txBody>
      </p:sp>
      <p:sp>
        <p:nvSpPr>
          <p:cNvPr id="87044" name="Content Placeholder 2"/>
          <p:cNvSpPr>
            <a:spLocks/>
          </p:cNvSpPr>
          <p:nvPr/>
        </p:nvSpPr>
        <p:spPr bwMode="auto">
          <a:xfrm>
            <a:off x="1828800" y="822325"/>
            <a:ext cx="6630988" cy="2101850"/>
          </a:xfrm>
          <a:prstGeom prst="rect">
            <a:avLst/>
          </a:prstGeom>
          <a:noFill/>
          <a:ln w="9525">
            <a:noFill/>
            <a:miter lim="800000"/>
            <a:headEnd/>
            <a:tailEnd/>
          </a:ln>
        </p:spPr>
        <p:txBody>
          <a:bodyPr/>
          <a:lstStyle/>
          <a:p>
            <a:pPr marL="174625" indent="-174625" eaLnBrk="0" hangingPunct="0">
              <a:spcBef>
                <a:spcPct val="20000"/>
              </a:spcBef>
              <a:buFontTx/>
              <a:buChar char="•"/>
            </a:pPr>
            <a:r>
              <a:rPr lang="en-US" sz="1800" b="0"/>
              <a:t>Communication to net control</a:t>
            </a:r>
          </a:p>
          <a:p>
            <a:pPr marL="174625" indent="-174625" eaLnBrk="0" hangingPunct="0">
              <a:spcBef>
                <a:spcPct val="20000"/>
              </a:spcBef>
              <a:buFontTx/>
              <a:buChar char="•"/>
            </a:pPr>
            <a:r>
              <a:rPr lang="en-US" sz="1800" b="0"/>
              <a:t>Simplex and repeater communication </a:t>
            </a:r>
          </a:p>
          <a:p>
            <a:pPr marL="174625" indent="-174625" eaLnBrk="0" hangingPunct="0">
              <a:spcBef>
                <a:spcPct val="20000"/>
              </a:spcBef>
              <a:buFontTx/>
              <a:buChar char="•"/>
            </a:pPr>
            <a:r>
              <a:rPr lang="en-US" sz="1800" b="0"/>
              <a:t>Most use voice, but some require:</a:t>
            </a:r>
          </a:p>
          <a:p>
            <a:pPr marL="573088" lvl="1" indent="-234950" eaLnBrk="0" hangingPunct="0">
              <a:buFontTx/>
              <a:buChar char="–"/>
            </a:pPr>
            <a:r>
              <a:rPr lang="en-US" sz="1600" b="0"/>
              <a:t>APRS breadcrumbs, statusing, and messaging</a:t>
            </a:r>
          </a:p>
          <a:p>
            <a:pPr marL="573088" lvl="1" indent="-234950" eaLnBrk="0" hangingPunct="0">
              <a:buFontTx/>
              <a:buChar char="–"/>
            </a:pPr>
            <a:r>
              <a:rPr lang="en-US" sz="1600" b="0"/>
              <a:t>SLO county wildflower race uses APRS</a:t>
            </a:r>
          </a:p>
          <a:p>
            <a:pPr marL="573088" lvl="1" indent="-234950" eaLnBrk="0" hangingPunct="0">
              <a:buFontTx/>
              <a:buChar char="–"/>
            </a:pPr>
            <a:r>
              <a:rPr lang="en-US" sz="1600" b="0"/>
              <a:t>Western States uses packet radio winlink</a:t>
            </a:r>
          </a:p>
        </p:txBody>
      </p:sp>
      <p:sp>
        <p:nvSpPr>
          <p:cNvPr id="87045" name="Content Placeholder 6"/>
          <p:cNvSpPr>
            <a:spLocks/>
          </p:cNvSpPr>
          <p:nvPr/>
        </p:nvSpPr>
        <p:spPr bwMode="auto">
          <a:xfrm>
            <a:off x="4343400" y="2741613"/>
            <a:ext cx="4797425" cy="3838575"/>
          </a:xfrm>
          <a:prstGeom prst="rect">
            <a:avLst/>
          </a:prstGeom>
          <a:noFill/>
          <a:ln w="9525">
            <a:noFill/>
            <a:miter lim="800000"/>
            <a:headEnd/>
            <a:tailEnd/>
          </a:ln>
        </p:spPr>
        <p:txBody>
          <a:bodyPr/>
          <a:lstStyle/>
          <a:p>
            <a:pPr marL="342900" indent="-342900" eaLnBrk="0" hangingPunct="0">
              <a:spcBef>
                <a:spcPct val="20000"/>
              </a:spcBef>
              <a:buFontTx/>
              <a:buChar char="•"/>
            </a:pPr>
            <a:r>
              <a:rPr lang="en-US" sz="2000" b="0"/>
              <a:t>Things to consider</a:t>
            </a:r>
          </a:p>
          <a:p>
            <a:pPr marL="511175" lvl="1" indent="-285750" eaLnBrk="0" hangingPunct="0">
              <a:spcBef>
                <a:spcPct val="20000"/>
              </a:spcBef>
              <a:buFontTx/>
              <a:buChar char="–"/>
            </a:pPr>
            <a:r>
              <a:rPr lang="en-US" sz="1800" b="0"/>
              <a:t>Dual band or tri band radio</a:t>
            </a:r>
          </a:p>
          <a:p>
            <a:pPr marL="511175" lvl="1" indent="-285750" eaLnBrk="0" hangingPunct="0">
              <a:spcBef>
                <a:spcPct val="20000"/>
              </a:spcBef>
              <a:buFontTx/>
              <a:buChar char="–"/>
            </a:pPr>
            <a:r>
              <a:rPr lang="en-US" sz="1800" b="0"/>
              <a:t>Dual channel – receive two frequencies concurrently (i.e. Monitor another station while talking to net control)</a:t>
            </a:r>
          </a:p>
          <a:p>
            <a:pPr marL="511175" lvl="1" indent="-285750" eaLnBrk="0" hangingPunct="0">
              <a:spcBef>
                <a:spcPct val="20000"/>
              </a:spcBef>
              <a:buFontTx/>
              <a:buChar char="–"/>
            </a:pPr>
            <a:r>
              <a:rPr lang="en-US" sz="1800" b="0"/>
              <a:t>Good battery life, extra battery, external DC jack, or AA battery clip</a:t>
            </a:r>
          </a:p>
          <a:p>
            <a:pPr marL="511175" lvl="1" indent="-285750" eaLnBrk="0" hangingPunct="0">
              <a:spcBef>
                <a:spcPct val="20000"/>
              </a:spcBef>
              <a:buFontTx/>
              <a:buChar char="–"/>
            </a:pPr>
            <a:r>
              <a:rPr lang="en-US" sz="1800" b="0"/>
              <a:t>Speaker-microphone accessory</a:t>
            </a:r>
          </a:p>
          <a:p>
            <a:pPr marL="511175" lvl="1" indent="-285750" eaLnBrk="0" hangingPunct="0">
              <a:spcBef>
                <a:spcPct val="20000"/>
              </a:spcBef>
              <a:buFontTx/>
              <a:buChar char="–"/>
            </a:pPr>
            <a:r>
              <a:rPr lang="en-US" sz="1800" b="0"/>
              <a:t>Weather proofness</a:t>
            </a:r>
          </a:p>
          <a:p>
            <a:pPr marL="511175" lvl="1" indent="-285750" eaLnBrk="0" hangingPunct="0">
              <a:spcBef>
                <a:spcPct val="20000"/>
              </a:spcBef>
              <a:buFontTx/>
              <a:buChar char="–"/>
            </a:pPr>
            <a:r>
              <a:rPr lang="en-US" sz="1800" b="0"/>
              <a:t>Ability to easily change frequencies</a:t>
            </a:r>
          </a:p>
          <a:p>
            <a:pPr marL="511175" lvl="1" indent="-285750" eaLnBrk="0" hangingPunct="0">
              <a:spcBef>
                <a:spcPct val="20000"/>
              </a:spcBef>
              <a:buFontTx/>
              <a:buChar char="–"/>
            </a:pPr>
            <a:r>
              <a:rPr lang="en-US" sz="1800" b="0"/>
              <a:t>Ability to add frequencies and store in memory before leaving home</a:t>
            </a:r>
          </a:p>
          <a:p>
            <a:pPr marL="798513" lvl="2" indent="-228600" eaLnBrk="0" hangingPunct="0">
              <a:spcBef>
                <a:spcPct val="20000"/>
              </a:spcBef>
              <a:buFontTx/>
              <a:buChar char="•"/>
            </a:pPr>
            <a:r>
              <a:rPr lang="en-US" sz="1600" b="0"/>
              <a:t>Ability to easily change PL in the field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smtClean="0"/>
              <a:t>Ham Hobbiest – Do/Try Everything</a:t>
            </a:r>
          </a:p>
        </p:txBody>
      </p:sp>
      <p:sp>
        <p:nvSpPr>
          <p:cNvPr id="88066" name="Content Placeholder 2"/>
          <p:cNvSpPr>
            <a:spLocks/>
          </p:cNvSpPr>
          <p:nvPr/>
        </p:nvSpPr>
        <p:spPr bwMode="auto">
          <a:xfrm>
            <a:off x="912813" y="822325"/>
            <a:ext cx="1462087" cy="457200"/>
          </a:xfrm>
          <a:prstGeom prst="rect">
            <a:avLst/>
          </a:prstGeom>
          <a:noFill/>
          <a:ln w="9525">
            <a:noFill/>
            <a:miter lim="800000"/>
            <a:headEnd/>
            <a:tailEnd/>
          </a:ln>
        </p:spPr>
        <p:txBody>
          <a:bodyPr/>
          <a:lstStyle/>
          <a:p>
            <a:pPr marL="342900" indent="-342900" eaLnBrk="0" hangingPunct="0">
              <a:spcBef>
                <a:spcPct val="20000"/>
              </a:spcBef>
            </a:pPr>
            <a:r>
              <a:rPr lang="en-US" sz="1800" b="0"/>
              <a:t>Likely uses:</a:t>
            </a:r>
          </a:p>
        </p:txBody>
      </p:sp>
      <p:sp>
        <p:nvSpPr>
          <p:cNvPr id="88067" name="Content Placeholder 2"/>
          <p:cNvSpPr>
            <a:spLocks/>
          </p:cNvSpPr>
          <p:nvPr/>
        </p:nvSpPr>
        <p:spPr bwMode="auto">
          <a:xfrm>
            <a:off x="2284413" y="822325"/>
            <a:ext cx="6630987" cy="2101850"/>
          </a:xfrm>
          <a:prstGeom prst="rect">
            <a:avLst/>
          </a:prstGeom>
          <a:noFill/>
          <a:ln w="9525">
            <a:noFill/>
            <a:miter lim="800000"/>
            <a:headEnd/>
            <a:tailEnd/>
          </a:ln>
        </p:spPr>
        <p:txBody>
          <a:bodyPr/>
          <a:lstStyle/>
          <a:p>
            <a:pPr marL="174625" indent="-174625" eaLnBrk="0" hangingPunct="0">
              <a:spcBef>
                <a:spcPct val="20000"/>
              </a:spcBef>
              <a:buFontTx/>
              <a:buChar char="•"/>
            </a:pPr>
            <a:r>
              <a:rPr lang="en-US" sz="1800" b="0"/>
              <a:t>Participating in nets</a:t>
            </a:r>
          </a:p>
          <a:p>
            <a:pPr marL="174625" indent="-174625" eaLnBrk="0" hangingPunct="0">
              <a:buFontTx/>
              <a:buChar char="•"/>
            </a:pPr>
            <a:r>
              <a:rPr lang="en-US" sz="1800" b="0"/>
              <a:t>Talking to friends</a:t>
            </a:r>
          </a:p>
          <a:p>
            <a:pPr marL="174625" indent="-174625" eaLnBrk="0" hangingPunct="0">
              <a:buFontTx/>
              <a:buChar char="•"/>
            </a:pPr>
            <a:r>
              <a:rPr lang="en-US" sz="1800" b="0"/>
              <a:t>Scanning for radio traffic</a:t>
            </a:r>
          </a:p>
          <a:p>
            <a:pPr marL="174625" indent="-174625" eaLnBrk="0" hangingPunct="0">
              <a:buFontTx/>
              <a:buChar char="•"/>
            </a:pPr>
            <a:r>
              <a:rPr lang="en-US" sz="1800" b="0"/>
              <a:t>Contesting – simplex</a:t>
            </a:r>
          </a:p>
          <a:p>
            <a:pPr marL="174625" indent="-174625" eaLnBrk="0" hangingPunct="0">
              <a:buFontTx/>
              <a:buChar char="•"/>
            </a:pPr>
            <a:r>
              <a:rPr lang="en-US" sz="1800" b="0"/>
              <a:t>Satellite communication</a:t>
            </a:r>
          </a:p>
          <a:p>
            <a:pPr marL="174625" indent="-174625" eaLnBrk="0" hangingPunct="0">
              <a:buFontTx/>
              <a:buChar char="•"/>
            </a:pPr>
            <a:r>
              <a:rPr lang="en-US" sz="1800" b="0"/>
              <a:t>APRS</a:t>
            </a:r>
          </a:p>
          <a:p>
            <a:pPr marL="174625" indent="-174625" eaLnBrk="0" hangingPunct="0">
              <a:buFontTx/>
              <a:buChar char="•"/>
            </a:pPr>
            <a:r>
              <a:rPr lang="en-US" sz="1800" b="0"/>
              <a:t>Packet radio – Winlink – email</a:t>
            </a:r>
          </a:p>
        </p:txBody>
      </p:sp>
      <p:sp>
        <p:nvSpPr>
          <p:cNvPr id="88068" name="Content Placeholder 6"/>
          <p:cNvSpPr>
            <a:spLocks/>
          </p:cNvSpPr>
          <p:nvPr/>
        </p:nvSpPr>
        <p:spPr bwMode="auto">
          <a:xfrm>
            <a:off x="76200" y="2741613"/>
            <a:ext cx="4767263" cy="3838575"/>
          </a:xfrm>
          <a:prstGeom prst="rect">
            <a:avLst/>
          </a:prstGeom>
          <a:noFill/>
          <a:ln w="9525">
            <a:noFill/>
            <a:miter lim="800000"/>
            <a:headEnd/>
            <a:tailEnd/>
          </a:ln>
        </p:spPr>
        <p:txBody>
          <a:bodyPr/>
          <a:lstStyle/>
          <a:p>
            <a:pPr marL="342900" indent="-342900" eaLnBrk="0" hangingPunct="0">
              <a:spcBef>
                <a:spcPct val="20000"/>
              </a:spcBef>
              <a:buFontTx/>
              <a:buChar char="•"/>
            </a:pPr>
            <a:r>
              <a:rPr lang="en-US" sz="2000" b="0"/>
              <a:t>Most critical</a:t>
            </a:r>
          </a:p>
          <a:p>
            <a:pPr marL="461963" lvl="1" indent="-285750" eaLnBrk="0" hangingPunct="0">
              <a:spcBef>
                <a:spcPct val="20000"/>
              </a:spcBef>
              <a:buFontTx/>
              <a:buChar char="–"/>
            </a:pPr>
            <a:r>
              <a:rPr lang="en-US" sz="1800" b="0"/>
              <a:t>All frequency bands</a:t>
            </a:r>
          </a:p>
          <a:p>
            <a:pPr marL="461963" lvl="1" indent="-285750" eaLnBrk="0" hangingPunct="0">
              <a:spcBef>
                <a:spcPct val="20000"/>
              </a:spcBef>
              <a:buFontTx/>
              <a:buChar char="–"/>
            </a:pPr>
            <a:r>
              <a:rPr lang="en-US" sz="1800" b="0"/>
              <a:t>Ability to add external antenna</a:t>
            </a:r>
          </a:p>
          <a:p>
            <a:pPr marL="461963" lvl="1" indent="-285750" eaLnBrk="0" hangingPunct="0">
              <a:spcBef>
                <a:spcPct val="20000"/>
              </a:spcBef>
              <a:buFontTx/>
              <a:buChar char="–"/>
            </a:pPr>
            <a:r>
              <a:rPr lang="en-US" sz="1800" b="0"/>
              <a:t>GPS and all features</a:t>
            </a:r>
          </a:p>
          <a:p>
            <a:pPr marL="461963" lvl="1" indent="-285750" eaLnBrk="0" hangingPunct="0">
              <a:spcBef>
                <a:spcPct val="20000"/>
              </a:spcBef>
              <a:buFontTx/>
              <a:buChar char="–"/>
            </a:pPr>
            <a:r>
              <a:rPr lang="en-US" sz="1800" b="0"/>
              <a:t>Others in your group can help you learn to use your radio</a:t>
            </a:r>
          </a:p>
        </p:txBody>
      </p:sp>
      <p:sp>
        <p:nvSpPr>
          <p:cNvPr id="88069" name="Content Placeholder 6"/>
          <p:cNvSpPr>
            <a:spLocks/>
          </p:cNvSpPr>
          <p:nvPr/>
        </p:nvSpPr>
        <p:spPr bwMode="auto">
          <a:xfrm>
            <a:off x="4373563" y="2741613"/>
            <a:ext cx="4767262" cy="3838575"/>
          </a:xfrm>
          <a:prstGeom prst="rect">
            <a:avLst/>
          </a:prstGeom>
          <a:noFill/>
          <a:ln w="9525">
            <a:noFill/>
            <a:miter lim="800000"/>
            <a:headEnd/>
            <a:tailEnd/>
          </a:ln>
        </p:spPr>
        <p:txBody>
          <a:bodyPr/>
          <a:lstStyle/>
          <a:p>
            <a:pPr marL="342900" indent="-342900" eaLnBrk="0" hangingPunct="0">
              <a:spcBef>
                <a:spcPct val="20000"/>
              </a:spcBef>
              <a:buFontTx/>
              <a:buChar char="•"/>
            </a:pPr>
            <a:r>
              <a:rPr lang="en-US" sz="2000" b="0"/>
              <a:t>Things to consider</a:t>
            </a:r>
          </a:p>
          <a:p>
            <a:pPr marL="461963" lvl="1" indent="-285750" eaLnBrk="0" hangingPunct="0">
              <a:spcBef>
                <a:spcPct val="20000"/>
              </a:spcBef>
              <a:buFontTx/>
              <a:buChar char="–"/>
            </a:pPr>
            <a:r>
              <a:rPr lang="en-US" sz="1800" b="0"/>
              <a:t>Tri band radio</a:t>
            </a:r>
          </a:p>
          <a:p>
            <a:pPr marL="461963" lvl="1" indent="-285750" eaLnBrk="0" hangingPunct="0">
              <a:spcBef>
                <a:spcPct val="20000"/>
              </a:spcBef>
              <a:buFontTx/>
              <a:buChar char="–"/>
            </a:pPr>
            <a:r>
              <a:rPr lang="en-US" sz="1800" b="0"/>
              <a:t>Dual channel – receive two frequencies concurrently (i.e. Monitor another station while talking to net control)</a:t>
            </a:r>
          </a:p>
          <a:p>
            <a:pPr marL="461963" lvl="1" indent="-285750" eaLnBrk="0" hangingPunct="0">
              <a:spcBef>
                <a:spcPct val="20000"/>
              </a:spcBef>
              <a:buFontTx/>
              <a:buChar char="–"/>
            </a:pPr>
            <a:r>
              <a:rPr lang="en-US" sz="1800" b="0"/>
              <a:t>Good battery life, extra battery, external DC jack </a:t>
            </a:r>
          </a:p>
          <a:p>
            <a:pPr marL="461963" lvl="1" indent="-285750" eaLnBrk="0" hangingPunct="0">
              <a:spcBef>
                <a:spcPct val="20000"/>
              </a:spcBef>
              <a:buFontTx/>
              <a:buChar char="–"/>
            </a:pPr>
            <a:r>
              <a:rPr lang="en-US" sz="1800" b="0"/>
              <a:t>Speaker-microphone accessory</a:t>
            </a:r>
          </a:p>
          <a:p>
            <a:pPr marL="461963" lvl="1" indent="-285750" eaLnBrk="0" hangingPunct="0">
              <a:spcBef>
                <a:spcPct val="20000"/>
              </a:spcBef>
              <a:buFontTx/>
              <a:buChar char="–"/>
            </a:pPr>
            <a:r>
              <a:rPr lang="en-US" sz="1800" b="0"/>
              <a:t>Ability to change frequencies, repeaters, modes</a:t>
            </a:r>
          </a:p>
          <a:p>
            <a:pPr marL="461963" lvl="1" indent="-285750" eaLnBrk="0" hangingPunct="0">
              <a:spcBef>
                <a:spcPct val="20000"/>
              </a:spcBef>
              <a:buFontTx/>
              <a:buChar char="–"/>
            </a:pPr>
            <a:r>
              <a:rPr lang="en-US" sz="1800" b="0"/>
              <a:t>Broadband reception</a:t>
            </a:r>
          </a:p>
          <a:p>
            <a:pPr marL="461963" lvl="1" indent="-285750" eaLnBrk="0" hangingPunct="0">
              <a:spcBef>
                <a:spcPct val="20000"/>
              </a:spcBef>
              <a:buFontTx/>
              <a:buChar char="–"/>
            </a:pPr>
            <a:r>
              <a:rPr lang="en-US" sz="1800" b="0"/>
              <a:t>Computer interface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Content Placeholder 6"/>
          <p:cNvSpPr>
            <a:spLocks/>
          </p:cNvSpPr>
          <p:nvPr/>
        </p:nvSpPr>
        <p:spPr bwMode="auto">
          <a:xfrm>
            <a:off x="198438" y="2057400"/>
            <a:ext cx="4570412" cy="3838575"/>
          </a:xfrm>
          <a:prstGeom prst="rect">
            <a:avLst/>
          </a:prstGeom>
          <a:noFill/>
          <a:ln w="9525">
            <a:noFill/>
            <a:miter lim="800000"/>
            <a:headEnd/>
            <a:tailEnd/>
          </a:ln>
        </p:spPr>
        <p:txBody>
          <a:bodyPr/>
          <a:lstStyle/>
          <a:p>
            <a:pPr marL="342900" indent="-342900" eaLnBrk="0" hangingPunct="0">
              <a:spcBef>
                <a:spcPct val="20000"/>
              </a:spcBef>
              <a:buFontTx/>
              <a:buChar char="•"/>
            </a:pPr>
            <a:r>
              <a:rPr lang="en-US" sz="2000" b="0"/>
              <a:t>Most critical</a:t>
            </a:r>
          </a:p>
          <a:p>
            <a:pPr marL="461963" lvl="1" indent="-285750" eaLnBrk="0" hangingPunct="0">
              <a:spcBef>
                <a:spcPct val="20000"/>
              </a:spcBef>
              <a:buFontTx/>
              <a:buChar char="–"/>
            </a:pPr>
            <a:r>
              <a:rPr lang="en-US" sz="1800" b="0"/>
              <a:t>Same frequency bands and capabilities as others in the family or group</a:t>
            </a:r>
          </a:p>
          <a:p>
            <a:pPr marL="461963" lvl="1" indent="-285750" eaLnBrk="0" hangingPunct="0">
              <a:spcBef>
                <a:spcPct val="20000"/>
              </a:spcBef>
              <a:buFontTx/>
              <a:buChar char="–"/>
            </a:pPr>
            <a:r>
              <a:rPr lang="en-US" sz="1800" b="0"/>
              <a:t>Simple to use</a:t>
            </a:r>
          </a:p>
          <a:p>
            <a:pPr marL="461963" lvl="1" indent="-285750" eaLnBrk="0" hangingPunct="0">
              <a:spcBef>
                <a:spcPct val="20000"/>
              </a:spcBef>
              <a:buFontTx/>
              <a:buChar char="–"/>
            </a:pPr>
            <a:r>
              <a:rPr lang="en-US" sz="1800" b="0"/>
              <a:t>Reliable</a:t>
            </a:r>
          </a:p>
          <a:p>
            <a:pPr marL="461963" lvl="1" indent="-285750" eaLnBrk="0" hangingPunct="0">
              <a:spcBef>
                <a:spcPct val="20000"/>
              </a:spcBef>
              <a:buFontTx/>
              <a:buChar char="–"/>
            </a:pPr>
            <a:r>
              <a:rPr lang="en-US" sz="1800" b="0"/>
              <a:t>Good battery life</a:t>
            </a:r>
          </a:p>
          <a:p>
            <a:pPr marL="342900" indent="-342900" eaLnBrk="0" hangingPunct="0">
              <a:spcBef>
                <a:spcPct val="20000"/>
              </a:spcBef>
              <a:buFontTx/>
              <a:buChar char="•"/>
            </a:pPr>
            <a:r>
              <a:rPr lang="en-US" sz="2000" b="0"/>
              <a:t>Other considerations</a:t>
            </a:r>
          </a:p>
          <a:p>
            <a:pPr marL="461963" lvl="1" indent="-285750" eaLnBrk="0" hangingPunct="0">
              <a:spcBef>
                <a:spcPct val="20000"/>
              </a:spcBef>
              <a:buFontTx/>
              <a:buChar char="–"/>
            </a:pPr>
            <a:r>
              <a:rPr lang="en-US" sz="1800" b="0"/>
              <a:t>Able to monitor ranger frequencies</a:t>
            </a:r>
          </a:p>
          <a:p>
            <a:pPr marL="461963" lvl="1" indent="-285750" eaLnBrk="0" hangingPunct="0">
              <a:spcBef>
                <a:spcPct val="20000"/>
              </a:spcBef>
              <a:buFontTx/>
              <a:buChar char="–"/>
            </a:pPr>
            <a:r>
              <a:rPr lang="en-US" sz="1800" b="0"/>
              <a:t>Have your location tracked through APRS</a:t>
            </a:r>
          </a:p>
          <a:p>
            <a:pPr marL="461963" lvl="1" indent="-285750" eaLnBrk="0" hangingPunct="0">
              <a:spcBef>
                <a:spcPct val="20000"/>
              </a:spcBef>
              <a:buFontTx/>
              <a:buChar char="–"/>
            </a:pPr>
            <a:r>
              <a:rPr lang="en-US" sz="1800" b="0"/>
              <a:t>NOAA weather reception</a:t>
            </a:r>
          </a:p>
        </p:txBody>
      </p:sp>
      <p:sp>
        <p:nvSpPr>
          <p:cNvPr id="89090" name="Title 1"/>
          <p:cNvSpPr>
            <a:spLocks noGrp="1"/>
          </p:cNvSpPr>
          <p:nvPr>
            <p:ph type="title"/>
          </p:nvPr>
        </p:nvSpPr>
        <p:spPr/>
        <p:txBody>
          <a:bodyPr/>
          <a:lstStyle/>
          <a:p>
            <a:r>
              <a:rPr lang="en-US" smtClean="0"/>
              <a:t>Family or Group Backpacking/Camping</a:t>
            </a:r>
          </a:p>
        </p:txBody>
      </p:sp>
      <p:sp>
        <p:nvSpPr>
          <p:cNvPr id="89091" name="Content Placeholder 2"/>
          <p:cNvSpPr>
            <a:spLocks/>
          </p:cNvSpPr>
          <p:nvPr/>
        </p:nvSpPr>
        <p:spPr bwMode="auto">
          <a:xfrm>
            <a:off x="76200" y="838200"/>
            <a:ext cx="1462088" cy="457200"/>
          </a:xfrm>
          <a:prstGeom prst="rect">
            <a:avLst/>
          </a:prstGeom>
          <a:noFill/>
          <a:ln w="9525">
            <a:noFill/>
            <a:miter lim="800000"/>
            <a:headEnd/>
            <a:tailEnd/>
          </a:ln>
        </p:spPr>
        <p:txBody>
          <a:bodyPr/>
          <a:lstStyle/>
          <a:p>
            <a:pPr marL="342900" indent="-342900" eaLnBrk="0" hangingPunct="0">
              <a:spcBef>
                <a:spcPct val="20000"/>
              </a:spcBef>
            </a:pPr>
            <a:r>
              <a:rPr lang="en-US" sz="1800" b="0"/>
              <a:t>Likely uses:</a:t>
            </a:r>
          </a:p>
        </p:txBody>
      </p:sp>
      <p:sp>
        <p:nvSpPr>
          <p:cNvPr id="89092" name="Content Placeholder 2"/>
          <p:cNvSpPr>
            <a:spLocks/>
          </p:cNvSpPr>
          <p:nvPr/>
        </p:nvSpPr>
        <p:spPr bwMode="auto">
          <a:xfrm>
            <a:off x="1447800" y="838200"/>
            <a:ext cx="6630988" cy="2101850"/>
          </a:xfrm>
          <a:prstGeom prst="rect">
            <a:avLst/>
          </a:prstGeom>
          <a:noFill/>
          <a:ln w="9525">
            <a:noFill/>
            <a:miter lim="800000"/>
            <a:headEnd/>
            <a:tailEnd/>
          </a:ln>
        </p:spPr>
        <p:txBody>
          <a:bodyPr/>
          <a:lstStyle/>
          <a:p>
            <a:pPr marL="174625" indent="-174625" eaLnBrk="0" hangingPunct="0">
              <a:spcBef>
                <a:spcPct val="20000"/>
              </a:spcBef>
              <a:buFontTx/>
              <a:buChar char="•"/>
            </a:pPr>
            <a:r>
              <a:rPr lang="en-US" sz="1800" b="0"/>
              <a:t>Car to car communication while driving to location</a:t>
            </a:r>
          </a:p>
          <a:p>
            <a:pPr marL="573088" lvl="1" indent="-234950" eaLnBrk="0" hangingPunct="0">
              <a:buFontTx/>
              <a:buChar char="–"/>
            </a:pPr>
            <a:r>
              <a:rPr lang="en-US" sz="1600" b="0"/>
              <a:t>Simplex and repeater</a:t>
            </a:r>
          </a:p>
          <a:p>
            <a:pPr marL="174625" indent="-174625" eaLnBrk="0" hangingPunct="0">
              <a:spcBef>
                <a:spcPct val="20000"/>
              </a:spcBef>
              <a:buFontTx/>
              <a:buChar char="•"/>
            </a:pPr>
            <a:r>
              <a:rPr lang="en-US" sz="1800" b="0"/>
              <a:t>Simplex communication on the trail</a:t>
            </a:r>
          </a:p>
          <a:p>
            <a:pPr marL="174625" indent="-174625" eaLnBrk="0" hangingPunct="0">
              <a:spcBef>
                <a:spcPct val="20000"/>
              </a:spcBef>
              <a:buFontTx/>
              <a:buChar char="•"/>
            </a:pPr>
            <a:r>
              <a:rPr lang="en-US" sz="1800" b="0"/>
              <a:t>Possibly repeater operation if available on the trail</a:t>
            </a:r>
          </a:p>
        </p:txBody>
      </p:sp>
      <p:sp>
        <p:nvSpPr>
          <p:cNvPr id="89093" name="Content Placeholder 6"/>
          <p:cNvSpPr>
            <a:spLocks/>
          </p:cNvSpPr>
          <p:nvPr/>
        </p:nvSpPr>
        <p:spPr bwMode="auto">
          <a:xfrm>
            <a:off x="4343400" y="2057400"/>
            <a:ext cx="4876800" cy="3838575"/>
          </a:xfrm>
          <a:prstGeom prst="rect">
            <a:avLst/>
          </a:prstGeom>
          <a:noFill/>
          <a:ln w="9525">
            <a:noFill/>
            <a:miter lim="800000"/>
            <a:headEnd/>
            <a:tailEnd/>
          </a:ln>
        </p:spPr>
        <p:txBody>
          <a:bodyPr/>
          <a:lstStyle/>
          <a:p>
            <a:pPr marL="342900" indent="-342900" eaLnBrk="0" hangingPunct="0">
              <a:spcBef>
                <a:spcPct val="20000"/>
              </a:spcBef>
              <a:buFontTx/>
              <a:buChar char="•"/>
            </a:pPr>
            <a:r>
              <a:rPr lang="en-US" sz="2000" b="0"/>
              <a:t>Things to consider</a:t>
            </a:r>
          </a:p>
          <a:p>
            <a:pPr marL="461963" lvl="1" indent="-285750" eaLnBrk="0" hangingPunct="0">
              <a:spcBef>
                <a:spcPct val="20000"/>
              </a:spcBef>
              <a:buFontTx/>
              <a:buChar char="–"/>
            </a:pPr>
            <a:r>
              <a:rPr lang="en-US" sz="1800" b="0"/>
              <a:t>Dual band or tri band radio</a:t>
            </a:r>
          </a:p>
          <a:p>
            <a:pPr marL="461963" lvl="1" indent="-285750" eaLnBrk="0" hangingPunct="0">
              <a:spcBef>
                <a:spcPct val="20000"/>
              </a:spcBef>
              <a:buFontTx/>
              <a:buChar char="–"/>
            </a:pPr>
            <a:r>
              <a:rPr lang="en-US" sz="1800" b="0"/>
              <a:t>Dual channel – receive two frequencies concurrently</a:t>
            </a:r>
          </a:p>
          <a:p>
            <a:pPr marL="461963" lvl="1" indent="-285750" eaLnBrk="0" hangingPunct="0">
              <a:spcBef>
                <a:spcPct val="20000"/>
              </a:spcBef>
              <a:buFontTx/>
              <a:buChar char="–"/>
            </a:pPr>
            <a:r>
              <a:rPr lang="en-US" sz="1800" b="0"/>
              <a:t>Good battery life, extra battery</a:t>
            </a:r>
          </a:p>
          <a:p>
            <a:pPr marL="461963" lvl="1" indent="-285750" eaLnBrk="0" hangingPunct="0">
              <a:spcBef>
                <a:spcPct val="20000"/>
              </a:spcBef>
              <a:buFontTx/>
              <a:buChar char="–"/>
            </a:pPr>
            <a:r>
              <a:rPr lang="en-US" sz="1800" b="0"/>
              <a:t>GPS/APRS</a:t>
            </a:r>
          </a:p>
          <a:p>
            <a:pPr marL="461963" lvl="1" indent="-285750" eaLnBrk="0" hangingPunct="0">
              <a:spcBef>
                <a:spcPct val="20000"/>
              </a:spcBef>
              <a:buFontTx/>
              <a:buChar char="–"/>
            </a:pPr>
            <a:r>
              <a:rPr lang="en-US" sz="1800" b="0"/>
              <a:t>DC jack to charge batteries while using radio and driving</a:t>
            </a:r>
          </a:p>
          <a:p>
            <a:pPr marL="1143000" lvl="2" indent="-228600" eaLnBrk="0" hangingPunct="0">
              <a:spcBef>
                <a:spcPct val="20000"/>
              </a:spcBef>
              <a:buFontTx/>
              <a:buChar char="•"/>
            </a:pPr>
            <a:r>
              <a:rPr lang="en-US" b="0"/>
              <a:t>Solar charging of battery</a:t>
            </a:r>
          </a:p>
          <a:p>
            <a:pPr marL="461963" lvl="1" indent="-285750" eaLnBrk="0" hangingPunct="0">
              <a:spcBef>
                <a:spcPct val="20000"/>
              </a:spcBef>
              <a:buFontTx/>
              <a:buChar char="–"/>
            </a:pPr>
            <a:r>
              <a:rPr lang="en-US" sz="1800" b="0"/>
              <a:t>Size and weight and ruggedness</a:t>
            </a:r>
          </a:p>
          <a:p>
            <a:pPr marL="461963" lvl="1" indent="-285750" eaLnBrk="0" hangingPunct="0">
              <a:spcBef>
                <a:spcPct val="20000"/>
              </a:spcBef>
              <a:buFontTx/>
              <a:buChar char="–"/>
            </a:pPr>
            <a:r>
              <a:rPr lang="en-US" sz="1800" b="0"/>
              <a:t>Weather resistance</a:t>
            </a:r>
          </a:p>
          <a:p>
            <a:pPr marL="461963" lvl="1" indent="-285750" eaLnBrk="0" hangingPunct="0">
              <a:spcBef>
                <a:spcPct val="20000"/>
              </a:spcBef>
              <a:buFontTx/>
              <a:buChar char="–"/>
            </a:pPr>
            <a:r>
              <a:rPr lang="en-US" sz="1800" b="0"/>
              <a:t>Ability to easily add frequencies/repeaters and store in memory while in the field</a:t>
            </a:r>
          </a:p>
          <a:p>
            <a:pPr marL="461963" lvl="1" indent="-285750" eaLnBrk="0" hangingPunct="0">
              <a:spcBef>
                <a:spcPct val="20000"/>
              </a:spcBef>
              <a:buFontTx/>
              <a:buChar char="–"/>
            </a:pPr>
            <a:r>
              <a:rPr lang="en-US" sz="1800" b="0"/>
              <a:t>Ability to add an external antenna</a:t>
            </a:r>
          </a:p>
          <a:p>
            <a:pPr marL="1143000" lvl="2" indent="-228600" eaLnBrk="0" hangingPunct="0">
              <a:spcBef>
                <a:spcPct val="20000"/>
              </a:spcBef>
              <a:buFontTx/>
              <a:buChar char="•"/>
            </a:pPr>
            <a:r>
              <a:rPr lang="en-US" sz="1200" b="0"/>
              <a:t>For car drive</a:t>
            </a:r>
          </a:p>
          <a:p>
            <a:pPr marL="1143000" lvl="2" indent="-228600" eaLnBrk="0" hangingPunct="0">
              <a:spcBef>
                <a:spcPct val="20000"/>
              </a:spcBef>
              <a:buFontTx/>
              <a:buChar char="•"/>
            </a:pPr>
            <a:r>
              <a:rPr lang="en-US" sz="1200" b="0"/>
              <a:t>For back woods signal improvement</a:t>
            </a:r>
            <a:endParaRPr lang="en-US" b="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mtClean="0"/>
              <a:t>Off Roading</a:t>
            </a:r>
          </a:p>
        </p:txBody>
      </p:sp>
      <p:sp>
        <p:nvSpPr>
          <p:cNvPr id="90114" name="Content Placeholder 2"/>
          <p:cNvSpPr>
            <a:spLocks/>
          </p:cNvSpPr>
          <p:nvPr/>
        </p:nvSpPr>
        <p:spPr bwMode="auto">
          <a:xfrm>
            <a:off x="152400" y="822325"/>
            <a:ext cx="1462088" cy="457200"/>
          </a:xfrm>
          <a:prstGeom prst="rect">
            <a:avLst/>
          </a:prstGeom>
          <a:noFill/>
          <a:ln w="9525">
            <a:noFill/>
            <a:miter lim="800000"/>
            <a:headEnd/>
            <a:tailEnd/>
          </a:ln>
        </p:spPr>
        <p:txBody>
          <a:bodyPr/>
          <a:lstStyle/>
          <a:p>
            <a:pPr marL="342900" indent="-342900" eaLnBrk="0" hangingPunct="0">
              <a:spcBef>
                <a:spcPct val="20000"/>
              </a:spcBef>
            </a:pPr>
            <a:r>
              <a:rPr lang="en-US" sz="1800" b="0"/>
              <a:t>Likely uses:</a:t>
            </a:r>
          </a:p>
        </p:txBody>
      </p:sp>
      <p:sp>
        <p:nvSpPr>
          <p:cNvPr id="90115" name="Content Placeholder 2"/>
          <p:cNvSpPr>
            <a:spLocks/>
          </p:cNvSpPr>
          <p:nvPr/>
        </p:nvSpPr>
        <p:spPr bwMode="auto">
          <a:xfrm>
            <a:off x="1524000" y="822325"/>
            <a:ext cx="6630988" cy="2101850"/>
          </a:xfrm>
          <a:prstGeom prst="rect">
            <a:avLst/>
          </a:prstGeom>
          <a:noFill/>
          <a:ln w="9525">
            <a:noFill/>
            <a:miter lim="800000"/>
            <a:headEnd/>
            <a:tailEnd/>
          </a:ln>
        </p:spPr>
        <p:txBody>
          <a:bodyPr/>
          <a:lstStyle/>
          <a:p>
            <a:pPr marL="174625" indent="-174625" eaLnBrk="0" hangingPunct="0">
              <a:spcBef>
                <a:spcPct val="20000"/>
              </a:spcBef>
              <a:buFontTx/>
              <a:buChar char="•"/>
            </a:pPr>
            <a:r>
              <a:rPr lang="en-US" sz="1800" b="0"/>
              <a:t>Vehicle to vehicle communication while driving to location</a:t>
            </a:r>
          </a:p>
          <a:p>
            <a:pPr marL="573088" lvl="1" indent="-234950" eaLnBrk="0" hangingPunct="0">
              <a:buFontTx/>
              <a:buChar char="–"/>
            </a:pPr>
            <a:r>
              <a:rPr lang="en-US" sz="1600" b="0"/>
              <a:t>Simplex and repeater</a:t>
            </a:r>
          </a:p>
          <a:p>
            <a:pPr marL="174625" indent="-174625" eaLnBrk="0" hangingPunct="0">
              <a:spcBef>
                <a:spcPct val="20000"/>
              </a:spcBef>
              <a:buFontTx/>
              <a:buChar char="•"/>
            </a:pPr>
            <a:r>
              <a:rPr lang="en-US" sz="1800" b="0"/>
              <a:t>Simplex communication on the trail</a:t>
            </a:r>
          </a:p>
          <a:p>
            <a:pPr marL="174625" indent="-174625" eaLnBrk="0" hangingPunct="0">
              <a:spcBef>
                <a:spcPct val="20000"/>
              </a:spcBef>
              <a:buFontTx/>
              <a:buChar char="•"/>
            </a:pPr>
            <a:r>
              <a:rPr lang="en-US" sz="1800" b="0"/>
              <a:t>Possibly repeater operation if available on the trail</a:t>
            </a:r>
          </a:p>
          <a:p>
            <a:pPr marL="174625" indent="-174625" eaLnBrk="0" hangingPunct="0">
              <a:spcBef>
                <a:spcPct val="20000"/>
              </a:spcBef>
              <a:buFontTx/>
              <a:buChar char="•"/>
            </a:pPr>
            <a:r>
              <a:rPr lang="en-US" sz="1800" b="0"/>
              <a:t>APRS breadcrumbs, statusing, and messaging</a:t>
            </a:r>
          </a:p>
        </p:txBody>
      </p:sp>
      <p:sp>
        <p:nvSpPr>
          <p:cNvPr id="90116" name="Content Placeholder 6"/>
          <p:cNvSpPr>
            <a:spLocks/>
          </p:cNvSpPr>
          <p:nvPr/>
        </p:nvSpPr>
        <p:spPr bwMode="auto">
          <a:xfrm>
            <a:off x="273050" y="2741613"/>
            <a:ext cx="4570413" cy="3838575"/>
          </a:xfrm>
          <a:prstGeom prst="rect">
            <a:avLst/>
          </a:prstGeom>
          <a:noFill/>
          <a:ln w="9525">
            <a:noFill/>
            <a:miter lim="800000"/>
            <a:headEnd/>
            <a:tailEnd/>
          </a:ln>
        </p:spPr>
        <p:txBody>
          <a:bodyPr/>
          <a:lstStyle/>
          <a:p>
            <a:pPr marL="342900" indent="-342900" eaLnBrk="0" hangingPunct="0">
              <a:spcBef>
                <a:spcPct val="20000"/>
              </a:spcBef>
              <a:buFontTx/>
              <a:buChar char="•"/>
            </a:pPr>
            <a:r>
              <a:rPr lang="en-US" sz="1800" b="0"/>
              <a:t>Most critical</a:t>
            </a:r>
          </a:p>
          <a:p>
            <a:pPr marL="461963" lvl="1" indent="-285750" eaLnBrk="0" hangingPunct="0">
              <a:spcBef>
                <a:spcPct val="20000"/>
              </a:spcBef>
              <a:buFontTx/>
              <a:buChar char="–"/>
            </a:pPr>
            <a:r>
              <a:rPr lang="en-US" sz="1600" b="0"/>
              <a:t>Same frequency bands</a:t>
            </a:r>
          </a:p>
          <a:p>
            <a:pPr marL="461963" lvl="1" indent="-285750" eaLnBrk="0" hangingPunct="0">
              <a:spcBef>
                <a:spcPct val="20000"/>
              </a:spcBef>
              <a:buFontTx/>
              <a:buChar char="–"/>
            </a:pPr>
            <a:r>
              <a:rPr lang="en-US" sz="1600" b="0"/>
              <a:t>Simple to use</a:t>
            </a:r>
          </a:p>
          <a:p>
            <a:pPr marL="461963" lvl="1" indent="-285750" eaLnBrk="0" hangingPunct="0">
              <a:spcBef>
                <a:spcPct val="20000"/>
              </a:spcBef>
              <a:buFontTx/>
              <a:buChar char="–"/>
            </a:pPr>
            <a:r>
              <a:rPr lang="en-US" sz="1600" b="0"/>
              <a:t>Reliable</a:t>
            </a:r>
          </a:p>
          <a:p>
            <a:pPr marL="461963" lvl="1" indent="-285750" eaLnBrk="0" hangingPunct="0">
              <a:spcBef>
                <a:spcPct val="20000"/>
              </a:spcBef>
              <a:buFontTx/>
              <a:buChar char="–"/>
            </a:pPr>
            <a:r>
              <a:rPr lang="en-US" sz="1600" b="0"/>
              <a:t>Ability to add external antenna on vehicle</a:t>
            </a:r>
          </a:p>
          <a:p>
            <a:pPr marL="461963" lvl="1" indent="-285750" eaLnBrk="0" hangingPunct="0">
              <a:spcBef>
                <a:spcPct val="20000"/>
              </a:spcBef>
              <a:buFontTx/>
              <a:buChar char="–"/>
            </a:pPr>
            <a:r>
              <a:rPr lang="en-US" sz="1600" b="0"/>
              <a:t>External speaker-microphone</a:t>
            </a:r>
          </a:p>
          <a:p>
            <a:pPr marL="342900" indent="-342900" eaLnBrk="0" hangingPunct="0">
              <a:spcBef>
                <a:spcPct val="20000"/>
              </a:spcBef>
              <a:buFontTx/>
              <a:buChar char="•"/>
            </a:pPr>
            <a:r>
              <a:rPr lang="en-US" sz="1800" b="0"/>
              <a:t>Other considerations:</a:t>
            </a:r>
          </a:p>
          <a:p>
            <a:pPr marL="461963" lvl="1" indent="-285750" eaLnBrk="0" hangingPunct="0">
              <a:spcBef>
                <a:spcPct val="20000"/>
              </a:spcBef>
              <a:buFontTx/>
              <a:buChar char="–"/>
            </a:pPr>
            <a:r>
              <a:rPr lang="en-US" sz="1600" b="0"/>
              <a:t>Able to monitor ranger frequencies</a:t>
            </a:r>
          </a:p>
          <a:p>
            <a:pPr marL="461963" lvl="1" indent="-285750" eaLnBrk="0" hangingPunct="0">
              <a:spcBef>
                <a:spcPct val="20000"/>
              </a:spcBef>
              <a:buFontTx/>
              <a:buChar char="–"/>
            </a:pPr>
            <a:r>
              <a:rPr lang="en-US" sz="1600" b="0"/>
              <a:t>NOAA weather reception </a:t>
            </a:r>
          </a:p>
        </p:txBody>
      </p:sp>
      <p:sp>
        <p:nvSpPr>
          <p:cNvPr id="90117" name="Content Placeholder 6"/>
          <p:cNvSpPr>
            <a:spLocks/>
          </p:cNvSpPr>
          <p:nvPr/>
        </p:nvSpPr>
        <p:spPr bwMode="auto">
          <a:xfrm>
            <a:off x="4570413" y="2741613"/>
            <a:ext cx="4570412" cy="3838575"/>
          </a:xfrm>
          <a:prstGeom prst="rect">
            <a:avLst/>
          </a:prstGeom>
          <a:noFill/>
          <a:ln w="9525">
            <a:noFill/>
            <a:miter lim="800000"/>
            <a:headEnd/>
            <a:tailEnd/>
          </a:ln>
        </p:spPr>
        <p:txBody>
          <a:bodyPr/>
          <a:lstStyle/>
          <a:p>
            <a:pPr marL="342900" indent="-342900" eaLnBrk="0" hangingPunct="0">
              <a:spcBef>
                <a:spcPct val="20000"/>
              </a:spcBef>
              <a:buFontTx/>
              <a:buChar char="•"/>
            </a:pPr>
            <a:r>
              <a:rPr lang="en-US" sz="1800" b="0"/>
              <a:t>Things to consider</a:t>
            </a:r>
          </a:p>
          <a:p>
            <a:pPr marL="742950" lvl="1" indent="-285750" eaLnBrk="0" hangingPunct="0">
              <a:spcBef>
                <a:spcPct val="20000"/>
              </a:spcBef>
              <a:buFontTx/>
              <a:buChar char="–"/>
            </a:pPr>
            <a:r>
              <a:rPr lang="en-US" sz="1600" b="0"/>
              <a:t>Dual band or tri band radio</a:t>
            </a:r>
          </a:p>
          <a:p>
            <a:pPr marL="742950" lvl="1" indent="-285750" eaLnBrk="0" hangingPunct="0">
              <a:spcBef>
                <a:spcPct val="20000"/>
              </a:spcBef>
              <a:buFontTx/>
              <a:buChar char="–"/>
            </a:pPr>
            <a:r>
              <a:rPr lang="en-US" sz="1600" b="0"/>
              <a:t>Dual channel – receive two frequencies concurrently</a:t>
            </a:r>
          </a:p>
          <a:p>
            <a:pPr marL="742950" lvl="1" indent="-285750" eaLnBrk="0" hangingPunct="0">
              <a:spcBef>
                <a:spcPct val="20000"/>
              </a:spcBef>
              <a:buFontTx/>
              <a:buChar char="–"/>
            </a:pPr>
            <a:r>
              <a:rPr lang="en-US" sz="1600" b="0"/>
              <a:t>GPS/APRS</a:t>
            </a:r>
          </a:p>
          <a:p>
            <a:pPr marL="742950" lvl="1" indent="-285750" eaLnBrk="0" hangingPunct="0">
              <a:spcBef>
                <a:spcPct val="20000"/>
              </a:spcBef>
              <a:buFontTx/>
              <a:buChar char="–"/>
            </a:pPr>
            <a:r>
              <a:rPr lang="en-US" sz="1600" b="0"/>
              <a:t>DC jack to charge batteries while using radio and driving</a:t>
            </a:r>
          </a:p>
          <a:p>
            <a:pPr marL="742950" lvl="1" indent="-285750" eaLnBrk="0" hangingPunct="0">
              <a:spcBef>
                <a:spcPct val="20000"/>
              </a:spcBef>
              <a:buFontTx/>
              <a:buChar char="–"/>
            </a:pPr>
            <a:r>
              <a:rPr lang="en-US" sz="1600" b="0"/>
              <a:t>Ability to easily add frequencies/repeaters and store in memory while in the field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2"/>
          <p:cNvSpPr>
            <a:spLocks noGrp="1" noChangeArrowheads="1"/>
          </p:cNvSpPr>
          <p:nvPr>
            <p:ph type="title"/>
          </p:nvPr>
        </p:nvSpPr>
        <p:spPr>
          <a:xfrm>
            <a:off x="6165850" y="4763"/>
            <a:ext cx="2895600" cy="1265237"/>
          </a:xfrm>
        </p:spPr>
        <p:txBody>
          <a:bodyPr anchor="t"/>
          <a:lstStyle/>
          <a:p>
            <a:r>
              <a:rPr lang="en-US" altLang="en-US" sz="2400" smtClean="0"/>
              <a:t>Dual Band HT with APRS and GPS</a:t>
            </a:r>
          </a:p>
        </p:txBody>
      </p:sp>
      <p:sp>
        <p:nvSpPr>
          <p:cNvPr id="91138" name="Rectangle 23"/>
          <p:cNvSpPr>
            <a:spLocks noGrp="1" noChangeArrowheads="1"/>
          </p:cNvSpPr>
          <p:nvPr>
            <p:ph type="body" idx="1"/>
          </p:nvPr>
        </p:nvSpPr>
        <p:spPr>
          <a:xfrm>
            <a:off x="5791200" y="1600200"/>
            <a:ext cx="2895600" cy="4525963"/>
          </a:xfrm>
        </p:spPr>
        <p:txBody>
          <a:bodyPr/>
          <a:lstStyle/>
          <a:p>
            <a:r>
              <a:rPr lang="en-US" altLang="en-US" sz="2000" smtClean="0"/>
              <a:t>Common functions have primary button</a:t>
            </a:r>
          </a:p>
          <a:p>
            <a:r>
              <a:rPr lang="en-US" altLang="en-US" sz="2000" smtClean="0"/>
              <a:t>Buttons have multiple functions</a:t>
            </a:r>
          </a:p>
          <a:p>
            <a:r>
              <a:rPr lang="en-US" altLang="en-US" sz="2000" smtClean="0"/>
              <a:t>Blue F key to access alternate functions</a:t>
            </a:r>
          </a:p>
          <a:p>
            <a:r>
              <a:rPr lang="en-US" altLang="en-US" sz="2000" smtClean="0"/>
              <a:t>Frequency set by direct ENTer or by rotating VFO knob on top</a:t>
            </a:r>
          </a:p>
        </p:txBody>
      </p:sp>
      <p:pic>
        <p:nvPicPr>
          <p:cNvPr id="91139" name="Picture 4" descr="kenwood d74 handheld"/>
          <p:cNvPicPr>
            <a:picLocks noChangeAspect="1" noChangeArrowheads="1"/>
          </p:cNvPicPr>
          <p:nvPr/>
        </p:nvPicPr>
        <p:blipFill>
          <a:blip r:embed="rId2"/>
          <a:srcRect/>
          <a:stretch>
            <a:fillRect/>
          </a:stretch>
        </p:blipFill>
        <p:spPr bwMode="auto">
          <a:xfrm>
            <a:off x="152400" y="476250"/>
            <a:ext cx="2835275" cy="6381750"/>
          </a:xfrm>
          <a:prstGeom prst="rect">
            <a:avLst/>
          </a:prstGeom>
          <a:noFill/>
          <a:ln w="9525">
            <a:noFill/>
            <a:miter lim="800000"/>
            <a:headEnd/>
            <a:tailEnd/>
          </a:ln>
        </p:spPr>
      </p:pic>
      <p:sp>
        <p:nvSpPr>
          <p:cNvPr id="91140" name="Text Box 5"/>
          <p:cNvSpPr txBox="1">
            <a:spLocks noChangeArrowheads="1"/>
          </p:cNvSpPr>
          <p:nvPr/>
        </p:nvSpPr>
        <p:spPr bwMode="auto">
          <a:xfrm>
            <a:off x="3505200" y="1066800"/>
            <a:ext cx="2005013" cy="457200"/>
          </a:xfrm>
          <a:prstGeom prst="rect">
            <a:avLst/>
          </a:prstGeom>
          <a:noFill/>
          <a:ln w="9525">
            <a:noFill/>
            <a:miter lim="800000"/>
            <a:headEnd/>
            <a:tailEnd/>
          </a:ln>
        </p:spPr>
        <p:txBody>
          <a:bodyPr wrap="none">
            <a:spAutoFit/>
          </a:bodyPr>
          <a:lstStyle/>
          <a:p>
            <a:r>
              <a:rPr lang="en-US" altLang="en-US" sz="2400">
                <a:solidFill>
                  <a:srgbClr val="0000FF"/>
                </a:solidFill>
                <a:latin typeface="Times New Roman" pitchFamily="18" charset="0"/>
                <a:ea typeface="MS PGothic" pitchFamily="34" charset="-128"/>
              </a:rPr>
              <a:t>Audio volume</a:t>
            </a:r>
          </a:p>
        </p:txBody>
      </p:sp>
      <p:sp>
        <p:nvSpPr>
          <p:cNvPr id="91141" name="Text Box 6"/>
          <p:cNvSpPr txBox="1">
            <a:spLocks noChangeArrowheads="1"/>
          </p:cNvSpPr>
          <p:nvPr/>
        </p:nvSpPr>
        <p:spPr bwMode="auto">
          <a:xfrm>
            <a:off x="3581400" y="304800"/>
            <a:ext cx="2290763" cy="457200"/>
          </a:xfrm>
          <a:prstGeom prst="rect">
            <a:avLst/>
          </a:prstGeom>
          <a:noFill/>
          <a:ln w="9525">
            <a:noFill/>
            <a:miter lim="800000"/>
            <a:headEnd/>
            <a:tailEnd/>
          </a:ln>
        </p:spPr>
        <p:txBody>
          <a:bodyPr wrap="none">
            <a:spAutoFit/>
          </a:bodyPr>
          <a:lstStyle/>
          <a:p>
            <a:pPr algn="ctr"/>
            <a:r>
              <a:rPr lang="en-US" altLang="en-US" sz="2400">
                <a:solidFill>
                  <a:srgbClr val="0000FF"/>
                </a:solidFill>
                <a:latin typeface="Times New Roman" pitchFamily="18" charset="0"/>
                <a:ea typeface="MS PGothic" pitchFamily="34" charset="-128"/>
              </a:rPr>
              <a:t>VFO Frequency</a:t>
            </a:r>
            <a:endParaRPr lang="en-US" altLang="en-US" sz="1800">
              <a:solidFill>
                <a:srgbClr val="0000FF"/>
              </a:solidFill>
              <a:latin typeface="Times New Roman" pitchFamily="18" charset="0"/>
              <a:ea typeface="MS PGothic" pitchFamily="34" charset="-128"/>
            </a:endParaRPr>
          </a:p>
        </p:txBody>
      </p:sp>
      <p:sp>
        <p:nvSpPr>
          <p:cNvPr id="91142" name="Text Box 7"/>
          <p:cNvSpPr txBox="1">
            <a:spLocks noChangeArrowheads="1"/>
          </p:cNvSpPr>
          <p:nvPr/>
        </p:nvSpPr>
        <p:spPr bwMode="auto">
          <a:xfrm>
            <a:off x="3810000" y="5181600"/>
            <a:ext cx="827088" cy="457200"/>
          </a:xfrm>
          <a:prstGeom prst="rect">
            <a:avLst/>
          </a:prstGeom>
          <a:noFill/>
          <a:ln w="9525">
            <a:noFill/>
            <a:miter lim="800000"/>
            <a:headEnd/>
            <a:tailEnd/>
          </a:ln>
        </p:spPr>
        <p:txBody>
          <a:bodyPr wrap="none">
            <a:spAutoFit/>
          </a:bodyPr>
          <a:lstStyle/>
          <a:p>
            <a:r>
              <a:rPr lang="en-US" altLang="en-US" sz="2400">
                <a:solidFill>
                  <a:srgbClr val="0000FF"/>
                </a:solidFill>
                <a:latin typeface="Times New Roman" pitchFamily="18" charset="0"/>
                <a:ea typeface="MS PGothic" pitchFamily="34" charset="-128"/>
              </a:rPr>
              <a:t>VFO</a:t>
            </a:r>
          </a:p>
        </p:txBody>
      </p:sp>
      <p:sp>
        <p:nvSpPr>
          <p:cNvPr id="91143" name="Text Box 9"/>
          <p:cNvSpPr txBox="1">
            <a:spLocks noChangeArrowheads="1"/>
          </p:cNvSpPr>
          <p:nvPr/>
        </p:nvSpPr>
        <p:spPr bwMode="auto">
          <a:xfrm>
            <a:off x="3830638" y="3810000"/>
            <a:ext cx="1044575" cy="396875"/>
          </a:xfrm>
          <a:prstGeom prst="rect">
            <a:avLst/>
          </a:prstGeom>
          <a:noFill/>
          <a:ln w="9525">
            <a:noFill/>
            <a:miter lim="800000"/>
            <a:headEnd/>
            <a:tailEnd/>
          </a:ln>
        </p:spPr>
        <p:txBody>
          <a:bodyPr wrap="none">
            <a:spAutoFit/>
          </a:bodyPr>
          <a:lstStyle/>
          <a:p>
            <a:pPr algn="ctr"/>
            <a:r>
              <a:rPr lang="en-US" altLang="en-US" sz="2000">
                <a:solidFill>
                  <a:srgbClr val="0000FF"/>
                </a:solidFill>
                <a:latin typeface="Times New Roman" pitchFamily="18" charset="0"/>
                <a:ea typeface="MS PGothic" pitchFamily="34" charset="-128"/>
              </a:rPr>
              <a:t>Squelch</a:t>
            </a:r>
          </a:p>
        </p:txBody>
      </p:sp>
      <p:sp>
        <p:nvSpPr>
          <p:cNvPr id="91144" name="Line 10"/>
          <p:cNvSpPr>
            <a:spLocks noChangeShapeType="1"/>
          </p:cNvSpPr>
          <p:nvPr/>
        </p:nvSpPr>
        <p:spPr bwMode="auto">
          <a:xfrm flipH="1">
            <a:off x="2667000" y="533400"/>
            <a:ext cx="990600" cy="228600"/>
          </a:xfrm>
          <a:prstGeom prst="line">
            <a:avLst/>
          </a:prstGeom>
          <a:noFill/>
          <a:ln w="38100">
            <a:solidFill>
              <a:srgbClr val="FF00FF"/>
            </a:solidFill>
            <a:round/>
            <a:headEnd/>
            <a:tailEnd type="triangle" w="med" len="med"/>
          </a:ln>
        </p:spPr>
        <p:txBody>
          <a:bodyPr/>
          <a:lstStyle/>
          <a:p>
            <a:endParaRPr lang="en-US"/>
          </a:p>
        </p:txBody>
      </p:sp>
      <p:sp>
        <p:nvSpPr>
          <p:cNvPr id="91145" name="Line 11"/>
          <p:cNvSpPr>
            <a:spLocks noChangeShapeType="1"/>
          </p:cNvSpPr>
          <p:nvPr/>
        </p:nvSpPr>
        <p:spPr bwMode="auto">
          <a:xfrm flipH="1" flipV="1">
            <a:off x="2514600" y="6096000"/>
            <a:ext cx="1219200" cy="76200"/>
          </a:xfrm>
          <a:prstGeom prst="line">
            <a:avLst/>
          </a:prstGeom>
          <a:noFill/>
          <a:ln w="38100">
            <a:solidFill>
              <a:srgbClr val="FF00FF"/>
            </a:solidFill>
            <a:round/>
            <a:headEnd/>
            <a:tailEnd type="triangle" w="med" len="med"/>
          </a:ln>
        </p:spPr>
        <p:txBody>
          <a:bodyPr/>
          <a:lstStyle/>
          <a:p>
            <a:endParaRPr lang="en-US"/>
          </a:p>
        </p:txBody>
      </p:sp>
      <p:sp>
        <p:nvSpPr>
          <p:cNvPr id="91146" name="Line 12"/>
          <p:cNvSpPr>
            <a:spLocks noChangeShapeType="1"/>
          </p:cNvSpPr>
          <p:nvPr/>
        </p:nvSpPr>
        <p:spPr bwMode="auto">
          <a:xfrm flipV="1">
            <a:off x="9220200" y="6172200"/>
            <a:ext cx="228600" cy="838200"/>
          </a:xfrm>
          <a:prstGeom prst="line">
            <a:avLst/>
          </a:prstGeom>
          <a:noFill/>
          <a:ln w="38100">
            <a:solidFill>
              <a:srgbClr val="FF00FF"/>
            </a:solidFill>
            <a:round/>
            <a:headEnd/>
            <a:tailEnd type="triangle" w="med" len="med"/>
          </a:ln>
        </p:spPr>
        <p:txBody>
          <a:bodyPr/>
          <a:lstStyle/>
          <a:p>
            <a:endParaRPr lang="en-US"/>
          </a:p>
        </p:txBody>
      </p:sp>
      <p:sp>
        <p:nvSpPr>
          <p:cNvPr id="91147" name="Line 14"/>
          <p:cNvSpPr>
            <a:spLocks noChangeShapeType="1"/>
          </p:cNvSpPr>
          <p:nvPr/>
        </p:nvSpPr>
        <p:spPr bwMode="auto">
          <a:xfrm flipH="1" flipV="1">
            <a:off x="2667000" y="1219200"/>
            <a:ext cx="914400" cy="76200"/>
          </a:xfrm>
          <a:prstGeom prst="line">
            <a:avLst/>
          </a:prstGeom>
          <a:noFill/>
          <a:ln w="38100">
            <a:solidFill>
              <a:srgbClr val="FF00FF"/>
            </a:solidFill>
            <a:round/>
            <a:headEnd/>
            <a:tailEnd type="triangle" w="med" len="med"/>
          </a:ln>
        </p:spPr>
        <p:txBody>
          <a:bodyPr/>
          <a:lstStyle/>
          <a:p>
            <a:endParaRPr lang="en-US"/>
          </a:p>
        </p:txBody>
      </p:sp>
      <p:sp>
        <p:nvSpPr>
          <p:cNvPr id="91148" name="Line 15"/>
          <p:cNvSpPr>
            <a:spLocks noChangeShapeType="1"/>
          </p:cNvSpPr>
          <p:nvPr/>
        </p:nvSpPr>
        <p:spPr bwMode="auto">
          <a:xfrm flipH="1">
            <a:off x="2590800" y="5410200"/>
            <a:ext cx="1219200" cy="304800"/>
          </a:xfrm>
          <a:prstGeom prst="line">
            <a:avLst/>
          </a:prstGeom>
          <a:noFill/>
          <a:ln w="38100">
            <a:solidFill>
              <a:srgbClr val="FF00FF"/>
            </a:solidFill>
            <a:round/>
            <a:headEnd/>
            <a:tailEnd type="triangle" w="med" len="med"/>
          </a:ln>
        </p:spPr>
        <p:txBody>
          <a:bodyPr/>
          <a:lstStyle/>
          <a:p>
            <a:endParaRPr lang="en-US"/>
          </a:p>
        </p:txBody>
      </p:sp>
      <p:sp>
        <p:nvSpPr>
          <p:cNvPr id="91149" name="Text Box 16"/>
          <p:cNvSpPr txBox="1">
            <a:spLocks noChangeArrowheads="1"/>
          </p:cNvSpPr>
          <p:nvPr/>
        </p:nvSpPr>
        <p:spPr bwMode="auto">
          <a:xfrm>
            <a:off x="3657600" y="5943600"/>
            <a:ext cx="1300163" cy="457200"/>
          </a:xfrm>
          <a:prstGeom prst="rect">
            <a:avLst/>
          </a:prstGeom>
          <a:noFill/>
          <a:ln w="9525">
            <a:noFill/>
            <a:miter lim="800000"/>
            <a:headEnd/>
            <a:tailEnd/>
          </a:ln>
        </p:spPr>
        <p:txBody>
          <a:bodyPr wrap="none">
            <a:spAutoFit/>
          </a:bodyPr>
          <a:lstStyle/>
          <a:p>
            <a:r>
              <a:rPr lang="en-US" altLang="en-US" sz="2400">
                <a:solidFill>
                  <a:srgbClr val="0000FF"/>
                </a:solidFill>
                <a:latin typeface="Times New Roman" pitchFamily="18" charset="0"/>
                <a:ea typeface="MS PGothic" pitchFamily="34" charset="-128"/>
              </a:rPr>
              <a:t>Memory</a:t>
            </a:r>
          </a:p>
        </p:txBody>
      </p:sp>
      <p:sp>
        <p:nvSpPr>
          <p:cNvPr id="91150" name="Text Box 18"/>
          <p:cNvSpPr txBox="1">
            <a:spLocks noChangeArrowheads="1"/>
          </p:cNvSpPr>
          <p:nvPr/>
        </p:nvSpPr>
        <p:spPr bwMode="auto">
          <a:xfrm>
            <a:off x="4038600" y="1600200"/>
            <a:ext cx="879475" cy="457200"/>
          </a:xfrm>
          <a:prstGeom prst="rect">
            <a:avLst/>
          </a:prstGeom>
          <a:noFill/>
          <a:ln w="9525">
            <a:noFill/>
            <a:miter lim="800000"/>
            <a:headEnd/>
            <a:tailEnd/>
          </a:ln>
        </p:spPr>
        <p:txBody>
          <a:bodyPr wrap="none">
            <a:spAutoFit/>
          </a:bodyPr>
          <a:lstStyle/>
          <a:p>
            <a:r>
              <a:rPr lang="en-US" altLang="en-US" sz="2400">
                <a:solidFill>
                  <a:srgbClr val="0000FF"/>
                </a:solidFill>
                <a:latin typeface="Times New Roman" pitchFamily="18" charset="0"/>
                <a:ea typeface="MS PGothic" pitchFamily="34" charset="-128"/>
              </a:rPr>
              <a:t>Band</a:t>
            </a:r>
          </a:p>
        </p:txBody>
      </p:sp>
      <p:sp>
        <p:nvSpPr>
          <p:cNvPr id="91151" name="Line 19"/>
          <p:cNvSpPr>
            <a:spLocks noChangeShapeType="1"/>
          </p:cNvSpPr>
          <p:nvPr/>
        </p:nvSpPr>
        <p:spPr bwMode="auto">
          <a:xfrm flipH="1">
            <a:off x="1676400" y="1828800"/>
            <a:ext cx="2438400" cy="2971800"/>
          </a:xfrm>
          <a:prstGeom prst="line">
            <a:avLst/>
          </a:prstGeom>
          <a:noFill/>
          <a:ln w="38100">
            <a:solidFill>
              <a:srgbClr val="FF00FF"/>
            </a:solidFill>
            <a:round/>
            <a:headEnd/>
            <a:tailEnd type="triangle" w="med" len="med"/>
          </a:ln>
        </p:spPr>
        <p:txBody>
          <a:bodyPr/>
          <a:lstStyle/>
          <a:p>
            <a:endParaRPr lang="en-US"/>
          </a:p>
        </p:txBody>
      </p:sp>
      <p:sp>
        <p:nvSpPr>
          <p:cNvPr id="91152" name="Text Box 20"/>
          <p:cNvSpPr txBox="1">
            <a:spLocks noChangeArrowheads="1"/>
          </p:cNvSpPr>
          <p:nvPr/>
        </p:nvSpPr>
        <p:spPr bwMode="auto">
          <a:xfrm>
            <a:off x="4114800" y="3429000"/>
            <a:ext cx="679450" cy="396875"/>
          </a:xfrm>
          <a:prstGeom prst="rect">
            <a:avLst/>
          </a:prstGeom>
          <a:noFill/>
          <a:ln w="9525">
            <a:noFill/>
            <a:miter lim="800000"/>
            <a:headEnd/>
            <a:tailEnd/>
          </a:ln>
        </p:spPr>
        <p:txBody>
          <a:bodyPr wrap="none">
            <a:spAutoFit/>
          </a:bodyPr>
          <a:lstStyle/>
          <a:p>
            <a:pPr algn="ctr"/>
            <a:r>
              <a:rPr lang="en-US" altLang="en-US" sz="2000">
                <a:solidFill>
                  <a:srgbClr val="0000FF"/>
                </a:solidFill>
                <a:latin typeface="Times New Roman" pitchFamily="18" charset="0"/>
                <a:ea typeface="MS PGothic" pitchFamily="34" charset="-128"/>
              </a:rPr>
              <a:t>PTT</a:t>
            </a:r>
          </a:p>
        </p:txBody>
      </p:sp>
      <p:sp>
        <p:nvSpPr>
          <p:cNvPr id="91153" name="Text Box 21"/>
          <p:cNvSpPr txBox="1">
            <a:spLocks noChangeArrowheads="1"/>
          </p:cNvSpPr>
          <p:nvPr/>
        </p:nvSpPr>
        <p:spPr bwMode="auto">
          <a:xfrm>
            <a:off x="3429000" y="3124200"/>
            <a:ext cx="2079625" cy="457200"/>
          </a:xfrm>
          <a:prstGeom prst="rect">
            <a:avLst/>
          </a:prstGeom>
          <a:noFill/>
          <a:ln w="9525">
            <a:noFill/>
            <a:miter lim="800000"/>
            <a:headEnd/>
            <a:tailEnd/>
          </a:ln>
        </p:spPr>
        <p:txBody>
          <a:bodyPr wrap="none">
            <a:spAutoFit/>
          </a:bodyPr>
          <a:lstStyle/>
          <a:p>
            <a:r>
              <a:rPr lang="en-US" altLang="en-US" sz="2400">
                <a:latin typeface="Times New Roman" pitchFamily="18" charset="0"/>
                <a:ea typeface="MS PGothic" pitchFamily="34" charset="-128"/>
              </a:rPr>
              <a:t>Buttons on side</a:t>
            </a:r>
          </a:p>
        </p:txBody>
      </p:sp>
      <p:sp>
        <p:nvSpPr>
          <p:cNvPr id="91154" name="Text Box 24"/>
          <p:cNvSpPr txBox="1">
            <a:spLocks noChangeArrowheads="1"/>
          </p:cNvSpPr>
          <p:nvPr/>
        </p:nvSpPr>
        <p:spPr bwMode="auto">
          <a:xfrm>
            <a:off x="3429000" y="4267200"/>
            <a:ext cx="1600200" cy="641350"/>
          </a:xfrm>
          <a:prstGeom prst="rect">
            <a:avLst/>
          </a:prstGeom>
          <a:noFill/>
          <a:ln w="9525">
            <a:noFill/>
            <a:miter lim="800000"/>
            <a:headEnd/>
            <a:tailEnd/>
          </a:ln>
        </p:spPr>
        <p:txBody>
          <a:bodyPr>
            <a:spAutoFit/>
          </a:bodyPr>
          <a:lstStyle/>
          <a:p>
            <a:pPr algn="ctr"/>
            <a:r>
              <a:rPr lang="en-US" altLang="en-US" sz="1800">
                <a:solidFill>
                  <a:srgbClr val="0000FF"/>
                </a:solidFill>
                <a:latin typeface="Times New Roman" pitchFamily="18" charset="0"/>
                <a:ea typeface="MS PGothic" pitchFamily="34" charset="-128"/>
              </a:rPr>
              <a:t>Select channel A or B</a:t>
            </a:r>
          </a:p>
        </p:txBody>
      </p:sp>
      <p:sp>
        <p:nvSpPr>
          <p:cNvPr id="91155" name="Line 25"/>
          <p:cNvSpPr>
            <a:spLocks noChangeShapeType="1"/>
          </p:cNvSpPr>
          <p:nvPr/>
        </p:nvSpPr>
        <p:spPr bwMode="auto">
          <a:xfrm flipH="1">
            <a:off x="1828800" y="4648200"/>
            <a:ext cx="1981200" cy="381000"/>
          </a:xfrm>
          <a:prstGeom prst="line">
            <a:avLst/>
          </a:prstGeom>
          <a:noFill/>
          <a:ln w="38100">
            <a:solidFill>
              <a:srgbClr val="FF00FF"/>
            </a:solidFill>
            <a:round/>
            <a:headEnd/>
            <a:tailEnd type="triangle" w="med" len="med"/>
          </a:ln>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838200" y="76200"/>
            <a:ext cx="2667000" cy="609600"/>
          </a:xfrm>
        </p:spPr>
        <p:txBody>
          <a:bodyPr/>
          <a:lstStyle/>
          <a:p>
            <a:r>
              <a:rPr lang="en-US" sz="2400" smtClean="0"/>
              <a:t>Tri band</a:t>
            </a:r>
            <a:br>
              <a:rPr lang="en-US" sz="2400" smtClean="0"/>
            </a:br>
            <a:r>
              <a:rPr lang="en-US" sz="2400" smtClean="0"/>
              <a:t>Dual Channel HT</a:t>
            </a:r>
          </a:p>
        </p:txBody>
      </p:sp>
      <p:sp>
        <p:nvSpPr>
          <p:cNvPr id="92162" name="Rectangle 3"/>
          <p:cNvSpPr>
            <a:spLocks noGrp="1" noChangeArrowheads="1"/>
          </p:cNvSpPr>
          <p:nvPr>
            <p:ph type="body" idx="1"/>
          </p:nvPr>
        </p:nvSpPr>
        <p:spPr>
          <a:xfrm>
            <a:off x="228600" y="838200"/>
            <a:ext cx="3352800" cy="5791200"/>
          </a:xfrm>
        </p:spPr>
        <p:txBody>
          <a:bodyPr/>
          <a:lstStyle/>
          <a:p>
            <a:r>
              <a:rPr lang="en-US" sz="2000" smtClean="0"/>
              <a:t>A channel</a:t>
            </a:r>
          </a:p>
          <a:p>
            <a:pPr lvl="1"/>
            <a:r>
              <a:rPr lang="en-US" sz="1800" smtClean="0"/>
              <a:t>2M, 220, and 440 bands FM only</a:t>
            </a:r>
          </a:p>
          <a:p>
            <a:r>
              <a:rPr lang="en-US" sz="2000" smtClean="0"/>
              <a:t>B channel</a:t>
            </a:r>
          </a:p>
          <a:p>
            <a:pPr lvl="1"/>
            <a:r>
              <a:rPr lang="en-US" sz="1800" smtClean="0"/>
              <a:t>200KHz – 1.2 GHz</a:t>
            </a:r>
          </a:p>
          <a:p>
            <a:pPr lvl="1"/>
            <a:r>
              <a:rPr lang="en-US" sz="1800" smtClean="0"/>
              <a:t>AM, CW, SSB, FM</a:t>
            </a:r>
          </a:p>
          <a:p>
            <a:r>
              <a:rPr lang="en-US" sz="2000" smtClean="0"/>
              <a:t>Li Ion battery</a:t>
            </a:r>
          </a:p>
          <a:p>
            <a:pPr lvl="1"/>
            <a:r>
              <a:rPr lang="en-US" sz="1800" smtClean="0"/>
              <a:t>5W, 0.5W, 0.05W</a:t>
            </a:r>
          </a:p>
          <a:p>
            <a:r>
              <a:rPr lang="en-US" sz="2000" smtClean="0"/>
              <a:t>Optional speaker microphone</a:t>
            </a:r>
          </a:p>
          <a:p>
            <a:r>
              <a:rPr lang="en-US" sz="2000" smtClean="0"/>
              <a:t>Optional Diamond SRH320A antenna</a:t>
            </a:r>
          </a:p>
          <a:p>
            <a:r>
              <a:rPr lang="en-US" sz="2000" smtClean="0"/>
              <a:t>Very small, light weight, long battery life</a:t>
            </a:r>
          </a:p>
          <a:p>
            <a:r>
              <a:rPr lang="en-US" sz="2000" smtClean="0"/>
              <a:t>Robust enough but not very water resistant</a:t>
            </a:r>
          </a:p>
          <a:p>
            <a:r>
              <a:rPr lang="en-US" sz="2000" smtClean="0"/>
              <a:t>No longer in production</a:t>
            </a:r>
          </a:p>
        </p:txBody>
      </p:sp>
      <p:pic>
        <p:nvPicPr>
          <p:cNvPr id="92163" name="Picture 4" descr="f6"/>
          <p:cNvPicPr>
            <a:picLocks noChangeAspect="1" noChangeArrowheads="1"/>
          </p:cNvPicPr>
          <p:nvPr/>
        </p:nvPicPr>
        <p:blipFill>
          <a:blip r:embed="rId2"/>
          <a:srcRect/>
          <a:stretch>
            <a:fillRect/>
          </a:stretch>
        </p:blipFill>
        <p:spPr bwMode="auto">
          <a:xfrm>
            <a:off x="3659188" y="0"/>
            <a:ext cx="5484812" cy="731361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838200" y="76200"/>
            <a:ext cx="2667000" cy="609600"/>
          </a:xfrm>
        </p:spPr>
        <p:txBody>
          <a:bodyPr/>
          <a:lstStyle/>
          <a:p>
            <a:r>
              <a:rPr lang="en-US" sz="2400" smtClean="0"/>
              <a:t>Tri band</a:t>
            </a:r>
            <a:br>
              <a:rPr lang="en-US" sz="2400" smtClean="0"/>
            </a:br>
            <a:r>
              <a:rPr lang="en-US" sz="2400" smtClean="0"/>
              <a:t>Dual Channel HT</a:t>
            </a:r>
          </a:p>
        </p:txBody>
      </p:sp>
      <p:sp>
        <p:nvSpPr>
          <p:cNvPr id="93186" name="Rectangle 3"/>
          <p:cNvSpPr>
            <a:spLocks noGrp="1" noChangeArrowheads="1"/>
          </p:cNvSpPr>
          <p:nvPr>
            <p:ph type="body" idx="1"/>
          </p:nvPr>
        </p:nvSpPr>
        <p:spPr>
          <a:xfrm>
            <a:off x="228600" y="838200"/>
            <a:ext cx="3352800" cy="5791200"/>
          </a:xfrm>
        </p:spPr>
        <p:txBody>
          <a:bodyPr/>
          <a:lstStyle/>
          <a:p>
            <a:pPr>
              <a:lnSpc>
                <a:spcPct val="90000"/>
              </a:lnSpc>
            </a:pPr>
            <a:r>
              <a:rPr lang="en-US" sz="2000" smtClean="0"/>
              <a:t>A channel</a:t>
            </a:r>
          </a:p>
          <a:p>
            <a:pPr marL="681038" lvl="1">
              <a:lnSpc>
                <a:spcPct val="90000"/>
              </a:lnSpc>
            </a:pPr>
            <a:r>
              <a:rPr lang="en-US" sz="1800" smtClean="0"/>
              <a:t>2M, 220, and 440 bands FM only</a:t>
            </a:r>
          </a:p>
          <a:p>
            <a:pPr>
              <a:lnSpc>
                <a:spcPct val="90000"/>
              </a:lnSpc>
            </a:pPr>
            <a:r>
              <a:rPr lang="en-US" sz="2000" smtClean="0"/>
              <a:t>B channel</a:t>
            </a:r>
          </a:p>
          <a:p>
            <a:pPr marL="681038" lvl="1">
              <a:lnSpc>
                <a:spcPct val="90000"/>
              </a:lnSpc>
            </a:pPr>
            <a:r>
              <a:rPr lang="en-US" sz="1800" smtClean="0"/>
              <a:t>200KHz – 1.2 GHz</a:t>
            </a:r>
          </a:p>
          <a:p>
            <a:pPr marL="681038" lvl="1">
              <a:lnSpc>
                <a:spcPct val="90000"/>
              </a:lnSpc>
            </a:pPr>
            <a:r>
              <a:rPr lang="en-US" sz="1800" smtClean="0"/>
              <a:t>AM, CW, SSB, FM</a:t>
            </a:r>
          </a:p>
          <a:p>
            <a:pPr>
              <a:lnSpc>
                <a:spcPct val="90000"/>
              </a:lnSpc>
            </a:pPr>
            <a:r>
              <a:rPr lang="en-US" sz="2000" smtClean="0"/>
              <a:t>Li Ion battery</a:t>
            </a:r>
          </a:p>
          <a:p>
            <a:pPr marL="681038" lvl="1">
              <a:lnSpc>
                <a:spcPct val="90000"/>
              </a:lnSpc>
            </a:pPr>
            <a:r>
              <a:rPr lang="en-US" sz="1800" smtClean="0"/>
              <a:t>5W, 0.5W, 0.05W</a:t>
            </a:r>
          </a:p>
          <a:p>
            <a:pPr marL="681038" lvl="1">
              <a:lnSpc>
                <a:spcPct val="90000"/>
              </a:lnSpc>
            </a:pPr>
            <a:r>
              <a:rPr lang="en-US" sz="1600" smtClean="0"/>
              <a:t>Suggest back up battery</a:t>
            </a:r>
          </a:p>
          <a:p>
            <a:pPr>
              <a:lnSpc>
                <a:spcPct val="90000"/>
              </a:lnSpc>
            </a:pPr>
            <a:r>
              <a:rPr lang="en-US" sz="2000" smtClean="0"/>
              <a:t>GPS, APRS</a:t>
            </a:r>
          </a:p>
          <a:p>
            <a:pPr>
              <a:lnSpc>
                <a:spcPct val="90000"/>
              </a:lnSpc>
            </a:pPr>
            <a:r>
              <a:rPr lang="en-US" sz="2000" smtClean="0"/>
              <a:t>TNC, Bluetooth</a:t>
            </a:r>
          </a:p>
          <a:p>
            <a:pPr marL="681038" lvl="1">
              <a:lnSpc>
                <a:spcPct val="90000"/>
              </a:lnSpc>
            </a:pPr>
            <a:r>
              <a:rPr lang="en-US" sz="1800" smtClean="0"/>
              <a:t>Winlink compatible</a:t>
            </a:r>
          </a:p>
          <a:p>
            <a:pPr>
              <a:lnSpc>
                <a:spcPct val="90000"/>
              </a:lnSpc>
            </a:pPr>
            <a:r>
              <a:rPr lang="en-US" sz="2000" smtClean="0"/>
              <a:t>Color touch screen</a:t>
            </a:r>
          </a:p>
          <a:p>
            <a:pPr>
              <a:lnSpc>
                <a:spcPct val="90000"/>
              </a:lnSpc>
            </a:pPr>
            <a:r>
              <a:rPr lang="en-US" sz="2000" smtClean="0"/>
              <a:t>Medium size, medium battery life</a:t>
            </a:r>
          </a:p>
          <a:p>
            <a:pPr>
              <a:lnSpc>
                <a:spcPct val="90000"/>
              </a:lnSpc>
            </a:pPr>
            <a:r>
              <a:rPr lang="en-US" sz="2000" smtClean="0"/>
              <a:t>Feels robust</a:t>
            </a:r>
          </a:p>
          <a:p>
            <a:pPr>
              <a:lnSpc>
                <a:spcPct val="90000"/>
              </a:lnSpc>
            </a:pPr>
            <a:r>
              <a:rPr lang="en-US" sz="2000" smtClean="0"/>
              <a:t>Kenwood TH-D74</a:t>
            </a:r>
          </a:p>
        </p:txBody>
      </p:sp>
      <p:pic>
        <p:nvPicPr>
          <p:cNvPr id="93187" name="Picture 5" descr="d74"/>
          <p:cNvPicPr>
            <a:picLocks noChangeAspect="1" noChangeArrowheads="1"/>
          </p:cNvPicPr>
          <p:nvPr/>
        </p:nvPicPr>
        <p:blipFill>
          <a:blip r:embed="rId2"/>
          <a:srcRect/>
          <a:stretch>
            <a:fillRect/>
          </a:stretch>
        </p:blipFill>
        <p:spPr bwMode="auto">
          <a:xfrm>
            <a:off x="3733800" y="0"/>
            <a:ext cx="5484813" cy="73136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chor="t"/>
          <a:lstStyle/>
          <a:p>
            <a:endParaRPr lang="en-US" altLang="en-US" smtClean="0"/>
          </a:p>
        </p:txBody>
      </p:sp>
      <p:sp>
        <p:nvSpPr>
          <p:cNvPr id="58370" name="Rectangle 3"/>
          <p:cNvSpPr>
            <a:spLocks noGrp="1" noChangeArrowheads="1"/>
          </p:cNvSpPr>
          <p:nvPr>
            <p:ph type="body" idx="1"/>
          </p:nvPr>
        </p:nvSpPr>
        <p:spPr/>
        <p:txBody>
          <a:bodyPr/>
          <a:lstStyle/>
          <a:p>
            <a:endParaRPr lang="en-US" altLang="en-US" smtClean="0"/>
          </a:p>
        </p:txBody>
      </p:sp>
      <p:pic>
        <p:nvPicPr>
          <p:cNvPr id="58371" name="Picture 4"/>
          <p:cNvPicPr>
            <a:picLocks noChangeAspect="1" noChangeArrowheads="1"/>
          </p:cNvPicPr>
          <p:nvPr/>
        </p:nvPicPr>
        <p:blipFill>
          <a:blip r:embed="rId2"/>
          <a:srcRect/>
          <a:stretch>
            <a:fillRect/>
          </a:stretch>
        </p:blipFill>
        <p:spPr bwMode="auto">
          <a:xfrm>
            <a:off x="12700" y="-50800"/>
            <a:ext cx="9144000" cy="7035800"/>
          </a:xfrm>
          <a:prstGeom prst="rect">
            <a:avLst/>
          </a:prstGeom>
          <a:noFill/>
          <a:ln w="9525">
            <a:noFill/>
            <a:miter lim="800000"/>
            <a:headEnd/>
            <a:tailEnd/>
          </a:ln>
        </p:spPr>
      </p:pic>
      <p:sp>
        <p:nvSpPr>
          <p:cNvPr id="3" name="Oval 2"/>
          <p:cNvSpPr/>
          <p:nvPr/>
        </p:nvSpPr>
        <p:spPr>
          <a:xfrm>
            <a:off x="2819400" y="4191000"/>
            <a:ext cx="12192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152400" y="2362200"/>
            <a:ext cx="12192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2590800" y="5867400"/>
            <a:ext cx="1295400" cy="533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4800600" y="381000"/>
            <a:ext cx="2679700" cy="603408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76" name="TextBox 4"/>
          <p:cNvSpPr txBox="1">
            <a:spLocks noChangeArrowheads="1"/>
          </p:cNvSpPr>
          <p:nvPr/>
        </p:nvSpPr>
        <p:spPr bwMode="auto">
          <a:xfrm>
            <a:off x="133350" y="2735263"/>
            <a:ext cx="484188" cy="307975"/>
          </a:xfrm>
          <a:prstGeom prst="rect">
            <a:avLst/>
          </a:prstGeom>
          <a:noFill/>
          <a:ln w="9525">
            <a:noFill/>
            <a:miter lim="800000"/>
            <a:headEnd/>
            <a:tailEnd/>
          </a:ln>
        </p:spPr>
        <p:txBody>
          <a:bodyPr wrap="none">
            <a:spAutoFit/>
          </a:bodyPr>
          <a:lstStyle/>
          <a:p>
            <a:r>
              <a:rPr lang="en-US">
                <a:solidFill>
                  <a:srgbClr val="0000FF"/>
                </a:solidFill>
              </a:rPr>
              <a:t>CW</a:t>
            </a:r>
          </a:p>
        </p:txBody>
      </p:sp>
      <p:sp>
        <p:nvSpPr>
          <p:cNvPr id="58377" name="TextBox 19"/>
          <p:cNvSpPr txBox="1">
            <a:spLocks noChangeArrowheads="1"/>
          </p:cNvSpPr>
          <p:nvPr/>
        </p:nvSpPr>
        <p:spPr bwMode="auto">
          <a:xfrm>
            <a:off x="2466975" y="4387850"/>
            <a:ext cx="484188" cy="307975"/>
          </a:xfrm>
          <a:prstGeom prst="rect">
            <a:avLst/>
          </a:prstGeom>
          <a:noFill/>
          <a:ln w="9525">
            <a:noFill/>
            <a:miter lim="800000"/>
            <a:headEnd/>
            <a:tailEnd/>
          </a:ln>
        </p:spPr>
        <p:txBody>
          <a:bodyPr wrap="none">
            <a:spAutoFit/>
          </a:bodyPr>
          <a:lstStyle/>
          <a:p>
            <a:r>
              <a:rPr lang="en-US">
                <a:solidFill>
                  <a:srgbClr val="0000FF"/>
                </a:solidFill>
              </a:rPr>
              <a:t>CW</a:t>
            </a:r>
          </a:p>
        </p:txBody>
      </p:sp>
      <p:sp>
        <p:nvSpPr>
          <p:cNvPr id="58378" name="TextBox 20"/>
          <p:cNvSpPr txBox="1">
            <a:spLocks noChangeArrowheads="1"/>
          </p:cNvSpPr>
          <p:nvPr/>
        </p:nvSpPr>
        <p:spPr bwMode="auto">
          <a:xfrm>
            <a:off x="2736850" y="6361113"/>
            <a:ext cx="1574800" cy="307975"/>
          </a:xfrm>
          <a:prstGeom prst="rect">
            <a:avLst/>
          </a:prstGeom>
          <a:noFill/>
          <a:ln w="9525">
            <a:noFill/>
            <a:miter lim="800000"/>
            <a:headEnd/>
            <a:tailEnd/>
          </a:ln>
        </p:spPr>
        <p:txBody>
          <a:bodyPr wrap="none">
            <a:spAutoFit/>
          </a:bodyPr>
          <a:lstStyle/>
          <a:p>
            <a:r>
              <a:rPr lang="en-US">
                <a:solidFill>
                  <a:srgbClr val="0000FF"/>
                </a:solidFill>
              </a:rPr>
              <a:t>CW, data, phone</a:t>
            </a:r>
          </a:p>
        </p:txBody>
      </p:sp>
      <p:sp>
        <p:nvSpPr>
          <p:cNvPr id="58379" name="TextBox 21"/>
          <p:cNvSpPr txBox="1">
            <a:spLocks noChangeArrowheads="1"/>
          </p:cNvSpPr>
          <p:nvPr/>
        </p:nvSpPr>
        <p:spPr bwMode="auto">
          <a:xfrm>
            <a:off x="5562600" y="6438900"/>
            <a:ext cx="1576388" cy="307975"/>
          </a:xfrm>
          <a:prstGeom prst="rect">
            <a:avLst/>
          </a:prstGeom>
          <a:noFill/>
          <a:ln w="9525">
            <a:noFill/>
            <a:miter lim="800000"/>
            <a:headEnd/>
            <a:tailEnd/>
          </a:ln>
        </p:spPr>
        <p:txBody>
          <a:bodyPr wrap="none">
            <a:spAutoFit/>
          </a:bodyPr>
          <a:lstStyle/>
          <a:p>
            <a:r>
              <a:rPr lang="en-US">
                <a:solidFill>
                  <a:srgbClr val="0000FF"/>
                </a:solidFill>
              </a:rPr>
              <a:t>CW, data, phone</a:t>
            </a:r>
          </a:p>
        </p:txBody>
      </p:sp>
      <p:sp>
        <p:nvSpPr>
          <p:cNvPr id="23" name="TextBox 22"/>
          <p:cNvSpPr txBox="1"/>
          <p:nvPr/>
        </p:nvSpPr>
        <p:spPr>
          <a:xfrm>
            <a:off x="166688" y="868363"/>
            <a:ext cx="4984750" cy="400050"/>
          </a:xfrm>
          <a:prstGeom prst="rect">
            <a:avLst/>
          </a:prstGeom>
          <a:solidFill>
            <a:schemeClr val="bg1">
              <a:lumMod val="95000"/>
            </a:schemeClr>
          </a:solidFill>
        </p:spPr>
        <p:txBody>
          <a:bodyPr wrap="none">
            <a:spAutoFit/>
          </a:bodyPr>
          <a:lstStyle/>
          <a:p>
            <a:pPr>
              <a:defRPr/>
            </a:pPr>
            <a:r>
              <a:rPr lang="en-US" sz="2000" dirty="0">
                <a:solidFill>
                  <a:srgbClr val="0000FF"/>
                </a:solidFill>
              </a:rPr>
              <a:t>Technician approved bands and modes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838200" y="76200"/>
            <a:ext cx="2667000" cy="609600"/>
          </a:xfrm>
        </p:spPr>
        <p:txBody>
          <a:bodyPr/>
          <a:lstStyle/>
          <a:p>
            <a:r>
              <a:rPr lang="en-US" sz="2400" smtClean="0"/>
              <a:t>Tri band</a:t>
            </a:r>
            <a:br>
              <a:rPr lang="en-US" sz="2400" smtClean="0"/>
            </a:br>
            <a:r>
              <a:rPr lang="en-US" sz="2400" smtClean="0"/>
              <a:t>Dual Channel HT</a:t>
            </a:r>
          </a:p>
        </p:txBody>
      </p:sp>
      <p:sp>
        <p:nvSpPr>
          <p:cNvPr id="94210" name="Rectangle 3"/>
          <p:cNvSpPr>
            <a:spLocks noGrp="1" noChangeArrowheads="1"/>
          </p:cNvSpPr>
          <p:nvPr>
            <p:ph type="body" idx="1"/>
          </p:nvPr>
        </p:nvSpPr>
        <p:spPr>
          <a:xfrm>
            <a:off x="228600" y="838200"/>
            <a:ext cx="3352800" cy="5791200"/>
          </a:xfrm>
        </p:spPr>
        <p:txBody>
          <a:bodyPr/>
          <a:lstStyle/>
          <a:p>
            <a:r>
              <a:rPr lang="en-US" smtClean="0"/>
              <a:t>Touch screen menu</a:t>
            </a:r>
          </a:p>
          <a:p>
            <a:r>
              <a:rPr lang="en-US" smtClean="0"/>
              <a:t>Configure</a:t>
            </a:r>
          </a:p>
          <a:p>
            <a:pPr marL="681038" lvl="1"/>
            <a:r>
              <a:rPr lang="en-US" smtClean="0"/>
              <a:t>APRS</a:t>
            </a:r>
          </a:p>
          <a:p>
            <a:pPr marL="681038" lvl="1"/>
            <a:r>
              <a:rPr lang="en-US" smtClean="0"/>
              <a:t>GPS</a:t>
            </a:r>
          </a:p>
          <a:p>
            <a:pPr marL="681038" lvl="1"/>
            <a:r>
              <a:rPr lang="en-US" smtClean="0"/>
              <a:t>TNC</a:t>
            </a:r>
          </a:p>
          <a:p>
            <a:pPr marL="681038" lvl="1"/>
            <a:r>
              <a:rPr lang="en-US" smtClean="0"/>
              <a:t>Memories</a:t>
            </a:r>
          </a:p>
          <a:p>
            <a:pPr marL="681038" lvl="1"/>
            <a:r>
              <a:rPr lang="en-US" smtClean="0"/>
              <a:t>D star</a:t>
            </a:r>
          </a:p>
          <a:p>
            <a:r>
              <a:rPr lang="en-US" smtClean="0"/>
              <a:t>Kenwood TH-D74</a:t>
            </a:r>
          </a:p>
        </p:txBody>
      </p:sp>
      <p:pic>
        <p:nvPicPr>
          <p:cNvPr id="94211" name="Picture 5" descr="74menu"/>
          <p:cNvPicPr>
            <a:picLocks noChangeAspect="1" noChangeArrowheads="1"/>
          </p:cNvPicPr>
          <p:nvPr/>
        </p:nvPicPr>
        <p:blipFill>
          <a:blip r:embed="rId2"/>
          <a:srcRect/>
          <a:stretch>
            <a:fillRect/>
          </a:stretch>
        </p:blipFill>
        <p:spPr bwMode="auto">
          <a:xfrm>
            <a:off x="4354513" y="0"/>
            <a:ext cx="4902200" cy="6858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smtClean="0"/>
              <a:t>My first choice might be</a:t>
            </a:r>
          </a:p>
        </p:txBody>
      </p:sp>
      <p:pic>
        <p:nvPicPr>
          <p:cNvPr id="95234" name="Content Placeholder 9"/>
          <p:cNvPicPr>
            <a:picLocks noGrp="1" noChangeAspect="1"/>
          </p:cNvPicPr>
          <p:nvPr>
            <p:ph idx="1"/>
          </p:nvPr>
        </p:nvPicPr>
        <p:blipFill>
          <a:blip r:embed="rId2"/>
          <a:srcRect/>
          <a:stretch>
            <a:fillRect/>
          </a:stretch>
        </p:blipFill>
        <p:spPr>
          <a:xfrm>
            <a:off x="3436938" y="774700"/>
            <a:ext cx="2220912" cy="3965575"/>
          </a:xfrm>
        </p:spPr>
      </p:pic>
      <p:pic>
        <p:nvPicPr>
          <p:cNvPr id="95235" name="Content Placeholder 4"/>
          <p:cNvPicPr>
            <a:picLocks noChangeAspect="1"/>
          </p:cNvPicPr>
          <p:nvPr/>
        </p:nvPicPr>
        <p:blipFill>
          <a:blip r:embed="rId3"/>
          <a:srcRect/>
          <a:stretch>
            <a:fillRect/>
          </a:stretch>
        </p:blipFill>
        <p:spPr bwMode="auto">
          <a:xfrm>
            <a:off x="6621463" y="762000"/>
            <a:ext cx="2141537" cy="3886200"/>
          </a:xfrm>
          <a:prstGeom prst="rect">
            <a:avLst/>
          </a:prstGeom>
          <a:noFill/>
          <a:ln w="9525">
            <a:noFill/>
            <a:miter lim="800000"/>
            <a:headEnd/>
            <a:tailEnd/>
          </a:ln>
        </p:spPr>
      </p:pic>
      <p:pic>
        <p:nvPicPr>
          <p:cNvPr id="95236" name="Picture 11"/>
          <p:cNvPicPr>
            <a:picLocks noChangeAspect="1"/>
          </p:cNvPicPr>
          <p:nvPr/>
        </p:nvPicPr>
        <p:blipFill>
          <a:blip r:embed="rId4"/>
          <a:srcRect/>
          <a:stretch>
            <a:fillRect/>
          </a:stretch>
        </p:blipFill>
        <p:spPr bwMode="auto">
          <a:xfrm>
            <a:off x="309563" y="769938"/>
            <a:ext cx="2379662" cy="3886200"/>
          </a:xfrm>
          <a:prstGeom prst="rect">
            <a:avLst/>
          </a:prstGeom>
          <a:noFill/>
          <a:ln w="9525">
            <a:noFill/>
            <a:miter lim="800000"/>
            <a:headEnd/>
            <a:tailEnd/>
          </a:ln>
        </p:spPr>
      </p:pic>
      <p:sp>
        <p:nvSpPr>
          <p:cNvPr id="95237" name="TextBox 12"/>
          <p:cNvSpPr txBox="1">
            <a:spLocks noChangeArrowheads="1"/>
          </p:cNvSpPr>
          <p:nvPr/>
        </p:nvSpPr>
        <p:spPr bwMode="auto">
          <a:xfrm>
            <a:off x="304800" y="4724400"/>
            <a:ext cx="2190750" cy="1816100"/>
          </a:xfrm>
          <a:prstGeom prst="rect">
            <a:avLst/>
          </a:prstGeom>
          <a:noFill/>
          <a:ln w="9525">
            <a:noFill/>
            <a:miter lim="800000"/>
            <a:headEnd/>
            <a:tailEnd/>
          </a:ln>
        </p:spPr>
        <p:txBody>
          <a:bodyPr wrap="none">
            <a:spAutoFit/>
          </a:bodyPr>
          <a:lstStyle/>
          <a:p>
            <a:r>
              <a:rPr lang="en-US"/>
              <a:t>Yaesu FT-3DR $350</a:t>
            </a:r>
          </a:p>
          <a:p>
            <a:r>
              <a:rPr lang="en-US"/>
              <a:t>Good battery life</a:t>
            </a:r>
          </a:p>
          <a:p>
            <a:r>
              <a:rPr lang="en-US"/>
              <a:t>Dual band/dual channel</a:t>
            </a:r>
          </a:p>
          <a:p>
            <a:r>
              <a:rPr lang="en-US"/>
              <a:t>APRS/GPS</a:t>
            </a:r>
          </a:p>
          <a:p>
            <a:r>
              <a:rPr lang="en-US"/>
              <a:t>System Fusion digital</a:t>
            </a:r>
          </a:p>
          <a:p>
            <a:r>
              <a:rPr lang="en-US"/>
              <a:t>Broadband receive</a:t>
            </a:r>
          </a:p>
          <a:p>
            <a:r>
              <a:rPr lang="en-US"/>
              <a:t>Good spectral quality</a:t>
            </a:r>
          </a:p>
          <a:p>
            <a:r>
              <a:rPr lang="en-US"/>
              <a:t>Water resistant</a:t>
            </a:r>
          </a:p>
        </p:txBody>
      </p:sp>
      <p:sp>
        <p:nvSpPr>
          <p:cNvPr id="14" name="TextBox 13">
            <a:extLst>
              <a:ext uri="{FF2B5EF4-FFF2-40B4-BE49-F238E27FC236}"/>
            </a:extLst>
          </p:cNvPr>
          <p:cNvSpPr txBox="1"/>
          <p:nvPr/>
        </p:nvSpPr>
        <p:spPr>
          <a:xfrm>
            <a:off x="3370263" y="4724400"/>
            <a:ext cx="2338387" cy="1816100"/>
          </a:xfrm>
          <a:prstGeom prst="rect">
            <a:avLst/>
          </a:prstGeom>
          <a:noFill/>
        </p:spPr>
        <p:txBody>
          <a:bodyPr wrap="none">
            <a:spAutoFit/>
          </a:bodyPr>
          <a:lstStyle/>
          <a:p>
            <a:pPr>
              <a:defRPr/>
            </a:pPr>
            <a:r>
              <a:rPr lang="en-US" dirty="0" err="1"/>
              <a:t>Yaesu</a:t>
            </a:r>
            <a:r>
              <a:rPr lang="en-US" dirty="0"/>
              <a:t> FT-60R $150</a:t>
            </a:r>
          </a:p>
          <a:p>
            <a:pPr>
              <a:defRPr/>
            </a:pPr>
            <a:r>
              <a:rPr lang="en-US" dirty="0"/>
              <a:t>Proven, rugged</a:t>
            </a:r>
          </a:p>
          <a:p>
            <a:pPr>
              <a:defRPr/>
            </a:pPr>
            <a:r>
              <a:rPr lang="en-US" dirty="0"/>
              <a:t>Simple to use </a:t>
            </a:r>
          </a:p>
          <a:p>
            <a:pPr>
              <a:defRPr/>
            </a:pPr>
            <a:r>
              <a:rPr lang="en-US" dirty="0"/>
              <a:t>Dual band/</a:t>
            </a:r>
            <a:r>
              <a:rPr lang="en-US" dirty="0">
                <a:solidFill>
                  <a:schemeClr val="bg1">
                    <a:lumMod val="50000"/>
                  </a:schemeClr>
                </a:solidFill>
              </a:rPr>
              <a:t>single channel</a:t>
            </a:r>
          </a:p>
          <a:p>
            <a:pPr>
              <a:defRPr/>
            </a:pPr>
            <a:r>
              <a:rPr lang="en-US" dirty="0">
                <a:solidFill>
                  <a:schemeClr val="bg1">
                    <a:lumMod val="50000"/>
                  </a:schemeClr>
                </a:solidFill>
              </a:rPr>
              <a:t>     But dual watch</a:t>
            </a:r>
          </a:p>
          <a:p>
            <a:pPr>
              <a:defRPr/>
            </a:pPr>
            <a:r>
              <a:rPr lang="en-US" dirty="0"/>
              <a:t>Broadband receive</a:t>
            </a:r>
          </a:p>
          <a:p>
            <a:pPr>
              <a:defRPr/>
            </a:pPr>
            <a:r>
              <a:rPr lang="en-US" dirty="0"/>
              <a:t>Good spectral quality</a:t>
            </a:r>
          </a:p>
          <a:p>
            <a:pPr>
              <a:defRPr/>
            </a:pPr>
            <a:r>
              <a:rPr lang="en-US" dirty="0"/>
              <a:t>Water resistant</a:t>
            </a:r>
          </a:p>
        </p:txBody>
      </p:sp>
      <p:sp>
        <p:nvSpPr>
          <p:cNvPr id="95239" name="TextBox 14"/>
          <p:cNvSpPr txBox="1">
            <a:spLocks noChangeArrowheads="1"/>
          </p:cNvSpPr>
          <p:nvPr/>
        </p:nvSpPr>
        <p:spPr bwMode="auto">
          <a:xfrm>
            <a:off x="6553200" y="4724400"/>
            <a:ext cx="2308225" cy="1169988"/>
          </a:xfrm>
          <a:prstGeom prst="rect">
            <a:avLst/>
          </a:prstGeom>
          <a:noFill/>
          <a:ln w="9525">
            <a:noFill/>
            <a:miter lim="800000"/>
            <a:headEnd/>
            <a:tailEnd/>
          </a:ln>
        </p:spPr>
        <p:txBody>
          <a:bodyPr wrap="none">
            <a:spAutoFit/>
          </a:bodyPr>
          <a:lstStyle/>
          <a:p>
            <a:r>
              <a:rPr lang="en-US"/>
              <a:t>Wouxun KG-UVD1P $100</a:t>
            </a:r>
          </a:p>
          <a:p>
            <a:r>
              <a:rPr lang="en-US"/>
              <a:t>Lower cost</a:t>
            </a:r>
          </a:p>
          <a:p>
            <a:r>
              <a:rPr lang="en-US"/>
              <a:t>Dual band/dual channel</a:t>
            </a:r>
          </a:p>
          <a:p>
            <a:r>
              <a:rPr lang="en-US"/>
              <a:t>Numerous features</a:t>
            </a:r>
          </a:p>
          <a:p>
            <a:r>
              <a:rPr lang="en-US"/>
              <a:t>Good spectral quality</a:t>
            </a:r>
          </a:p>
        </p:txBody>
      </p:sp>
      <p:sp>
        <p:nvSpPr>
          <p:cNvPr id="95240" name="TextBox 16"/>
          <p:cNvSpPr txBox="1">
            <a:spLocks noChangeArrowheads="1"/>
          </p:cNvSpPr>
          <p:nvPr/>
        </p:nvSpPr>
        <p:spPr bwMode="auto">
          <a:xfrm>
            <a:off x="795338" y="6550025"/>
            <a:ext cx="7967662" cy="307975"/>
          </a:xfrm>
          <a:prstGeom prst="rect">
            <a:avLst/>
          </a:prstGeom>
          <a:noFill/>
          <a:ln w="9525">
            <a:noFill/>
            <a:miter lim="800000"/>
            <a:headEnd/>
            <a:tailEnd/>
          </a:ln>
        </p:spPr>
        <p:txBody>
          <a:bodyPr wrap="none">
            <a:spAutoFit/>
          </a:bodyPr>
          <a:lstStyle/>
          <a:p>
            <a:r>
              <a:rPr lang="en-US"/>
              <a:t>Kenwood TH-D74 first choice for a do everything handheld, high quality, but very expensive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descr="703 poor focus"/>
          <p:cNvPicPr>
            <a:picLocks noChangeAspect="1" noChangeArrowheads="1"/>
          </p:cNvPicPr>
          <p:nvPr/>
        </p:nvPicPr>
        <p:blipFill>
          <a:blip r:embed="rId2"/>
          <a:srcRect/>
          <a:stretch>
            <a:fillRect/>
          </a:stretch>
        </p:blipFill>
        <p:spPr bwMode="auto">
          <a:xfrm>
            <a:off x="4775200" y="731838"/>
            <a:ext cx="3962400" cy="2362200"/>
          </a:xfrm>
          <a:prstGeom prst="rect">
            <a:avLst/>
          </a:prstGeom>
          <a:noFill/>
          <a:ln w="9525">
            <a:noFill/>
            <a:miter lim="800000"/>
            <a:headEnd/>
            <a:tailEnd/>
          </a:ln>
        </p:spPr>
      </p:pic>
      <p:pic>
        <p:nvPicPr>
          <p:cNvPr id="59394" name="Picture 6" descr="FT5000 station"/>
          <p:cNvPicPr>
            <a:picLocks noChangeAspect="1" noChangeArrowheads="1"/>
          </p:cNvPicPr>
          <p:nvPr/>
        </p:nvPicPr>
        <p:blipFill>
          <a:blip r:embed="rId3"/>
          <a:srcRect/>
          <a:stretch>
            <a:fillRect/>
          </a:stretch>
        </p:blipFill>
        <p:spPr bwMode="auto">
          <a:xfrm>
            <a:off x="5830888" y="4116388"/>
            <a:ext cx="3313112" cy="2741612"/>
          </a:xfrm>
          <a:prstGeom prst="rect">
            <a:avLst/>
          </a:prstGeom>
          <a:noFill/>
          <a:ln w="9525">
            <a:noFill/>
            <a:miter lim="800000"/>
            <a:headEnd/>
            <a:tailEnd/>
          </a:ln>
        </p:spPr>
      </p:pic>
      <p:pic>
        <p:nvPicPr>
          <p:cNvPr id="59395" name="Picture 9" descr="winkeyer"/>
          <p:cNvPicPr>
            <a:picLocks noChangeAspect="1" noChangeArrowheads="1"/>
          </p:cNvPicPr>
          <p:nvPr/>
        </p:nvPicPr>
        <p:blipFill>
          <a:blip r:embed="rId4"/>
          <a:srcRect/>
          <a:stretch>
            <a:fillRect/>
          </a:stretch>
        </p:blipFill>
        <p:spPr bwMode="auto">
          <a:xfrm>
            <a:off x="249238" y="2971800"/>
            <a:ext cx="2855912" cy="3810000"/>
          </a:xfrm>
          <a:prstGeom prst="rect">
            <a:avLst/>
          </a:prstGeom>
          <a:noFill/>
          <a:ln w="9525">
            <a:noFill/>
            <a:miter lim="800000"/>
            <a:headEnd/>
            <a:tailEnd/>
          </a:ln>
        </p:spPr>
      </p:pic>
      <p:sp>
        <p:nvSpPr>
          <p:cNvPr id="17413" name="Text Box 11"/>
          <p:cNvSpPr txBox="1">
            <a:spLocks noChangeArrowheads="1"/>
          </p:cNvSpPr>
          <p:nvPr/>
        </p:nvSpPr>
        <p:spPr bwMode="auto">
          <a:xfrm>
            <a:off x="153988" y="1141413"/>
            <a:ext cx="2235200" cy="1830387"/>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r>
              <a:rPr lang="en-US" altLang="en-US" b="0" dirty="0">
                <a:solidFill>
                  <a:srgbClr val="000000"/>
                </a:solidFill>
                <a:cs typeface="+mn-cs"/>
              </a:rPr>
              <a:t>HT</a:t>
            </a:r>
          </a:p>
          <a:p>
            <a:pPr>
              <a:defRPr/>
            </a:pPr>
            <a:r>
              <a:rPr lang="en-US" altLang="en-US" sz="1800" b="0" dirty="0">
                <a:solidFill>
                  <a:srgbClr val="000000"/>
                </a:solidFill>
                <a:cs typeface="+mn-cs"/>
              </a:rPr>
              <a:t>Single Mode – FM</a:t>
            </a:r>
          </a:p>
          <a:p>
            <a:pPr>
              <a:defRPr/>
            </a:pPr>
            <a:r>
              <a:rPr lang="en-US" altLang="en-US" sz="1800" b="0" dirty="0">
                <a:solidFill>
                  <a:srgbClr val="000000"/>
                </a:solidFill>
                <a:cs typeface="+mn-cs"/>
              </a:rPr>
              <a:t>Single or dual band</a:t>
            </a:r>
          </a:p>
          <a:p>
            <a:pPr>
              <a:defRPr/>
            </a:pPr>
            <a:r>
              <a:rPr lang="en-US" altLang="en-US" sz="1800" b="0" dirty="0">
                <a:solidFill>
                  <a:srgbClr val="000000"/>
                </a:solidFill>
                <a:cs typeface="+mn-cs"/>
              </a:rPr>
              <a:t>Single or dual channel</a:t>
            </a:r>
          </a:p>
          <a:p>
            <a:pPr>
              <a:defRPr/>
            </a:pPr>
            <a:r>
              <a:rPr lang="en-US" altLang="en-US" sz="1800" b="0" dirty="0">
                <a:solidFill>
                  <a:srgbClr val="000000"/>
                </a:solidFill>
                <a:cs typeface="+mn-cs"/>
              </a:rPr>
              <a:t>Built in antenna</a:t>
            </a:r>
          </a:p>
          <a:p>
            <a:pPr>
              <a:defRPr/>
            </a:pPr>
            <a:r>
              <a:rPr lang="en-US" altLang="en-US" sz="1800" b="0" dirty="0">
                <a:solidFill>
                  <a:srgbClr val="000000"/>
                </a:solidFill>
                <a:cs typeface="+mn-cs"/>
              </a:rPr>
              <a:t>5 Watts</a:t>
            </a:r>
          </a:p>
        </p:txBody>
      </p:sp>
      <p:sp>
        <p:nvSpPr>
          <p:cNvPr id="17414" name="Text Box 12"/>
          <p:cNvSpPr txBox="1">
            <a:spLocks noChangeArrowheads="1"/>
          </p:cNvSpPr>
          <p:nvPr/>
        </p:nvSpPr>
        <p:spPr bwMode="auto">
          <a:xfrm>
            <a:off x="3200400" y="2757488"/>
            <a:ext cx="4305300" cy="2105025"/>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r>
              <a:rPr lang="en-US" altLang="en-US" b="0" dirty="0">
                <a:solidFill>
                  <a:srgbClr val="000000"/>
                </a:solidFill>
                <a:cs typeface="+mn-cs"/>
              </a:rPr>
              <a:t>Mobile – Compact</a:t>
            </a:r>
          </a:p>
          <a:p>
            <a:pPr>
              <a:defRPr/>
            </a:pPr>
            <a:r>
              <a:rPr lang="en-US" altLang="en-US" sz="1800" b="0" dirty="0">
                <a:solidFill>
                  <a:srgbClr val="000000"/>
                </a:solidFill>
                <a:cs typeface="+mn-cs"/>
              </a:rPr>
              <a:t>Single or multi mode i.e. FM, SSB, CW</a:t>
            </a:r>
          </a:p>
          <a:p>
            <a:pPr>
              <a:defRPr/>
            </a:pPr>
            <a:r>
              <a:rPr lang="en-US" altLang="en-US" sz="1800" b="0" dirty="0">
                <a:solidFill>
                  <a:srgbClr val="000000"/>
                </a:solidFill>
                <a:cs typeface="+mn-cs"/>
              </a:rPr>
              <a:t>Single or multi band i.e., 2M, 70cm, HF</a:t>
            </a:r>
          </a:p>
          <a:p>
            <a:pPr>
              <a:defRPr/>
            </a:pPr>
            <a:r>
              <a:rPr lang="en-US" altLang="en-US" sz="1800" b="0" dirty="0">
                <a:solidFill>
                  <a:srgbClr val="000000"/>
                </a:solidFill>
                <a:cs typeface="+mn-cs"/>
              </a:rPr>
              <a:t>Single or dual channel i.e., A and B channels</a:t>
            </a:r>
          </a:p>
          <a:p>
            <a:pPr>
              <a:defRPr/>
            </a:pPr>
            <a:r>
              <a:rPr lang="en-US" altLang="en-US" sz="1800" b="0" dirty="0">
                <a:solidFill>
                  <a:srgbClr val="000000"/>
                </a:solidFill>
                <a:cs typeface="+mn-cs"/>
              </a:rPr>
              <a:t>External antenna</a:t>
            </a:r>
          </a:p>
          <a:p>
            <a:pPr>
              <a:defRPr/>
            </a:pPr>
            <a:r>
              <a:rPr lang="en-US" altLang="en-US" sz="1800" b="0" dirty="0">
                <a:solidFill>
                  <a:srgbClr val="000000"/>
                </a:solidFill>
                <a:cs typeface="+mn-cs"/>
              </a:rPr>
              <a:t>Vehicle mount</a:t>
            </a:r>
          </a:p>
          <a:p>
            <a:pPr>
              <a:defRPr/>
            </a:pPr>
            <a:r>
              <a:rPr lang="en-US" altLang="en-US" sz="1800" b="0" dirty="0">
                <a:solidFill>
                  <a:srgbClr val="000000"/>
                </a:solidFill>
                <a:cs typeface="+mn-cs"/>
              </a:rPr>
              <a:t>50 Watts</a:t>
            </a:r>
          </a:p>
        </p:txBody>
      </p:sp>
      <p:sp>
        <p:nvSpPr>
          <p:cNvPr id="17415" name="Text Box 13"/>
          <p:cNvSpPr txBox="1">
            <a:spLocks noChangeArrowheads="1"/>
          </p:cNvSpPr>
          <p:nvPr/>
        </p:nvSpPr>
        <p:spPr bwMode="auto">
          <a:xfrm>
            <a:off x="3402013" y="5154613"/>
            <a:ext cx="2333625" cy="1616075"/>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defRPr/>
            </a:pPr>
            <a:r>
              <a:rPr lang="en-US" altLang="en-US" sz="2000" b="0">
                <a:solidFill>
                  <a:srgbClr val="000000"/>
                </a:solidFill>
                <a:cs typeface="+mn-cs"/>
              </a:rPr>
              <a:t>Base station – Heavy</a:t>
            </a:r>
          </a:p>
          <a:p>
            <a:pPr algn="r">
              <a:defRPr/>
            </a:pPr>
            <a:r>
              <a:rPr lang="en-US" altLang="en-US" sz="2000" b="0">
                <a:solidFill>
                  <a:srgbClr val="000000"/>
                </a:solidFill>
                <a:cs typeface="+mn-cs"/>
              </a:rPr>
              <a:t>Multi mode</a:t>
            </a:r>
          </a:p>
          <a:p>
            <a:pPr algn="r">
              <a:defRPr/>
            </a:pPr>
            <a:r>
              <a:rPr lang="en-US" altLang="en-US" sz="2000" b="0">
                <a:solidFill>
                  <a:srgbClr val="000000"/>
                </a:solidFill>
                <a:cs typeface="+mn-cs"/>
              </a:rPr>
              <a:t>Multi band</a:t>
            </a:r>
          </a:p>
          <a:p>
            <a:pPr algn="r">
              <a:defRPr/>
            </a:pPr>
            <a:r>
              <a:rPr lang="en-US" altLang="en-US" sz="2000" b="0">
                <a:solidFill>
                  <a:srgbClr val="000000"/>
                </a:solidFill>
                <a:cs typeface="+mn-cs"/>
              </a:rPr>
              <a:t>External antenna</a:t>
            </a:r>
          </a:p>
          <a:p>
            <a:pPr algn="r">
              <a:defRPr/>
            </a:pPr>
            <a:r>
              <a:rPr lang="en-US" altLang="en-US" sz="2000" b="0">
                <a:solidFill>
                  <a:srgbClr val="000000"/>
                </a:solidFill>
                <a:cs typeface="+mn-cs"/>
              </a:rPr>
              <a:t>100+ Watts</a:t>
            </a:r>
          </a:p>
        </p:txBody>
      </p:sp>
      <p:sp>
        <p:nvSpPr>
          <p:cNvPr id="59399" name="TextBox 1"/>
          <p:cNvSpPr txBox="1">
            <a:spLocks noChangeArrowheads="1"/>
          </p:cNvSpPr>
          <p:nvPr/>
        </p:nvSpPr>
        <p:spPr bwMode="auto">
          <a:xfrm>
            <a:off x="217488" y="106363"/>
            <a:ext cx="5881687" cy="523875"/>
          </a:xfrm>
          <a:prstGeom prst="rect">
            <a:avLst/>
          </a:prstGeom>
          <a:noFill/>
          <a:ln w="9525">
            <a:noFill/>
            <a:miter lim="800000"/>
            <a:headEnd/>
            <a:tailEnd/>
          </a:ln>
        </p:spPr>
        <p:txBody>
          <a:bodyPr wrap="none">
            <a:spAutoFit/>
          </a:bodyPr>
          <a:lstStyle/>
          <a:p>
            <a:r>
              <a:rPr lang="en-US" sz="2800"/>
              <a:t>Categories of Radio Transceivers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Quick Summary for Transceiver Purchase</a:t>
            </a:r>
          </a:p>
        </p:txBody>
      </p:sp>
      <p:sp>
        <p:nvSpPr>
          <p:cNvPr id="60418" name="Content Placeholder 2"/>
          <p:cNvSpPr>
            <a:spLocks noGrp="1"/>
          </p:cNvSpPr>
          <p:nvPr>
            <p:ph idx="1"/>
          </p:nvPr>
        </p:nvSpPr>
        <p:spPr/>
        <p:txBody>
          <a:bodyPr/>
          <a:lstStyle/>
          <a:p>
            <a:r>
              <a:rPr lang="en-US" smtClean="0"/>
              <a:t>Minimum things to look for:</a:t>
            </a:r>
          </a:p>
          <a:p>
            <a:pPr lvl="1"/>
            <a:r>
              <a:rPr lang="en-US" smtClean="0"/>
              <a:t>2 bands: 2 meter and 70 cm – widely used</a:t>
            </a:r>
          </a:p>
          <a:p>
            <a:pPr lvl="1"/>
            <a:r>
              <a:rPr lang="en-US" smtClean="0"/>
              <a:t>Good RF and audio quality – check eham.net</a:t>
            </a:r>
          </a:p>
          <a:p>
            <a:pPr lvl="1"/>
            <a:r>
              <a:rPr lang="en-US" smtClean="0"/>
              <a:t>Adequate ruggedness for your use – eham and vendor descriptions</a:t>
            </a:r>
          </a:p>
          <a:p>
            <a:pPr lvl="1"/>
            <a:r>
              <a:rPr lang="en-US" smtClean="0"/>
              <a:t>5 Watt transmit power (and lower power selectable)</a:t>
            </a:r>
          </a:p>
          <a:p>
            <a:r>
              <a:rPr lang="en-US" smtClean="0"/>
              <a:t>Next level up:</a:t>
            </a:r>
          </a:p>
          <a:p>
            <a:pPr lvl="1"/>
            <a:r>
              <a:rPr lang="en-US" smtClean="0"/>
              <a:t>2 channels so you can listen to two frequencies at once – very useful</a:t>
            </a:r>
          </a:p>
          <a:p>
            <a:pPr lvl="1"/>
            <a:r>
              <a:rPr lang="en-US" smtClean="0"/>
              <a:t>A third band like 220MHz – more capability, able to talk to nearly everyone</a:t>
            </a:r>
          </a:p>
          <a:p>
            <a:r>
              <a:rPr lang="en-US" smtClean="0"/>
              <a:t>Next level up</a:t>
            </a:r>
          </a:p>
          <a:p>
            <a:pPr lvl="1"/>
            <a:r>
              <a:rPr lang="en-US" smtClean="0"/>
              <a:t>APRS and GPS – additional capability maybe useful depending upon your use</a:t>
            </a:r>
          </a:p>
          <a:p>
            <a:r>
              <a:rPr lang="en-US" smtClean="0"/>
              <a:t>Next level up</a:t>
            </a:r>
          </a:p>
          <a:p>
            <a:pPr lvl="1"/>
            <a:r>
              <a:rPr lang="en-US" smtClean="0"/>
              <a:t>TNC with Bluetooth or usb connection to a computer – even more capability</a:t>
            </a:r>
          </a:p>
          <a:p>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t>Where to Buy</a:t>
            </a:r>
          </a:p>
        </p:txBody>
      </p:sp>
      <p:sp>
        <p:nvSpPr>
          <p:cNvPr id="61442" name="Content Placeholder 2"/>
          <p:cNvSpPr>
            <a:spLocks noGrp="1"/>
          </p:cNvSpPr>
          <p:nvPr>
            <p:ph idx="1"/>
          </p:nvPr>
        </p:nvSpPr>
        <p:spPr/>
        <p:txBody>
          <a:bodyPr/>
          <a:lstStyle/>
          <a:p>
            <a:r>
              <a:rPr lang="en-US" smtClean="0"/>
              <a:t>HRO – Ham Radio Outlet with store in Anaheim have a show room where you can actually pick up and feel the radios.  This is a good idea to check out the ones you may be considering.  Be sure the size and weight are right for you plus the buttons and display are easy to use.</a:t>
            </a:r>
          </a:p>
          <a:p>
            <a:r>
              <a:rPr lang="en-US" smtClean="0"/>
              <a:t>Hamcity.com is a store in Gardena and mail order that usually has the best prices, beating most other places by $10-$20 or more depending upon the item.  Unfortunately they don’t have a show room, but do have very competent staff and have been very supportive.</a:t>
            </a:r>
          </a:p>
          <a:p>
            <a:r>
              <a:rPr lang="en-US" smtClean="0"/>
              <a:t>Other potential places</a:t>
            </a:r>
          </a:p>
          <a:p>
            <a:pPr lvl="1"/>
            <a:r>
              <a:rPr lang="en-US" smtClean="0"/>
              <a:t>DX Engineering</a:t>
            </a:r>
          </a:p>
          <a:p>
            <a:pPr lvl="1"/>
            <a:r>
              <a:rPr lang="en-US" smtClean="0"/>
              <a:t>Gigaparts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mtClean="0"/>
              <a:t>Accessories?</a:t>
            </a:r>
            <a:br>
              <a:rPr lang="en-US" smtClean="0"/>
            </a:br>
            <a:r>
              <a:rPr lang="en-US" sz="2400" smtClean="0"/>
              <a:t>Initially get the basic radio, use it, then later consider:</a:t>
            </a:r>
            <a:endParaRPr lang="en-US" smtClean="0"/>
          </a:p>
        </p:txBody>
      </p:sp>
      <p:sp>
        <p:nvSpPr>
          <p:cNvPr id="62466" name="Content Placeholder 2"/>
          <p:cNvSpPr>
            <a:spLocks noGrp="1"/>
          </p:cNvSpPr>
          <p:nvPr>
            <p:ph idx="1"/>
          </p:nvPr>
        </p:nvSpPr>
        <p:spPr/>
        <p:txBody>
          <a:bodyPr/>
          <a:lstStyle/>
          <a:p>
            <a:pPr lvl="1"/>
            <a:r>
              <a:rPr lang="en-US" smtClean="0"/>
              <a:t>A third party antenna from comet or diamond</a:t>
            </a:r>
          </a:p>
          <a:p>
            <a:pPr lvl="2"/>
            <a:r>
              <a:rPr lang="en-US" smtClean="0"/>
              <a:t>Will increase useful range with longer antenna than rubber duck</a:t>
            </a:r>
          </a:p>
          <a:p>
            <a:pPr lvl="1"/>
            <a:r>
              <a:rPr lang="en-US" smtClean="0"/>
              <a:t>Antenna for car roof top along with mounting bracket</a:t>
            </a:r>
          </a:p>
          <a:p>
            <a:pPr lvl="2"/>
            <a:r>
              <a:rPr lang="en-US" smtClean="0"/>
              <a:t>Really important for mobile use – much greater range</a:t>
            </a:r>
          </a:p>
          <a:p>
            <a:pPr lvl="1"/>
            <a:r>
              <a:rPr lang="en-US" smtClean="0"/>
              <a:t>External speaker microphone</a:t>
            </a:r>
          </a:p>
          <a:p>
            <a:pPr lvl="2"/>
            <a:r>
              <a:rPr lang="en-US" smtClean="0"/>
              <a:t>Convenient for field work</a:t>
            </a:r>
          </a:p>
          <a:p>
            <a:pPr lvl="1"/>
            <a:r>
              <a:rPr lang="en-US" smtClean="0"/>
              <a:t>Battery charger from car outlet</a:t>
            </a:r>
          </a:p>
          <a:p>
            <a:pPr lvl="2"/>
            <a:r>
              <a:rPr lang="en-US" smtClean="0"/>
              <a:t>12V plug in keeps radio charged while driving</a:t>
            </a:r>
          </a:p>
          <a:p>
            <a:pPr lvl="1"/>
            <a:r>
              <a:rPr lang="en-US" smtClean="0"/>
              <a:t>An additional battery pack</a:t>
            </a:r>
          </a:p>
          <a:p>
            <a:pPr lvl="2"/>
            <a:r>
              <a:rPr lang="en-US" smtClean="0"/>
              <a:t>Important if in the field and first pack becomes discharged</a:t>
            </a:r>
          </a:p>
          <a:p>
            <a:pPr lvl="2"/>
            <a:r>
              <a:rPr lang="en-US" smtClean="0"/>
              <a:t>Somewhat dependent upon radio</a:t>
            </a:r>
          </a:p>
          <a:p>
            <a:pPr lvl="3"/>
            <a:r>
              <a:rPr lang="en-US" smtClean="0"/>
              <a:t>E.g., Kenwood TH-F6A never dropped power, yet TH-D74 does</a:t>
            </a:r>
          </a:p>
          <a:p>
            <a:pPr lvl="1"/>
            <a:r>
              <a:rPr lang="en-US" smtClean="0"/>
              <a:t>Vendor specific cable sets</a:t>
            </a:r>
          </a:p>
          <a:p>
            <a:pPr lvl="2"/>
            <a:r>
              <a:rPr lang="en-US" smtClean="0"/>
              <a:t>Connect to computer for programming or modes like winlink</a:t>
            </a:r>
          </a:p>
          <a:p>
            <a:pPr lvl="1"/>
            <a:r>
              <a:rPr lang="en-US" smtClean="0"/>
              <a:t>External drop in chargers</a:t>
            </a:r>
          </a:p>
          <a:p>
            <a:pPr lvl="2"/>
            <a:r>
              <a:rPr lang="en-US" smtClean="0"/>
              <a:t>Quicker charge and convenience</a:t>
            </a:r>
          </a:p>
          <a:p>
            <a:endParaRPr lang="en-US" smtClean="0"/>
          </a:p>
        </p:txBody>
      </p:sp>
      <p:sp>
        <p:nvSpPr>
          <p:cNvPr id="62467" name="TextBox 3"/>
          <p:cNvSpPr txBox="1">
            <a:spLocks noChangeArrowheads="1"/>
          </p:cNvSpPr>
          <p:nvPr/>
        </p:nvSpPr>
        <p:spPr bwMode="auto">
          <a:xfrm>
            <a:off x="3548063" y="6400800"/>
            <a:ext cx="5330825" cy="307975"/>
          </a:xfrm>
          <a:prstGeom prst="rect">
            <a:avLst/>
          </a:prstGeom>
          <a:noFill/>
          <a:ln w="9525">
            <a:noFill/>
            <a:miter lim="800000"/>
            <a:headEnd/>
            <a:tailEnd/>
          </a:ln>
        </p:spPr>
        <p:txBody>
          <a:bodyPr wrap="none">
            <a:spAutoFit/>
          </a:bodyPr>
          <a:lstStyle/>
          <a:p>
            <a:r>
              <a:rPr lang="en-US"/>
              <a:t>Possibly in priority order depending upon your intended use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Radio Selection</a:t>
            </a:r>
            <a:br>
              <a:rPr lang="en-US" smtClean="0"/>
            </a:br>
            <a:r>
              <a:rPr lang="en-US" sz="2400" smtClean="0"/>
              <a:t>Many types to choose from</a:t>
            </a:r>
            <a:endParaRPr lang="en-US" smtClean="0"/>
          </a:p>
        </p:txBody>
      </p:sp>
      <p:sp>
        <p:nvSpPr>
          <p:cNvPr id="63490" name="Content Placeholder 2"/>
          <p:cNvSpPr>
            <a:spLocks noGrp="1"/>
          </p:cNvSpPr>
          <p:nvPr>
            <p:ph idx="1"/>
          </p:nvPr>
        </p:nvSpPr>
        <p:spPr/>
        <p:txBody>
          <a:bodyPr/>
          <a:lstStyle/>
          <a:p>
            <a:r>
              <a:rPr lang="en-US" smtClean="0"/>
              <a:t>Technician licensee</a:t>
            </a:r>
          </a:p>
          <a:p>
            <a:pPr lvl="1"/>
            <a:r>
              <a:rPr lang="en-US" smtClean="0"/>
              <a:t>Focus on VHF and UHF bands</a:t>
            </a:r>
          </a:p>
          <a:p>
            <a:pPr lvl="2"/>
            <a:r>
              <a:rPr lang="en-US" smtClean="0"/>
              <a:t>6M, </a:t>
            </a:r>
            <a:r>
              <a:rPr lang="en-US" smtClean="0">
                <a:solidFill>
                  <a:srgbClr val="0000FF"/>
                </a:solidFill>
              </a:rPr>
              <a:t>2M</a:t>
            </a:r>
            <a:r>
              <a:rPr lang="en-US" smtClean="0"/>
              <a:t>, 220, and </a:t>
            </a:r>
            <a:r>
              <a:rPr lang="en-US" smtClean="0">
                <a:solidFill>
                  <a:srgbClr val="0000FF"/>
                </a:solidFill>
              </a:rPr>
              <a:t>440 </a:t>
            </a:r>
            <a:r>
              <a:rPr lang="en-US" smtClean="0"/>
              <a:t>bands</a:t>
            </a:r>
          </a:p>
          <a:p>
            <a:pPr lvl="1"/>
            <a:r>
              <a:rPr lang="en-US" smtClean="0"/>
              <a:t>This is where you have the most privileges and will find activity</a:t>
            </a:r>
          </a:p>
          <a:p>
            <a:r>
              <a:rPr lang="en-US" smtClean="0"/>
              <a:t>General or Amateur Extra</a:t>
            </a:r>
          </a:p>
          <a:p>
            <a:pPr lvl="1"/>
            <a:r>
              <a:rPr lang="en-US" smtClean="0"/>
              <a:t>Same as above plus HF bands such as 40, 20, and 15 meters</a:t>
            </a:r>
          </a:p>
          <a:p>
            <a:pPr lvl="1"/>
            <a:r>
              <a:rPr lang="en-US" smtClean="0"/>
              <a:t>These three bands have much activity and modest antennas</a:t>
            </a:r>
          </a:p>
          <a:p>
            <a:endParaRPr lang="en-US" smtClean="0"/>
          </a:p>
          <a:p>
            <a:r>
              <a:rPr lang="en-US" smtClean="0"/>
              <a:t>Initial focus will likely want to be voice communication</a:t>
            </a:r>
          </a:p>
          <a:p>
            <a:pPr lvl="1"/>
            <a:r>
              <a:rPr lang="en-US" smtClean="0"/>
              <a:t>VHF/UHF mostly FM mode</a:t>
            </a:r>
          </a:p>
          <a:p>
            <a:pPr lvl="1"/>
            <a:r>
              <a:rPr lang="en-US" smtClean="0"/>
              <a:t>HF mostly SSB mode</a:t>
            </a:r>
          </a:p>
          <a:p>
            <a:pPr lvl="1"/>
            <a:endParaRPr lang="en-US" smtClean="0"/>
          </a:p>
          <a:p>
            <a:r>
              <a:rPr lang="en-US" smtClean="0"/>
              <a:t>Grow into digital modes like FT8, PSK31</a:t>
            </a:r>
          </a:p>
          <a:p>
            <a:r>
              <a:rPr lang="en-US" smtClean="0"/>
              <a:t>Or other features like APRS, Echolink, DMR</a:t>
            </a:r>
          </a:p>
          <a:p>
            <a:pPr lvl="2"/>
            <a:endParaRPr lang="en-US" smtClean="0"/>
          </a:p>
          <a:p>
            <a:endParaRPr lang="en-US" smtClean="0"/>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7271</TotalTime>
  <Words>3813</Words>
  <Application>Microsoft Office PowerPoint</Application>
  <PresentationFormat>On-screen Show (4:3)</PresentationFormat>
  <Paragraphs>545</Paragraphs>
  <Slides>41</Slides>
  <Notes>1</Notes>
  <HiddenSlides>0</HiddenSlides>
  <MMClips>0</MMClips>
  <ScaleCrop>false</ScaleCrop>
  <HeadingPairs>
    <vt:vector size="6" baseType="variant">
      <vt:variant>
        <vt:lpstr>Fonts Used</vt:lpstr>
      </vt:variant>
      <vt:variant>
        <vt:i4>4</vt:i4>
      </vt:variant>
      <vt:variant>
        <vt:lpstr>Design Template</vt:lpstr>
      </vt:variant>
      <vt:variant>
        <vt:i4>13</vt:i4>
      </vt:variant>
      <vt:variant>
        <vt:lpstr>Slide Titles</vt:lpstr>
      </vt:variant>
      <vt:variant>
        <vt:i4>41</vt:i4>
      </vt:variant>
    </vt:vector>
  </HeadingPairs>
  <TitlesOfParts>
    <vt:vector size="58" baseType="lpstr">
      <vt:lpstr>Arial</vt:lpstr>
      <vt:lpstr>Times New Roman</vt:lpstr>
      <vt:lpstr>MS PGothic</vt:lpstr>
      <vt:lpstr>Arial Black</vt:lpstr>
      <vt:lpstr>Custom Design</vt:lpstr>
      <vt:lpstr>1_Custom Design</vt:lpstr>
      <vt:lpstr>2_Custom Design</vt:lpstr>
      <vt:lpstr>HORIZ NO SCREENED DIAMOND</vt:lpstr>
      <vt:lpstr>Custom Design</vt:lpstr>
      <vt:lpstr>HORIZ NO SCREENED DIAMOND</vt:lpstr>
      <vt:lpstr>HORIZ NO SCREENED DIAMOND</vt:lpstr>
      <vt:lpstr>HORIZ NO SCREENED DIAMOND</vt:lpstr>
      <vt:lpstr>HORIZ NO SCREENED DIAMOND</vt:lpstr>
      <vt:lpstr>HORIZ NO SCREENED DIAMOND</vt:lpstr>
      <vt:lpstr>HORIZ NO SCREENED DIAMOND</vt:lpstr>
      <vt:lpstr>HORIZ NO SCREENED DIAMOND</vt:lpstr>
      <vt:lpstr>HORIZ NO SCREENED DIAMOND</vt:lpstr>
      <vt:lpstr>First Ham Radio  Functions and Selection Guide</vt:lpstr>
      <vt:lpstr>Goal of This Package</vt:lpstr>
      <vt:lpstr>Quick Review</vt:lpstr>
      <vt:lpstr>Slide 4</vt:lpstr>
      <vt:lpstr>Slide 5</vt:lpstr>
      <vt:lpstr>Quick Summary for Transceiver Purchase</vt:lpstr>
      <vt:lpstr>Where to Buy</vt:lpstr>
      <vt:lpstr>Accessories? Initially get the basic radio, use it, then later consider:</vt:lpstr>
      <vt:lpstr>Radio Selection Many types to choose from</vt:lpstr>
      <vt:lpstr>Radio Selection Many models to choose from</vt:lpstr>
      <vt:lpstr>Other than voice, Built in features vary</vt:lpstr>
      <vt:lpstr>Other Features: Not critical – just nice</vt:lpstr>
      <vt:lpstr>Primary Selection Criteria for VHF/UHF</vt:lpstr>
      <vt:lpstr>Major Suppliers</vt:lpstr>
      <vt:lpstr>How and Where to Buy</vt:lpstr>
      <vt:lpstr>Guidance</vt:lpstr>
      <vt:lpstr>Desirable Features</vt:lpstr>
      <vt:lpstr>More Useful features</vt:lpstr>
      <vt:lpstr>More Features</vt:lpstr>
      <vt:lpstr>More Features</vt:lpstr>
      <vt:lpstr>Recommended HT Features</vt:lpstr>
      <vt:lpstr>Guidance</vt:lpstr>
      <vt:lpstr>Yaesu</vt:lpstr>
      <vt:lpstr>Baofeng – BTECH – Not likely the best answer May almost be though of as a disposable radio in that if it quits working you get another</vt:lpstr>
      <vt:lpstr>A few Youtube Radio Assessments</vt:lpstr>
      <vt:lpstr>Wouxun</vt:lpstr>
      <vt:lpstr>Kenwood</vt:lpstr>
      <vt:lpstr>Other Members Suggested</vt:lpstr>
      <vt:lpstr>Slide 29</vt:lpstr>
      <vt:lpstr>Ham User Scenarios</vt:lpstr>
      <vt:lpstr>CERT or Group Scenario</vt:lpstr>
      <vt:lpstr>CERT or Group Scenario [cont’d]</vt:lpstr>
      <vt:lpstr>Public Service, Health and Safety Race Support</vt:lpstr>
      <vt:lpstr>Ham Hobbiest – Do/Try Everything</vt:lpstr>
      <vt:lpstr>Family or Group Backpacking/Camping</vt:lpstr>
      <vt:lpstr>Off Roading</vt:lpstr>
      <vt:lpstr>Dual Band HT with APRS and GPS</vt:lpstr>
      <vt:lpstr>Tri band Dual Channel HT</vt:lpstr>
      <vt:lpstr>Tri band Dual Channel HT</vt:lpstr>
      <vt:lpstr>Tri band Dual Channel HT</vt:lpstr>
      <vt:lpstr>My first choice might be</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Vahey</dc:creator>
  <cp:lastModifiedBy>Vahey</cp:lastModifiedBy>
  <cp:revision>374</cp:revision>
  <dcterms:created xsi:type="dcterms:W3CDTF">2013-06-14T17:53:35Z</dcterms:created>
  <dcterms:modified xsi:type="dcterms:W3CDTF">2020-12-04T00:14:03Z</dcterms:modified>
</cp:coreProperties>
</file>