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654" r:id="rId3"/>
  </p:sldMasterIdLst>
  <p:notesMasterIdLst>
    <p:notesMasterId r:id="rId16"/>
  </p:notesMasterIdLst>
  <p:sldIdLst>
    <p:sldId id="794" r:id="rId4"/>
    <p:sldId id="790" r:id="rId5"/>
    <p:sldId id="797" r:id="rId6"/>
    <p:sldId id="795" r:id="rId7"/>
    <p:sldId id="798" r:id="rId8"/>
    <p:sldId id="796" r:id="rId9"/>
    <p:sldId id="799" r:id="rId10"/>
    <p:sldId id="802" r:id="rId11"/>
    <p:sldId id="801" r:id="rId12"/>
    <p:sldId id="791" r:id="rId13"/>
    <p:sldId id="800" r:id="rId14"/>
    <p:sldId id="79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EA2AEF"/>
    <a:srgbClr val="FF0000"/>
    <a:srgbClr val="CEDEFE"/>
    <a:srgbClr val="BBE7FD"/>
    <a:srgbClr val="009900"/>
    <a:srgbClr val="CC00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7751" autoAdjust="0"/>
  </p:normalViewPr>
  <p:slideViewPr>
    <p:cSldViewPr>
      <p:cViewPr varScale="1">
        <p:scale>
          <a:sx n="140" d="100"/>
          <a:sy n="140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B2DC88-93D0-4AD0-BDD7-09F4A9B3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mbackground"/>
          <p:cNvPicPr>
            <a:picLocks noChangeAspect="1" noChangeArrowheads="1"/>
          </p:cNvPicPr>
          <p:nvPr userDrawn="1"/>
        </p:nvPicPr>
        <p:blipFill>
          <a:blip r:embed="rId2">
            <a:lum bright="64000" contrast="-80000"/>
          </a:blip>
          <a:srcRect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 userDrawn="1"/>
        </p:nvSpPr>
        <p:spPr bwMode="auto">
          <a:xfrm>
            <a:off x="2286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51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B3BB-3A40-45E0-8A0E-A3334C867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098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77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5769-BD3F-4711-BADD-640D00323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88D80-F3CD-4A0C-8E14-CBDE731EF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7B766-2D0F-41C0-8CB9-59EC87D28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6230-D941-4824-ACEA-3938F2F39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D59FE-26D9-4CF5-9227-51BBFC47C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65DE1-CDF8-4ADC-BEF3-688939B8E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62926-23BE-45E3-BF1F-6C932B6DD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DA278-BD35-4790-BA7D-34F987895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352DB-E660-41AC-AE17-62336CC0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CE40A-4ED5-4378-BD78-67CD02C2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DF5E-F3F1-44F6-97DC-D6845258C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3D605-A751-4854-812E-18E896A0A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AF51-0C9E-4AD9-AA3D-CE96DF474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87D3E-7107-401B-BA0B-D0755F30C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098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77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1CEB-2392-4586-AD91-CB6D9545D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4B0A8-DCA9-476A-8C3A-0C7740D1F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0A20D-03E7-41B1-B384-FA88A2CD3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29E5E-4B31-495D-BE43-5877E8E31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73D97-210C-461F-9235-893836D88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822D-18FF-4043-8F59-8E223DE0B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C1B6C-1662-4672-89E6-166BF45A3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7AD33-7464-4F97-9BC9-36D836D65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CCAE-A607-43F6-930B-278592A16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FA015-BB5C-479C-8C12-3ECD4F304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6F38-2F19-49B2-96E0-3265D349D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E107-C325-4D43-A553-1299B6D4A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098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77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C8AB-71CC-4FD0-A159-924C7D4CE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E056A-F260-4E44-A135-D90DD9803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80EEC-831D-44D2-97B0-C843F7D04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6F934-1650-4A5D-9110-F44C4942E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0BB15-5E31-4579-8CF5-EA6B791CC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4D5D-BBC5-4287-A9A1-D18F8CA77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21E8-D927-4902-8A0D-F119C4B0B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ambackground"/>
          <p:cNvPicPr>
            <a:picLocks noChangeAspect="1" noChangeArrowheads="1"/>
          </p:cNvPicPr>
          <p:nvPr userDrawn="1"/>
        </p:nvPicPr>
        <p:blipFill>
          <a:blip r:embed="rId15">
            <a:lum bright="64000" contrast="-80000"/>
          </a:blip>
          <a:srcRect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A7238D-B499-46AB-B9DB-B0A61573F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 userDrawn="1"/>
        </p:nvSpPr>
        <p:spPr bwMode="auto">
          <a:xfrm>
            <a:off x="0" y="714375"/>
            <a:ext cx="9144000" cy="47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WordArt 9"/>
          <p:cNvSpPr>
            <a:spLocks noChangeArrowheads="1" noChangeShapeType="1" noTextEdit="1"/>
          </p:cNvSpPr>
          <p:nvPr userDrawn="1"/>
        </p:nvSpPr>
        <p:spPr bwMode="auto">
          <a:xfrm>
            <a:off x="2286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 userDrawn="1"/>
        </p:nvSpPr>
        <p:spPr bwMode="auto">
          <a:xfrm>
            <a:off x="60325" y="6688138"/>
            <a:ext cx="33972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AF133E80-F7F6-4744-9FEF-F0BA7234FC05}" type="slidenum"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hambackground"/>
          <p:cNvPicPr>
            <a:picLocks noChangeAspect="1" noChangeArrowheads="1"/>
          </p:cNvPicPr>
          <p:nvPr userDrawn="1"/>
        </p:nvPicPr>
        <p:blipFill>
          <a:blip r:embed="rId13">
            <a:lum bright="64000" contrast="-80000"/>
          </a:blip>
          <a:srcRect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338CA77-CBCE-4606-9947-0C7313C06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 userDrawn="1"/>
        </p:nvSpPr>
        <p:spPr bwMode="auto">
          <a:xfrm>
            <a:off x="0" y="714375"/>
            <a:ext cx="9144000" cy="47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WordArt 9"/>
          <p:cNvSpPr>
            <a:spLocks noChangeArrowheads="1" noChangeShapeType="1" noTextEdit="1"/>
          </p:cNvSpPr>
          <p:nvPr userDrawn="1"/>
        </p:nvSpPr>
        <p:spPr bwMode="auto">
          <a:xfrm>
            <a:off x="2286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 userDrawn="1"/>
        </p:nvSpPr>
        <p:spPr bwMode="auto">
          <a:xfrm>
            <a:off x="60325" y="6688138"/>
            <a:ext cx="33972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95032742-860F-4086-AF91-ED7B36CEE8BA}" type="slidenum"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ambackground"/>
          <p:cNvPicPr>
            <a:picLocks noChangeAspect="1" noChangeArrowheads="1"/>
          </p:cNvPicPr>
          <p:nvPr userDrawn="1"/>
        </p:nvPicPr>
        <p:blipFill>
          <a:blip r:embed="rId13">
            <a:lum bright="64000" contrast="-80000"/>
          </a:blip>
          <a:srcRect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61B5AFE2-0CAC-41AF-B75A-B63EFBE38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 userDrawn="1"/>
        </p:nvSpPr>
        <p:spPr bwMode="auto">
          <a:xfrm>
            <a:off x="0" y="714375"/>
            <a:ext cx="9144000" cy="47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WordArt 9"/>
          <p:cNvSpPr>
            <a:spLocks noChangeArrowheads="1" noChangeShapeType="1" noTextEdit="1"/>
          </p:cNvSpPr>
          <p:nvPr userDrawn="1"/>
        </p:nvSpPr>
        <p:spPr bwMode="auto">
          <a:xfrm>
            <a:off x="2286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 userDrawn="1"/>
        </p:nvSpPr>
        <p:spPr bwMode="auto">
          <a:xfrm>
            <a:off x="60325" y="6688138"/>
            <a:ext cx="33972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BF589F37-CF39-4E13-9DF6-053451F06580}" type="slidenum"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3" descr="8V2A56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0" y="3810000"/>
            <a:ext cx="33274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0"/>
            <a:ext cx="8382000" cy="609600"/>
          </a:xfrm>
        </p:spPr>
        <p:txBody>
          <a:bodyPr/>
          <a:lstStyle/>
          <a:p>
            <a:r>
              <a:rPr lang="en-US" b="1" smtClean="0">
                <a:latin typeface="Arial Black" pitchFamily="34" charset="0"/>
              </a:rPr>
              <a:t>W6HA Field Day 2020 Results </a:t>
            </a:r>
            <a:br>
              <a:rPr lang="en-US" b="1" smtClean="0">
                <a:latin typeface="Arial Black" pitchFamily="34" charset="0"/>
              </a:rPr>
            </a:br>
            <a:endParaRPr lang="en-US" sz="800" b="1" i="1" smtClean="0">
              <a:latin typeface="Arial Black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4600" y="457200"/>
            <a:ext cx="6400800" cy="60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1400" smtClean="0"/>
              <a:t>December 15, 2020</a:t>
            </a:r>
          </a:p>
        </p:txBody>
      </p:sp>
      <p:pic>
        <p:nvPicPr>
          <p:cNvPr id="40964" name="Picture 8" descr="IMG_93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652963"/>
            <a:ext cx="42672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0" descr="8V2A57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990600"/>
            <a:ext cx="5561013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1" descr="IMG_94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62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2" descr="8V2A59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29591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9200" y="2060575"/>
            <a:ext cx="6894513" cy="3662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Not at Wilderness park this year</a:t>
            </a:r>
          </a:p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Distributed from homes and mountains</a:t>
            </a:r>
          </a:p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3600" i="1" dirty="0">
                <a:solidFill>
                  <a:srgbClr val="FF0000"/>
                </a:solidFill>
              </a:rPr>
              <a:t>We did Well!!</a:t>
            </a:r>
          </a:p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More points, CW, and digital</a:t>
            </a: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Similar phone QSOs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W6HA Field Day 2020 How Many Points?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>
              <a:buClr>
                <a:srgbClr val="000000"/>
              </a:buClr>
              <a:buFont typeface="Symbol" pitchFamily="18" charset="2"/>
              <a:buChar char=""/>
              <a:defRPr/>
            </a:pPr>
            <a:r>
              <a:rPr lang="en-US" dirty="0">
                <a:solidFill>
                  <a:srgbClr val="000000"/>
                </a:solidFill>
                <a:ea typeface="DejaVu Sans"/>
                <a:cs typeface="DejaVu Sans"/>
              </a:rPr>
              <a:t>QSO Points</a:t>
            </a:r>
            <a:endParaRPr lang="en-US" sz="1800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 marL="863600" lvl="1" indent="-322263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400" dirty="0" smtClean="0">
                <a:solidFill>
                  <a:srgbClr val="000000"/>
                </a:solidFill>
                <a:ea typeface="DejaVu Sans"/>
                <a:cs typeface="DejaVu Sans"/>
              </a:rPr>
              <a:t>25 </a:t>
            </a:r>
            <a:r>
              <a:rPr lang="en-US" sz="2400" dirty="0">
                <a:solidFill>
                  <a:srgbClr val="000000"/>
                </a:solidFill>
                <a:ea typeface="DejaVu Sans"/>
                <a:cs typeface="DejaVu Sans"/>
              </a:rPr>
              <a:t>CW +</a:t>
            </a:r>
            <a:r>
              <a:rPr lang="en-US" sz="2400" dirty="0" smtClean="0">
                <a:solidFill>
                  <a:srgbClr val="000000"/>
                </a:solidFill>
                <a:ea typeface="DejaVu Sans"/>
                <a:cs typeface="DejaVu Sans"/>
              </a:rPr>
              <a:t>133 </a:t>
            </a:r>
            <a:r>
              <a:rPr lang="en-US" sz="2400" dirty="0">
                <a:solidFill>
                  <a:srgbClr val="000000"/>
                </a:solidFill>
                <a:ea typeface="DejaVu Sans"/>
                <a:cs typeface="DejaVu Sans"/>
              </a:rPr>
              <a:t>Digital </a:t>
            </a:r>
            <a:r>
              <a:rPr lang="en-US" sz="2400" dirty="0" smtClean="0">
                <a:solidFill>
                  <a:srgbClr val="000000"/>
                </a:solidFill>
                <a:ea typeface="DejaVu Sans"/>
                <a:cs typeface="DejaVu Sans"/>
              </a:rPr>
              <a:t>+558 </a:t>
            </a:r>
            <a:r>
              <a:rPr lang="en-US" sz="2400" dirty="0">
                <a:solidFill>
                  <a:srgbClr val="000000"/>
                </a:solidFill>
                <a:ea typeface="DejaVu Sans"/>
                <a:cs typeface="DejaVu Sans"/>
              </a:rPr>
              <a:t>Phone	= </a:t>
            </a:r>
            <a:r>
              <a:rPr lang="en-US" sz="2400" dirty="0" smtClean="0">
                <a:solidFill>
                  <a:srgbClr val="000000"/>
                </a:solidFill>
                <a:ea typeface="DejaVu Sans"/>
                <a:cs typeface="DejaVu Sans"/>
              </a:rPr>
              <a:t>716 </a:t>
            </a:r>
            <a:r>
              <a:rPr lang="en-US" sz="2400" dirty="0">
                <a:solidFill>
                  <a:srgbClr val="000000"/>
                </a:solidFill>
                <a:ea typeface="DejaVu Sans"/>
                <a:cs typeface="DejaVu Sans"/>
              </a:rPr>
              <a:t>QSOs</a:t>
            </a:r>
            <a:endParaRPr lang="en-US" sz="1800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 marL="863600" lvl="1" indent="-322263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1600" dirty="0" smtClean="0">
                <a:solidFill>
                  <a:schemeClr val="bg2"/>
                </a:solidFill>
                <a:ea typeface="DejaVu Sans"/>
                <a:cs typeface="DejaVu Sans"/>
              </a:rPr>
              <a:t>2019:  21 </a:t>
            </a:r>
            <a:r>
              <a:rPr lang="en-US" sz="1600" dirty="0">
                <a:solidFill>
                  <a:schemeClr val="bg2"/>
                </a:solidFill>
                <a:ea typeface="DejaVu Sans"/>
                <a:cs typeface="DejaVu Sans"/>
              </a:rPr>
              <a:t>CW </a:t>
            </a:r>
            <a:r>
              <a:rPr lang="en-US" sz="1600" dirty="0" smtClean="0">
                <a:solidFill>
                  <a:schemeClr val="bg2"/>
                </a:solidFill>
                <a:ea typeface="DejaVu Sans"/>
                <a:cs typeface="DejaVu Sans"/>
              </a:rPr>
              <a:t>+122 </a:t>
            </a:r>
            <a:r>
              <a:rPr lang="en-US" sz="1600" dirty="0">
                <a:solidFill>
                  <a:schemeClr val="bg2"/>
                </a:solidFill>
                <a:ea typeface="DejaVu Sans"/>
                <a:cs typeface="DejaVu Sans"/>
              </a:rPr>
              <a:t>Digital +	</a:t>
            </a:r>
            <a:r>
              <a:rPr lang="en-US" sz="1600" dirty="0" smtClean="0">
                <a:solidFill>
                  <a:schemeClr val="bg2"/>
                </a:solidFill>
                <a:ea typeface="DejaVu Sans"/>
                <a:cs typeface="DejaVu Sans"/>
              </a:rPr>
              <a:t>726 </a:t>
            </a:r>
            <a:r>
              <a:rPr lang="en-US" sz="1600" dirty="0">
                <a:solidFill>
                  <a:schemeClr val="bg2"/>
                </a:solidFill>
                <a:ea typeface="DejaVu Sans"/>
                <a:cs typeface="DejaVu Sans"/>
              </a:rPr>
              <a:t>Phone	= </a:t>
            </a:r>
            <a:r>
              <a:rPr lang="en-US" sz="1600" dirty="0" smtClean="0">
                <a:solidFill>
                  <a:schemeClr val="bg2"/>
                </a:solidFill>
                <a:ea typeface="DejaVu Sans"/>
                <a:cs typeface="DejaVu Sans"/>
              </a:rPr>
              <a:t>869 </a:t>
            </a:r>
            <a:r>
              <a:rPr lang="en-US" sz="1600" dirty="0">
                <a:solidFill>
                  <a:schemeClr val="bg2"/>
                </a:solidFill>
                <a:ea typeface="DejaVu Sans"/>
                <a:cs typeface="DejaVu Sans"/>
              </a:rPr>
              <a:t>QSOs</a:t>
            </a:r>
            <a:endParaRPr lang="en-US" sz="1200" dirty="0">
              <a:solidFill>
                <a:schemeClr val="bg2"/>
              </a:solidFill>
              <a:ea typeface="DejaVu Sans"/>
              <a:cs typeface="DejaVu Sans"/>
            </a:endParaRPr>
          </a:p>
          <a:p>
            <a:pPr marL="863600" lvl="1" indent="-322263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1600" dirty="0" smtClean="0">
                <a:solidFill>
                  <a:schemeClr val="bg2"/>
                </a:solidFill>
                <a:ea typeface="DejaVu Sans"/>
                <a:cs typeface="DejaVu Sans"/>
              </a:rPr>
              <a:t>2018</a:t>
            </a:r>
            <a:r>
              <a:rPr lang="en-US" sz="1600" dirty="0">
                <a:solidFill>
                  <a:schemeClr val="bg2"/>
                </a:solidFill>
                <a:ea typeface="DejaVu Sans"/>
                <a:cs typeface="DejaVu Sans"/>
              </a:rPr>
              <a:t>:  10 CW +22 Digital +	1386 Phone	= 1418 QSOs</a:t>
            </a:r>
            <a:endParaRPr lang="en-US" sz="1200" dirty="0">
              <a:solidFill>
                <a:schemeClr val="bg2"/>
              </a:solidFill>
              <a:ea typeface="DejaVu Sans"/>
              <a:cs typeface="DejaVu Sans"/>
            </a:endParaRPr>
          </a:p>
          <a:p>
            <a:pPr marL="863600" lvl="1" indent="-322263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400" dirty="0">
                <a:solidFill>
                  <a:srgbClr val="000000"/>
                </a:solidFill>
                <a:ea typeface="DejaVu Sans"/>
                <a:cs typeface="DejaVu Sans"/>
              </a:rPr>
              <a:t>Power Multiplier and Point multiplier: </a:t>
            </a:r>
            <a:r>
              <a:rPr lang="en-US" sz="2400" dirty="0" smtClean="0">
                <a:solidFill>
                  <a:srgbClr val="000000"/>
                </a:solidFill>
                <a:ea typeface="DejaVu Sans"/>
                <a:cs typeface="DejaVu Sans"/>
              </a:rPr>
              <a:t>2228 </a:t>
            </a:r>
            <a:r>
              <a:rPr lang="en-US" sz="2400" dirty="0">
                <a:solidFill>
                  <a:srgbClr val="000000"/>
                </a:solidFill>
                <a:ea typeface="DejaVu Sans"/>
                <a:cs typeface="DejaVu Sans"/>
              </a:rPr>
              <a:t>QSO </a:t>
            </a:r>
            <a:r>
              <a:rPr lang="en-US" sz="2400" dirty="0" smtClean="0">
                <a:solidFill>
                  <a:srgbClr val="000000"/>
                </a:solidFill>
                <a:ea typeface="DejaVu Sans"/>
                <a:cs typeface="DejaVu Sans"/>
              </a:rPr>
              <a:t>Points</a:t>
            </a:r>
          </a:p>
          <a:p>
            <a:pPr marL="863600" lvl="1" indent="-322263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1600" dirty="0">
                <a:solidFill>
                  <a:schemeClr val="bg2"/>
                </a:solidFill>
                <a:ea typeface="DejaVu Sans"/>
                <a:cs typeface="DejaVu Sans"/>
              </a:rPr>
              <a:t>2019 Power Multiplier and Point multiplier: 2024 QSO Points</a:t>
            </a:r>
          </a:p>
          <a:p>
            <a:pPr marL="863600" lvl="1" indent="-322263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endParaRPr lang="en-US" sz="1800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 indent="-341313">
              <a:buClr>
                <a:srgbClr val="000000"/>
              </a:buClr>
              <a:buFont typeface="Symbol" pitchFamily="18" charset="2"/>
              <a:buChar char=""/>
              <a:defRPr/>
            </a:pPr>
            <a:r>
              <a:rPr lang="en-US" dirty="0">
                <a:solidFill>
                  <a:srgbClr val="000000"/>
                </a:solidFill>
                <a:ea typeface="DejaVu Sans"/>
                <a:cs typeface="DejaVu Sans"/>
              </a:rPr>
              <a:t>Bonus Points: </a:t>
            </a:r>
            <a:r>
              <a:rPr lang="en-US" dirty="0" smtClean="0">
                <a:solidFill>
                  <a:srgbClr val="000000"/>
                </a:solidFill>
                <a:ea typeface="DejaVu Sans"/>
                <a:cs typeface="DejaVu Sans"/>
              </a:rPr>
              <a:t>4010</a:t>
            </a:r>
          </a:p>
          <a:p>
            <a:pPr lvl="1" indent="-341313">
              <a:buClr>
                <a:srgbClr val="000000"/>
              </a:buClr>
              <a:buFont typeface="Symbol" pitchFamily="18" charset="2"/>
              <a:buChar char=""/>
              <a:defRPr/>
            </a:pPr>
            <a:r>
              <a:rPr lang="en-US" sz="1600" dirty="0" smtClean="0">
                <a:solidFill>
                  <a:schemeClr val="bg2"/>
                </a:solidFill>
                <a:ea typeface="DejaVu Sans"/>
                <a:cs typeface="DejaVu Sans"/>
              </a:rPr>
              <a:t>2019 Bonus </a:t>
            </a:r>
            <a:r>
              <a:rPr lang="en-US" sz="1600" dirty="0">
                <a:solidFill>
                  <a:schemeClr val="bg2"/>
                </a:solidFill>
                <a:ea typeface="DejaVu Sans"/>
                <a:cs typeface="DejaVu Sans"/>
              </a:rPr>
              <a:t>Points: </a:t>
            </a:r>
            <a:r>
              <a:rPr lang="en-US" sz="1600" dirty="0" smtClean="0">
                <a:solidFill>
                  <a:schemeClr val="bg2"/>
                </a:solidFill>
                <a:ea typeface="DejaVu Sans"/>
                <a:cs typeface="DejaVu Sans"/>
              </a:rPr>
              <a:t>1670</a:t>
            </a:r>
            <a:endParaRPr lang="en-US" sz="1800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 marL="863600" lvl="1" indent="-322263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400" dirty="0">
                <a:solidFill>
                  <a:srgbClr val="000000"/>
                </a:solidFill>
                <a:ea typeface="DejaVu Sans"/>
                <a:cs typeface="DejaVu Sans"/>
              </a:rPr>
              <a:t>We </a:t>
            </a:r>
            <a:r>
              <a:rPr lang="en-US" sz="2400" dirty="0" smtClean="0">
                <a:solidFill>
                  <a:srgbClr val="000000"/>
                </a:solidFill>
                <a:ea typeface="DejaVu Sans"/>
                <a:cs typeface="DejaVu Sans"/>
              </a:rPr>
              <a:t>have points </a:t>
            </a:r>
            <a:r>
              <a:rPr lang="en-US" sz="2400" dirty="0">
                <a:solidFill>
                  <a:srgbClr val="000000"/>
                </a:solidFill>
                <a:ea typeface="DejaVu Sans"/>
                <a:cs typeface="DejaVu Sans"/>
              </a:rPr>
              <a:t>in </a:t>
            </a:r>
            <a:r>
              <a:rPr lang="en-US" sz="2400" dirty="0" smtClean="0">
                <a:solidFill>
                  <a:srgbClr val="000000"/>
                </a:solidFill>
                <a:ea typeface="DejaVu Sans"/>
                <a:cs typeface="DejaVu Sans"/>
              </a:rPr>
              <a:t>many </a:t>
            </a:r>
            <a:r>
              <a:rPr lang="en-US" sz="2400" dirty="0">
                <a:solidFill>
                  <a:srgbClr val="000000"/>
                </a:solidFill>
                <a:ea typeface="DejaVu Sans"/>
                <a:cs typeface="DejaVu Sans"/>
              </a:rPr>
              <a:t>bonus </a:t>
            </a:r>
            <a:r>
              <a:rPr lang="en-US" sz="2400" dirty="0" smtClean="0">
                <a:solidFill>
                  <a:srgbClr val="000000"/>
                </a:solidFill>
                <a:ea typeface="DejaVu Sans"/>
                <a:cs typeface="DejaVu Sans"/>
              </a:rPr>
              <a:t>categories!</a:t>
            </a:r>
          </a:p>
          <a:p>
            <a:pPr marL="863600" lvl="1" indent="-322263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400" dirty="0" smtClean="0">
                <a:solidFill>
                  <a:srgbClr val="000000"/>
                </a:solidFill>
                <a:ea typeface="DejaVu Sans"/>
                <a:cs typeface="DejaVu Sans"/>
              </a:rPr>
              <a:t>Solar, emergency power, newspaper, W1AW bulletin</a:t>
            </a:r>
          </a:p>
          <a:p>
            <a:pPr marL="863600" lvl="1" indent="-322263"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r>
              <a:rPr lang="en-US" sz="2400" dirty="0" smtClean="0">
                <a:solidFill>
                  <a:srgbClr val="000000"/>
                </a:solidFill>
                <a:ea typeface="DejaVu Sans"/>
                <a:cs typeface="DejaVu Sans"/>
              </a:rPr>
              <a:t>10 NTS messages, message to section manager</a:t>
            </a:r>
            <a:endParaRPr lang="en-US" sz="1800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 indent="-341313">
              <a:buClr>
                <a:srgbClr val="000000"/>
              </a:buClr>
              <a:buFont typeface="Symbol" pitchFamily="18" charset="2"/>
              <a:buChar char=""/>
              <a:defRPr/>
            </a:pPr>
            <a:r>
              <a:rPr lang="en-US" b="1" i="1" dirty="0">
                <a:solidFill>
                  <a:srgbClr val="000000"/>
                </a:solidFill>
                <a:ea typeface="DejaVu Sans"/>
                <a:cs typeface="DejaVu Sans"/>
              </a:rPr>
              <a:t>Total Field Day Points = </a:t>
            </a:r>
            <a:r>
              <a:rPr lang="en-US" b="1" i="1" dirty="0" smtClean="0">
                <a:solidFill>
                  <a:srgbClr val="000000"/>
                </a:solidFill>
                <a:ea typeface="DejaVu Sans"/>
                <a:cs typeface="DejaVu Sans"/>
              </a:rPr>
              <a:t>6238 </a:t>
            </a:r>
            <a:endParaRPr lang="en-US" b="1" i="1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 indent="-341313">
              <a:buClr>
                <a:srgbClr val="000000"/>
              </a:buClr>
              <a:buFont typeface="Symbol" pitchFamily="18" charset="2"/>
              <a:buChar char=""/>
              <a:defRPr/>
            </a:pPr>
            <a:r>
              <a:rPr lang="en-US" sz="1600" dirty="0" smtClean="0">
                <a:solidFill>
                  <a:schemeClr val="bg2"/>
                </a:solidFill>
              </a:rPr>
              <a:t>2019: </a:t>
            </a:r>
            <a:r>
              <a:rPr lang="en-US" sz="1600" dirty="0">
                <a:solidFill>
                  <a:schemeClr val="bg2"/>
                </a:solidFill>
              </a:rPr>
              <a:t>Total Field Day Points = </a:t>
            </a:r>
            <a:r>
              <a:rPr lang="en-US" sz="1600" dirty="0" smtClean="0">
                <a:solidFill>
                  <a:schemeClr val="bg2"/>
                </a:solidFill>
              </a:rPr>
              <a:t>3694</a:t>
            </a:r>
          </a:p>
          <a:p>
            <a:pPr indent="-341313">
              <a:buClr>
                <a:srgbClr val="000000"/>
              </a:buClr>
              <a:buFont typeface="Symbol" pitchFamily="18" charset="2"/>
              <a:buChar char=""/>
              <a:defRPr/>
            </a:pPr>
            <a:r>
              <a:rPr lang="en-US" sz="1600" dirty="0">
                <a:solidFill>
                  <a:schemeClr val="bg2"/>
                </a:solidFill>
              </a:rPr>
              <a:t>2018: Total Field Day Points = 4606</a:t>
            </a:r>
          </a:p>
          <a:p>
            <a:pPr marL="1587" indent="0">
              <a:buClr>
                <a:srgbClr val="000000"/>
              </a:buClr>
              <a:buFontTx/>
              <a:buNone/>
              <a:defRPr/>
            </a:pPr>
            <a:endParaRPr lang="en-US" sz="1600" dirty="0">
              <a:solidFill>
                <a:schemeClr val="bg2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Comparison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LAX Section had 228 logs</a:t>
            </a:r>
          </a:p>
          <a:p>
            <a:pPr lvl="1"/>
            <a:r>
              <a:rPr lang="en-US" smtClean="0"/>
              <a:t>We provided 11 of them plus 2 from ORG</a:t>
            </a:r>
          </a:p>
          <a:p>
            <a:r>
              <a:rPr lang="en-US" smtClean="0"/>
              <a:t>Nation wide</a:t>
            </a:r>
          </a:p>
          <a:p>
            <a:pPr lvl="1"/>
            <a:r>
              <a:rPr lang="en-US" smtClean="0"/>
              <a:t>10,213 logs</a:t>
            </a:r>
          </a:p>
          <a:p>
            <a:pPr lvl="1"/>
            <a:r>
              <a:rPr lang="en-US" smtClean="0"/>
              <a:t>1,862,985 QSOs</a:t>
            </a:r>
          </a:p>
          <a:p>
            <a:pPr lvl="1"/>
            <a:r>
              <a:rPr lang="en-US" smtClean="0"/>
              <a:t>18,886 participants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W6HA Participation 14+ club members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3624263"/>
        </p:xfrm>
        <a:graphic>
          <a:graphicData uri="http://schemas.openxmlformats.org/drawingml/2006/table">
            <a:tbl>
              <a:tblPr/>
              <a:tblGrid>
                <a:gridCol w="1039786"/>
                <a:gridCol w="718676"/>
                <a:gridCol w="535183"/>
                <a:gridCol w="688094"/>
                <a:gridCol w="581057"/>
                <a:gridCol w="474020"/>
                <a:gridCol w="886876"/>
                <a:gridCol w="474020"/>
                <a:gridCol w="519892"/>
                <a:gridCol w="351692"/>
                <a:gridCol w="626930"/>
                <a:gridCol w="611639"/>
                <a:gridCol w="932749"/>
                <a:gridCol w="703385"/>
              </a:tblGrid>
              <a:tr h="412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Pwr- Mult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Xmtrs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 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PHONE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QSOs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BONUS POINTS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K6ASN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Raul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LAX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K6LDQ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LAX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K6PNJ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LAX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K6VHY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Karen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LAX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KM6FP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LAX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KN6HVH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Suzanne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1B2B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AJ6N/KN6ISU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Vance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1B1B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LAX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KV6R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1B2B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N6MDV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LAX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NY6Y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Gary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LAX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W1MII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Dick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LAX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WA6SET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1B1B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LAX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WB6MMQ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Dale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LAX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6238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4010</a:t>
                      </a:r>
                    </a:p>
                  </a:txBody>
                  <a:tcPr marL="7646" marR="7646" marT="76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468" name="TextBox 5"/>
          <p:cNvSpPr txBox="1">
            <a:spLocks noChangeArrowheads="1"/>
          </p:cNvSpPr>
          <p:nvPr/>
        </p:nvSpPr>
        <p:spPr bwMode="auto">
          <a:xfrm>
            <a:off x="457200" y="6324600"/>
            <a:ext cx="4383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W1MII included N6VZF and other family members</a:t>
            </a:r>
          </a:p>
        </p:txBody>
      </p:sp>
      <p:sp>
        <p:nvSpPr>
          <p:cNvPr id="52469" name="TextBox 6"/>
          <p:cNvSpPr txBox="1">
            <a:spLocks noChangeArrowheads="1"/>
          </p:cNvSpPr>
          <p:nvPr/>
        </p:nvSpPr>
        <p:spPr bwMode="auto">
          <a:xfrm>
            <a:off x="1371600" y="5592763"/>
            <a:ext cx="46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696200" cy="609600"/>
          </a:xfrm>
        </p:spPr>
        <p:txBody>
          <a:bodyPr/>
          <a:lstStyle/>
          <a:p>
            <a:r>
              <a:rPr lang="en-US" smtClean="0"/>
              <a:t>Manhattan Beach – New Ham first field day</a:t>
            </a:r>
          </a:p>
        </p:txBody>
      </p:sp>
      <p:pic>
        <p:nvPicPr>
          <p:cNvPr id="41987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300" y="569913"/>
            <a:ext cx="5549900" cy="62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Palms – First Solo Field Day </a:t>
            </a:r>
          </a:p>
        </p:txBody>
      </p:sp>
      <p:pic>
        <p:nvPicPr>
          <p:cNvPr id="4301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10013" y="693738"/>
            <a:ext cx="5267325" cy="4945062"/>
          </a:xfrm>
        </p:spPr>
      </p:pic>
      <p:pic>
        <p:nvPicPr>
          <p:cNvPr id="4301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6229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461125" y="5726113"/>
            <a:ext cx="2454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Plus virtual field day via zoom, kept the club members together</a:t>
            </a:r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 flipH="1" flipV="1">
            <a:off x="4495800" y="4343400"/>
            <a:ext cx="1981200" cy="1447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301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431006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838200" y="38100"/>
            <a:ext cx="8229600" cy="609600"/>
          </a:xfrm>
        </p:spPr>
        <p:txBody>
          <a:bodyPr/>
          <a:lstStyle/>
          <a:p>
            <a:r>
              <a:rPr lang="en-US" smtClean="0"/>
              <a:t>Tahquitz Peak San Jacinto Mountains</a:t>
            </a:r>
            <a:br>
              <a:rPr lang="en-US" smtClean="0"/>
            </a:br>
            <a:r>
              <a:rPr lang="en-US" sz="2400" smtClean="0"/>
              <a:t>2 New Hams first field day</a:t>
            </a:r>
            <a:endParaRPr lang="en-US" smtClean="0"/>
          </a:p>
        </p:txBody>
      </p:sp>
      <p:pic>
        <p:nvPicPr>
          <p:cNvPr id="4403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75" y="685800"/>
            <a:ext cx="46291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0400"/>
            <a:ext cx="46482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830763" y="52388"/>
            <a:ext cx="4191000" cy="609600"/>
          </a:xfrm>
        </p:spPr>
        <p:txBody>
          <a:bodyPr/>
          <a:lstStyle/>
          <a:p>
            <a:r>
              <a:rPr lang="en-US" smtClean="0"/>
              <a:t>Manhattan Beach</a:t>
            </a:r>
            <a:br>
              <a:rPr lang="en-US" smtClean="0"/>
            </a:br>
            <a:r>
              <a:rPr lang="en-US" smtClean="0"/>
              <a:t>2 Hams some club gear</a:t>
            </a:r>
          </a:p>
        </p:txBody>
      </p:sp>
      <p:pic>
        <p:nvPicPr>
          <p:cNvPr id="45059" name="Picture 9"/>
          <p:cNvPicPr>
            <a:picLocks noChangeAspect="1"/>
          </p:cNvPicPr>
          <p:nvPr/>
        </p:nvPicPr>
        <p:blipFill>
          <a:blip r:embed="rId3"/>
          <a:srcRect l="12376" r="162"/>
          <a:stretch>
            <a:fillRect/>
          </a:stretch>
        </p:blipFill>
        <p:spPr bwMode="auto">
          <a:xfrm>
            <a:off x="19050" y="2857500"/>
            <a:ext cx="46656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22313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2" name="Picture 5"/>
          <p:cNvPicPr>
            <a:picLocks noChangeAspect="1"/>
          </p:cNvPicPr>
          <p:nvPr/>
        </p:nvPicPr>
        <p:blipFill>
          <a:blip r:embed="rId2"/>
          <a:srcRect l="5876" t="6554" r="4538" b="1411"/>
          <a:stretch>
            <a:fillRect/>
          </a:stretch>
        </p:blipFill>
        <p:spPr bwMode="auto">
          <a:xfrm>
            <a:off x="249238" y="0"/>
            <a:ext cx="8894762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4171950" cy="609600"/>
          </a:xfrm>
        </p:spPr>
        <p:txBody>
          <a:bodyPr/>
          <a:lstStyle/>
          <a:p>
            <a:r>
              <a:rPr lang="en-US" smtClean="0"/>
              <a:t>Bulletin PSK RTTY</a:t>
            </a:r>
          </a:p>
        </p:txBody>
      </p:sp>
      <p:pic>
        <p:nvPicPr>
          <p:cNvPr id="4710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75" y="2590800"/>
            <a:ext cx="5653088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563" y="0"/>
            <a:ext cx="5059363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Field Day Bulletin 2020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smtClean="0"/>
              <a:t>PSK 31 version</a:t>
            </a:r>
          </a:p>
          <a:p>
            <a:pPr marL="0" indent="0">
              <a:buFontTx/>
              <a:buNone/>
            </a:pPr>
            <a:endParaRPr lang="en-US" sz="1200" smtClean="0"/>
          </a:p>
          <a:p>
            <a:pPr marL="0" indent="0">
              <a:buFontTx/>
              <a:buNone/>
            </a:pPr>
            <a:r>
              <a:rPr lang="en-US" sz="1200" smtClean="0"/>
              <a:t>ZCZC AX10</a:t>
            </a:r>
          </a:p>
          <a:p>
            <a:pPr marL="0" indent="0">
              <a:buFontTx/>
              <a:buNone/>
            </a:pPr>
            <a:r>
              <a:rPr lang="en-US" sz="1200" smtClean="0"/>
              <a:t>QST de W1AW  </a:t>
            </a:r>
          </a:p>
          <a:p>
            <a:pPr marL="0" indent="0">
              <a:buFontTx/>
              <a:buNone/>
            </a:pPr>
            <a:r>
              <a:rPr lang="en-US" sz="1200" smtClean="0"/>
              <a:t>Special Bulletin 10  ARLX010</a:t>
            </a:r>
          </a:p>
          <a:p>
            <a:pPr marL="0" indent="0">
              <a:buFontTx/>
              <a:buNone/>
            </a:pPr>
            <a:r>
              <a:rPr lang="en-US" sz="1200" smtClean="0"/>
              <a:t>From ARRL Headquarters  </a:t>
            </a:r>
          </a:p>
          <a:p>
            <a:pPr marL="0" indent="0">
              <a:buFontTx/>
              <a:buNone/>
            </a:pPr>
            <a:r>
              <a:rPr lang="en-US" sz="1200" smtClean="0"/>
              <a:t>Newington CT  June 26, 2020</a:t>
            </a:r>
          </a:p>
          <a:p>
            <a:pPr marL="0" indent="0">
              <a:buFontTx/>
              <a:buNone/>
            </a:pPr>
            <a:r>
              <a:rPr lang="en-US" sz="1200" smtClean="0"/>
              <a:t>To all radio amateurs </a:t>
            </a:r>
          </a:p>
          <a:p>
            <a:pPr marL="0" indent="0">
              <a:buFontTx/>
              <a:buNone/>
            </a:pPr>
            <a:endParaRPr lang="en-US" sz="1200" smtClean="0"/>
          </a:p>
          <a:p>
            <a:pPr marL="0" indent="0">
              <a:buFontTx/>
              <a:buNone/>
            </a:pPr>
            <a:r>
              <a:rPr lang="en-US" sz="1200" smtClean="0"/>
              <a:t>SB SPCL ARL ARLX010</a:t>
            </a:r>
          </a:p>
          <a:p>
            <a:pPr marL="0" indent="0">
              <a:buFontTx/>
              <a:buNone/>
            </a:pPr>
            <a:r>
              <a:rPr lang="en-US" sz="1200" smtClean="0"/>
              <a:t>ARLX010 E020 W1AW Field Day Bulletin</a:t>
            </a:r>
          </a:p>
          <a:p>
            <a:pPr marL="0" indent="0">
              <a:buFontTx/>
              <a:buNone/>
            </a:pPr>
            <a:r>
              <a:rPr lang="en-US" sz="1200" smtClean="0"/>
              <a:t>os</a:t>
            </a:r>
          </a:p>
          <a:p>
            <a:pPr marL="0" indent="0">
              <a:buFontTx/>
              <a:buNone/>
            </a:pPr>
            <a:r>
              <a:rPr lang="en-US" sz="1200" smtClean="0"/>
              <a:t>ARRL Field Day is amateur radio's largest on-air activity.  In 2019,</a:t>
            </a:r>
          </a:p>
          <a:p>
            <a:pPr marL="0" indent="0">
              <a:buFontTx/>
              <a:buNone/>
            </a:pPr>
            <a:r>
              <a:rPr lang="en-US" sz="1200" smtClean="0"/>
              <a:t>over 36,000 amateurs, from ages 5 to 98, participated in this 24</a:t>
            </a:r>
          </a:p>
          <a:p>
            <a:pPr marL="0" indent="0">
              <a:buFontTx/>
              <a:buNone/>
            </a:pPr>
            <a:r>
              <a:rPr lang="en-US" sz="1200" smtClean="0"/>
              <a:t>hour event.</a:t>
            </a:r>
          </a:p>
          <a:p>
            <a:pPr marL="0" indent="0">
              <a:buFontTx/>
              <a:buNone/>
            </a:pPr>
            <a:endParaRPr lang="en-US" sz="1200" smtClean="0"/>
          </a:p>
          <a:p>
            <a:pPr marL="0" indent="0">
              <a:buFontTx/>
              <a:buNone/>
            </a:pPr>
            <a:r>
              <a:rPr lang="en-US" sz="1200" smtClean="0"/>
              <a:t>Field Day 2020 will be unlike those in recent decades.  Today's</a:t>
            </a:r>
          </a:p>
          <a:p>
            <a:pPr marL="0" indent="0">
              <a:buFontTx/>
              <a:buNone/>
            </a:pPr>
            <a:r>
              <a:rPr lang="en-US" sz="1200" smtClean="0"/>
              <a:t>amateur opetators are challenged with adapting to our new normal</a:t>
            </a:r>
          </a:p>
          <a:p>
            <a:pPr marL="0" indent="0">
              <a:buFontTx/>
              <a:buNone/>
            </a:pPr>
            <a:r>
              <a:rPr lang="en-US" sz="1200" smtClean="0"/>
              <a:t>social environment, while determining how to carry out support</a:t>
            </a:r>
          </a:p>
          <a:p>
            <a:pPr marL="0" indent="0">
              <a:buFontTx/>
              <a:buNone/>
            </a:pPr>
            <a:r>
              <a:rPr lang="en-US" sz="1200" smtClean="0"/>
              <a:t>communications to assist served agencies and the public.  </a:t>
            </a:r>
          </a:p>
        </p:txBody>
      </p:sp>
      <p:sp>
        <p:nvSpPr>
          <p:cNvPr id="48131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smtClean="0"/>
              <a:t>This year</a:t>
            </a:r>
          </a:p>
          <a:p>
            <a:pPr marL="0" indent="0">
              <a:buFontTx/>
              <a:buNone/>
            </a:pPr>
            <a:r>
              <a:rPr lang="en-US" sz="1200" smtClean="0"/>
              <a:t>has in part been an ongoing emergency preparedness exercise.</a:t>
            </a:r>
          </a:p>
          <a:p>
            <a:pPr marL="0" indent="0">
              <a:buFontTx/>
              <a:buNone/>
            </a:pPr>
            <a:r>
              <a:rPr lang="en-US" sz="1200" smtClean="0"/>
              <a:t> </a:t>
            </a:r>
          </a:p>
          <a:p>
            <a:pPr marL="0" indent="0">
              <a:buFontTx/>
              <a:buNone/>
            </a:pPr>
            <a:r>
              <a:rPr lang="en-US" sz="1200" smtClean="0"/>
              <a:t>While this year may not be the social gathering or public</a:t>
            </a:r>
          </a:p>
          <a:p>
            <a:pPr marL="0" indent="0">
              <a:buFontTx/>
              <a:buNone/>
            </a:pPr>
            <a:r>
              <a:rPr lang="en-US" sz="1200" smtClean="0"/>
              <a:t>demonstration opportunity of past years, this year is an opportunity</a:t>
            </a:r>
          </a:p>
          <a:p>
            <a:pPr marL="0" indent="0">
              <a:buFontTx/>
              <a:buNone/>
            </a:pPr>
            <a:r>
              <a:rPr lang="en-US" sz="1200" smtClean="0"/>
              <a:t>to determine how to participate from home, or how to operate</a:t>
            </a:r>
          </a:p>
          <a:p>
            <a:pPr marL="0" indent="0">
              <a:buFontTx/>
              <a:buNone/>
            </a:pPr>
            <a:r>
              <a:rPr lang="en-US" sz="1200" smtClean="0"/>
              <a:t>remotely while still interacting with your group or club. </a:t>
            </a:r>
          </a:p>
          <a:p>
            <a:pPr marL="0" indent="0">
              <a:buFontTx/>
              <a:buNone/>
            </a:pPr>
            <a:endParaRPr lang="en-US" sz="1200" smtClean="0"/>
          </a:p>
          <a:p>
            <a:pPr marL="0" indent="0">
              <a:buFontTx/>
              <a:buNone/>
            </a:pPr>
            <a:r>
              <a:rPr lang="en-US" sz="1200" smtClean="0"/>
              <a:t>This year has also seen a significant increase in the use of social</a:t>
            </a:r>
          </a:p>
          <a:p>
            <a:pPr marL="0" indent="0">
              <a:buFontTx/>
              <a:buNone/>
            </a:pPr>
            <a:r>
              <a:rPr lang="en-US" sz="1200" smtClean="0"/>
              <a:t>media discussing how we are adjusting our communications resources</a:t>
            </a:r>
          </a:p>
          <a:p>
            <a:pPr marL="0" indent="0">
              <a:buFontTx/>
              <a:buNone/>
            </a:pPr>
            <a:r>
              <a:rPr lang="en-US" sz="1200" smtClean="0"/>
              <a:t>and tools to remain effective and able to serve others.  Be sure to</a:t>
            </a:r>
          </a:p>
          <a:p>
            <a:pPr marL="0" indent="0">
              <a:buFontTx/>
              <a:buNone/>
            </a:pPr>
            <a:r>
              <a:rPr lang="en-US" sz="1200" smtClean="0"/>
              <a:t>promote your Field Day and use #ARRLFD.</a:t>
            </a:r>
          </a:p>
          <a:p>
            <a:pPr marL="0" indent="0">
              <a:buFontTx/>
              <a:buNone/>
            </a:pPr>
            <a:r>
              <a:rPr lang="en-US" sz="1200" smtClean="0"/>
              <a:t> </a:t>
            </a:r>
          </a:p>
          <a:p>
            <a:pPr marL="0" indent="0">
              <a:buFontTx/>
              <a:buNone/>
            </a:pPr>
            <a:r>
              <a:rPr lang="en-US" sz="1200" smtClean="0"/>
              <a:t>This year will be the year for you to expand you horizons and try</a:t>
            </a:r>
          </a:p>
          <a:p>
            <a:pPr marL="0" indent="0">
              <a:buFontTx/>
              <a:buNone/>
            </a:pPr>
            <a:r>
              <a:rPr lang="en-US" sz="1200" smtClean="0"/>
              <a:t>something different.  Experiment, adapt, and be creative.  By doing</a:t>
            </a:r>
          </a:p>
          <a:p>
            <a:pPr marL="0" indent="0">
              <a:buFontTx/>
              <a:buNone/>
            </a:pPr>
            <a:r>
              <a:rPr lang="en-US" sz="1200" smtClean="0"/>
              <a:t>so, we can push the boundaries of amateur radio to new heights.  Be</a:t>
            </a:r>
          </a:p>
          <a:p>
            <a:pPr marL="0" indent="0">
              <a:buFontTx/>
              <a:buNone/>
            </a:pPr>
            <a:r>
              <a:rPr lang="en-US" sz="1200" smtClean="0"/>
              <a:t>sure to check December QST for the 2020 Field Day results article.</a:t>
            </a:r>
          </a:p>
          <a:p>
            <a:pPr marL="0" indent="0">
              <a:buFontTx/>
              <a:buNone/>
            </a:pPr>
            <a:r>
              <a:rPr lang="en-US" sz="1200" smtClean="0"/>
              <a:t> </a:t>
            </a:r>
          </a:p>
          <a:p>
            <a:pPr marL="0" indent="0">
              <a:buFontTx/>
              <a:buNone/>
            </a:pPr>
            <a:r>
              <a:rPr lang="en-US" sz="1200" smtClean="0"/>
              <a:t>Good luck and 73.</a:t>
            </a:r>
          </a:p>
          <a:p>
            <a:pPr marL="0" indent="0">
              <a:buFontTx/>
              <a:buNone/>
            </a:pPr>
            <a:r>
              <a:rPr lang="en-US" sz="1200" smtClean="0"/>
              <a:t>NNNN</a:t>
            </a:r>
          </a:p>
          <a:p>
            <a:pPr marL="0" indent="0">
              <a:buFontTx/>
              <a:buNone/>
            </a:pPr>
            <a:endParaRPr lang="en-US" sz="1800" smtClean="0"/>
          </a:p>
          <a:p>
            <a:pPr marL="0" indent="0">
              <a:buFontTx/>
              <a:buNone/>
            </a:pPr>
            <a:endParaRPr lang="en-US" sz="1800" smtClean="0"/>
          </a:p>
          <a:p>
            <a:pPr marL="0" indent="0">
              <a:buFontTx/>
              <a:buNone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Winlink NTS Messages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smtClean="0"/>
              <a:t>Message ID: 4RA0EBX5RL0L</a:t>
            </a:r>
          </a:p>
          <a:p>
            <a:r>
              <a:rPr lang="en-US" sz="1400" smtClean="0"/>
              <a:t>Date: 2020/06/27 16:33</a:t>
            </a:r>
          </a:p>
          <a:p>
            <a:r>
              <a:rPr lang="en-US" sz="1400" smtClean="0"/>
              <a:t>From: N6MDV</a:t>
            </a:r>
          </a:p>
          <a:p>
            <a:r>
              <a:rPr lang="en-US" sz="1400" smtClean="0"/>
              <a:t>To: vhpilot40@gmail.com </a:t>
            </a:r>
          </a:p>
          <a:p>
            <a:r>
              <a:rPr lang="en-US" sz="1400" smtClean="0"/>
              <a:t>Cc: president@w6ha.com </a:t>
            </a:r>
          </a:p>
          <a:p>
            <a:r>
              <a:rPr lang="en-US" sz="1400" smtClean="0"/>
              <a:t>Source: N6MDV</a:t>
            </a:r>
          </a:p>
          <a:p>
            <a:r>
              <a:rPr lang="en-US" sz="1400" smtClean="0"/>
              <a:t>Subject: FIELD DAY RADIOGRAM</a:t>
            </a:r>
          </a:p>
          <a:p>
            <a:endParaRPr lang="en-US" sz="1400" smtClean="0"/>
          </a:p>
          <a:p>
            <a:r>
              <a:rPr lang="en-US" sz="1400" smtClean="0"/>
              <a:t>4 R N6MDV 20 MANHATTAN BEACH CA JUN 27</a:t>
            </a:r>
          </a:p>
          <a:p>
            <a:endParaRPr lang="en-US" sz="1400" smtClean="0"/>
          </a:p>
          <a:p>
            <a:r>
              <a:rPr lang="en-US" sz="1400" smtClean="0"/>
              <a:t>JAMES COLE</a:t>
            </a:r>
          </a:p>
          <a:p>
            <a:r>
              <a:rPr lang="en-US" sz="1400" smtClean="0"/>
              <a:t>APPLE VALLEY CA</a:t>
            </a:r>
          </a:p>
          <a:p>
            <a:r>
              <a:rPr lang="en-US" sz="1400" smtClean="0"/>
              <a:t>VHPILOT40 ATSIGN GMAIL DOT COM</a:t>
            </a:r>
          </a:p>
          <a:p>
            <a:endParaRPr lang="en-US" sz="1400" smtClean="0"/>
          </a:p>
          <a:p>
            <a:r>
              <a:rPr lang="en-US" sz="1400" smtClean="0"/>
              <a:t>BT</a:t>
            </a:r>
          </a:p>
          <a:p>
            <a:r>
              <a:rPr lang="en-US" sz="1400" smtClean="0"/>
              <a:t>JAMES CONGRATULATIONS ON YOUR NEW </a:t>
            </a:r>
          </a:p>
          <a:p>
            <a:r>
              <a:rPr lang="en-US" sz="1400" smtClean="0"/>
              <a:t>RADIO LICENSE X HAVE FUN</a:t>
            </a:r>
          </a:p>
          <a:p>
            <a:r>
              <a:rPr lang="en-US" sz="1400" smtClean="0"/>
              <a:t>AND ENJOY THE HOBBY FROM</a:t>
            </a:r>
          </a:p>
          <a:p>
            <a:r>
              <a:rPr lang="en-US" sz="1400" smtClean="0"/>
              <a:t>HUGHES AMATEUR RADIO CLUB 73</a:t>
            </a:r>
          </a:p>
          <a:p>
            <a:r>
              <a:rPr lang="en-US" sz="1400" smtClean="0"/>
              <a:t>BT</a:t>
            </a:r>
          </a:p>
          <a:p>
            <a:r>
              <a:rPr lang="en-US" sz="1400" smtClean="0"/>
              <a:t>MIKE VAHEY N6MDV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10530</TotalTime>
  <Words>727</Words>
  <Application>Microsoft Office PowerPoint</Application>
  <PresentationFormat>On-screen Show (4:3)</PresentationFormat>
  <Paragraphs>315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DejaVu Sans</vt:lpstr>
      <vt:lpstr>Symbol</vt:lpstr>
      <vt:lpstr>Calibri</vt:lpstr>
      <vt:lpstr>Custom Design</vt:lpstr>
      <vt:lpstr>1_Custom Design</vt:lpstr>
      <vt:lpstr>2_Custom Design</vt:lpstr>
      <vt:lpstr>Custom Design</vt:lpstr>
      <vt:lpstr>W6HA Field Day 2020 Results  </vt:lpstr>
      <vt:lpstr>Manhattan Beach – New Ham first field day</vt:lpstr>
      <vt:lpstr>Palms – First Solo Field Day </vt:lpstr>
      <vt:lpstr>Tahquitz Peak San Jacinto Mountains 2 New Hams first field day</vt:lpstr>
      <vt:lpstr>Manhattan Beach 2 Hams some club gear</vt:lpstr>
      <vt:lpstr>Slide 6</vt:lpstr>
      <vt:lpstr>Bulletin PSK RTTY</vt:lpstr>
      <vt:lpstr>Field Day Bulletin 2020</vt:lpstr>
      <vt:lpstr>Winlink NTS Messages</vt:lpstr>
      <vt:lpstr>W6HA Field Day 2020 How Many Points?</vt:lpstr>
      <vt:lpstr>Quick Comparison</vt:lpstr>
      <vt:lpstr>W6HA Participation 14+ club members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Vahey</dc:creator>
  <cp:lastModifiedBy>Vahey</cp:lastModifiedBy>
  <cp:revision>387</cp:revision>
  <dcterms:created xsi:type="dcterms:W3CDTF">2013-06-14T17:53:35Z</dcterms:created>
  <dcterms:modified xsi:type="dcterms:W3CDTF">2020-12-12T19:51:44Z</dcterms:modified>
</cp:coreProperties>
</file>