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2" r:id="rId3"/>
    <p:sldId id="283" r:id="rId4"/>
    <p:sldId id="284" r:id="rId5"/>
    <p:sldId id="270" r:id="rId6"/>
    <p:sldId id="272" r:id="rId7"/>
    <p:sldId id="274" r:id="rId8"/>
    <p:sldId id="281" r:id="rId9"/>
    <p:sldId id="279"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4" d="100"/>
          <a:sy n="154" d="100"/>
        </p:scale>
        <p:origin x="-384" y="17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39800-F8A6-46D0-9DF0-0860DC8D3214}" type="datetimeFigureOut">
              <a:rPr lang="en-US" smtClean="0"/>
              <a:pPr/>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7BCE6-0DEB-4CAE-96F1-C105E06A9888}" type="slidenum">
              <a:rPr lang="en-US" smtClean="0"/>
              <a:pPr/>
              <a:t>‹#›</a:t>
            </a:fld>
            <a:endParaRPr lang="en-US"/>
          </a:p>
        </p:txBody>
      </p:sp>
    </p:spTree>
    <p:extLst>
      <p:ext uri="{BB962C8B-B14F-4D97-AF65-F5344CB8AC3E}">
        <p14:creationId xmlns:p14="http://schemas.microsoft.com/office/powerpoint/2010/main" val="23139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C7BCE6-0DEB-4CAE-96F1-C105E06A9888}"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376681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1160483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60532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4372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78119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86211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168357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62923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13435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24010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BD48D-C4E1-41D2-830E-2A0E6C41FF31}"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14E20A-2E45-4E9B-8879-8F2011FE4BE6}" type="slidenum">
              <a:rPr lang="en-US" smtClean="0"/>
              <a:pPr/>
              <a:t>‹#›</a:t>
            </a:fld>
            <a:endParaRPr lang="en-US"/>
          </a:p>
        </p:txBody>
      </p:sp>
    </p:spTree>
    <p:extLst>
      <p:ext uri="{BB962C8B-B14F-4D97-AF65-F5344CB8AC3E}">
        <p14:creationId xmlns:p14="http://schemas.microsoft.com/office/powerpoint/2010/main" val="400068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BD48D-C4E1-41D2-830E-2A0E6C41FF31}"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4E20A-2E45-4E9B-8879-8F2011FE4BE6}" type="slidenum">
              <a:rPr lang="en-US" smtClean="0"/>
              <a:pPr/>
              <a:t>‹#›</a:t>
            </a:fld>
            <a:endParaRPr lang="en-US"/>
          </a:p>
        </p:txBody>
      </p:sp>
    </p:spTree>
    <p:extLst>
      <p:ext uri="{BB962C8B-B14F-4D97-AF65-F5344CB8AC3E}">
        <p14:creationId xmlns:p14="http://schemas.microsoft.com/office/powerpoint/2010/main" val="352462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TETR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n.wikipedia.org/wiki/NXDN" TargetMode="External"/><Relationship Id="rId4" Type="http://schemas.openxmlformats.org/officeDocument/2006/relationships/hyperlink" Target="https://en.wikipedia.org/wiki/Project_25"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adioid.net/regis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600200"/>
          </a:xfrm>
        </p:spPr>
        <p:txBody>
          <a:bodyPr>
            <a:normAutofit/>
          </a:bodyPr>
          <a:lstStyle/>
          <a:p>
            <a:r>
              <a:rPr lang="en-US" b="1" dirty="0" smtClean="0"/>
              <a:t>A Beginners guide to</a:t>
            </a:r>
            <a:br>
              <a:rPr lang="en-US" b="1" dirty="0" smtClean="0"/>
            </a:br>
            <a:r>
              <a:rPr lang="en-US" b="1" dirty="0" smtClean="0"/>
              <a:t>Digital Radio Hot Spots</a:t>
            </a:r>
            <a:endParaRPr lang="en-US" sz="1600" dirty="0"/>
          </a:p>
        </p:txBody>
      </p:sp>
      <p:sp>
        <p:nvSpPr>
          <p:cNvPr id="3" name="Subtitle 2"/>
          <p:cNvSpPr>
            <a:spLocks noGrp="1"/>
          </p:cNvSpPr>
          <p:nvPr>
            <p:ph type="subTitle" idx="1"/>
          </p:nvPr>
        </p:nvSpPr>
        <p:spPr>
          <a:xfrm>
            <a:off x="381000" y="6127634"/>
            <a:ext cx="8229600" cy="1752600"/>
          </a:xfrm>
        </p:spPr>
        <p:txBody>
          <a:bodyPr/>
          <a:lstStyle/>
          <a:p>
            <a:r>
              <a:rPr lang="en-US" b="1" dirty="0" smtClean="0"/>
              <a:t>By: Brian Johnson, AB6UI		Oct 2020</a:t>
            </a:r>
          </a:p>
          <a:p>
            <a:endParaRPr lang="en-US" dirty="0"/>
          </a:p>
        </p:txBody>
      </p:sp>
      <p:sp>
        <p:nvSpPr>
          <p:cNvPr id="6" name="TextBox 5"/>
          <p:cNvSpPr txBox="1"/>
          <p:nvPr/>
        </p:nvSpPr>
        <p:spPr>
          <a:xfrm>
            <a:off x="7467600" y="2209800"/>
            <a:ext cx="549894" cy="3362889"/>
          </a:xfrm>
          <a:prstGeom prst="rect">
            <a:avLst/>
          </a:prstGeom>
          <a:noFill/>
        </p:spPr>
        <p:txBody>
          <a:bodyPr vert="wordArtVert" wrap="square" rtlCol="0">
            <a:spAutoFit/>
          </a:bodyPr>
          <a:lstStyle/>
          <a:p>
            <a:r>
              <a:rPr lang="en-US" sz="2000" b="1" dirty="0" smtClean="0">
                <a:solidFill>
                  <a:srgbClr val="FF0000"/>
                </a:solidFill>
              </a:rPr>
              <a:t>W6HA ARC</a:t>
            </a:r>
            <a:endParaRPr lang="en-US" sz="2000"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00200"/>
            <a:ext cx="5597350" cy="4461537"/>
          </a:xfrm>
          <a:prstGeom prst="rect">
            <a:avLst/>
          </a:prstGeom>
        </p:spPr>
      </p:pic>
    </p:spTree>
    <p:extLst>
      <p:ext uri="{BB962C8B-B14F-4D97-AF65-F5344CB8AC3E}">
        <p14:creationId xmlns:p14="http://schemas.microsoft.com/office/powerpoint/2010/main" val="197289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lvl="1"/>
            <a:endParaRPr lang="en-US" dirty="0" smtClean="0"/>
          </a:p>
          <a:p>
            <a:pPr lvl="1"/>
            <a:endParaRPr lang="en-US" dirty="0" smtClean="0"/>
          </a:p>
        </p:txBody>
      </p:sp>
    </p:spTree>
    <p:extLst>
      <p:ext uri="{BB962C8B-B14F-4D97-AF65-F5344CB8AC3E}">
        <p14:creationId xmlns:p14="http://schemas.microsoft.com/office/powerpoint/2010/main" val="287205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dirty="0" smtClean="0"/>
              <a:t>Why Digital </a:t>
            </a:r>
            <a:br>
              <a:rPr lang="en-US" dirty="0" smtClean="0"/>
            </a:br>
            <a:endParaRPr lang="en-US" sz="2200" dirty="0"/>
          </a:p>
        </p:txBody>
      </p:sp>
      <p:sp>
        <p:nvSpPr>
          <p:cNvPr id="6" name="TextBox 5"/>
          <p:cNvSpPr txBox="1"/>
          <p:nvPr/>
        </p:nvSpPr>
        <p:spPr>
          <a:xfrm>
            <a:off x="1524000" y="6324600"/>
            <a:ext cx="5715000" cy="369332"/>
          </a:xfrm>
          <a:prstGeom prst="rect">
            <a:avLst/>
          </a:prstGeom>
          <a:solidFill>
            <a:schemeClr val="accent2">
              <a:lumMod val="60000"/>
              <a:lumOff val="40000"/>
            </a:schemeClr>
          </a:solidFill>
        </p:spPr>
        <p:txBody>
          <a:bodyPr wrap="square" rtlCol="0">
            <a:spAutoFit/>
          </a:bodyPr>
          <a:lstStyle/>
          <a:p>
            <a:pPr algn="ctr"/>
            <a:r>
              <a:rPr lang="en-US" dirty="0" smtClean="0"/>
              <a:t>But there is a catch… There is no standard!</a:t>
            </a:r>
          </a:p>
        </p:txBody>
      </p:sp>
      <p:sp>
        <p:nvSpPr>
          <p:cNvPr id="4" name="TextBox 3"/>
          <p:cNvSpPr txBox="1"/>
          <p:nvPr/>
        </p:nvSpPr>
        <p:spPr>
          <a:xfrm>
            <a:off x="609600" y="609600"/>
            <a:ext cx="8077200" cy="5355312"/>
          </a:xfrm>
          <a:prstGeom prst="rect">
            <a:avLst/>
          </a:prstGeom>
          <a:noFill/>
        </p:spPr>
        <p:txBody>
          <a:bodyPr wrap="square" rtlCol="0">
            <a:spAutoFit/>
          </a:bodyPr>
          <a:lstStyle/>
          <a:p>
            <a:r>
              <a:rPr lang="en-US" dirty="0" smtClean="0"/>
              <a:t>It seems that the world is going digital.  Television broadcasters stopped analog broadcast in 2009 and now TV is digital. We even have several digital broadcast radio services available… So It might seem like HAM radio is falling behind but nothing could be farther from the truth!</a:t>
            </a:r>
          </a:p>
          <a:p>
            <a:r>
              <a:rPr lang="en-US" dirty="0" smtClean="0"/>
              <a:t/>
            </a:r>
            <a:br>
              <a:rPr lang="en-US" dirty="0" smtClean="0"/>
            </a:br>
            <a:r>
              <a:rPr lang="en-US" dirty="0" smtClean="0"/>
              <a:t>All the major Ham Radio manufactures have come out with “digital” radios. (as well as several lesser known brands)</a:t>
            </a:r>
          </a:p>
          <a:p>
            <a:endParaRPr lang="en-US" dirty="0" smtClean="0"/>
          </a:p>
          <a:p>
            <a:r>
              <a:rPr lang="en-US" dirty="0" smtClean="0"/>
              <a:t>Several advantages of using digital voice modes are that it uses less bandwidth than analog voice modes such as amplitude modulation and frequency modulation. </a:t>
            </a:r>
          </a:p>
          <a:p>
            <a:r>
              <a:rPr lang="en-US" dirty="0" smtClean="0"/>
              <a:t>The quality of the data received is also better than an analog signal at the same signal strength, as long as the signal is above a minimum threshold and as long as there is no multipath propagation.</a:t>
            </a:r>
          </a:p>
          <a:p>
            <a:r>
              <a:rPr lang="en-US" dirty="0" smtClean="0"/>
              <a:t>Compatible radios are available for HF, VHF, UHF, and microwave amateur radio bands. In addition to the over-the-air protocol, digital radio also provides specifications for network connectivity, enabling radios to be connected to the Internet or other networks, allowing streams of voice or data to be routed via the internet, across the state, across the country, and even around the world!</a:t>
            </a:r>
          </a:p>
          <a:p>
            <a:endParaRPr lang="en-US" dirty="0" smtClean="0"/>
          </a:p>
        </p:txBody>
      </p:sp>
    </p:spTree>
    <p:extLst>
      <p:ext uri="{BB962C8B-B14F-4D97-AF65-F5344CB8AC3E}">
        <p14:creationId xmlns:p14="http://schemas.microsoft.com/office/powerpoint/2010/main" val="3655836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95969" cy="1143000"/>
          </a:xfrm>
        </p:spPr>
        <p:txBody>
          <a:bodyPr>
            <a:normAutofit/>
          </a:bodyPr>
          <a:lstStyle/>
          <a:p>
            <a:pPr marL="285750" indent="-285750"/>
            <a:r>
              <a:rPr lang="en-US" dirty="0" smtClean="0"/>
              <a:t>Digital Voice </a:t>
            </a:r>
            <a:r>
              <a:rPr lang="en-US" i="1" dirty="0" smtClean="0"/>
              <a:t>“Standards”?</a:t>
            </a:r>
            <a:endParaRPr lang="en-US" i="1" dirty="0"/>
          </a:p>
        </p:txBody>
      </p:sp>
      <p:sp>
        <p:nvSpPr>
          <p:cNvPr id="3" name="TextBox 2"/>
          <p:cNvSpPr txBox="1"/>
          <p:nvPr/>
        </p:nvSpPr>
        <p:spPr>
          <a:xfrm>
            <a:off x="381000" y="1143000"/>
            <a:ext cx="8153400" cy="5539978"/>
          </a:xfrm>
          <a:prstGeom prst="rect">
            <a:avLst/>
          </a:prstGeom>
          <a:noFill/>
        </p:spPr>
        <p:txBody>
          <a:bodyPr wrap="square" rtlCol="0">
            <a:spAutoFit/>
          </a:bodyPr>
          <a:lstStyle/>
          <a:p>
            <a:r>
              <a:rPr lang="en-US" sz="1600" b="1" dirty="0" smtClean="0"/>
              <a:t>Here is a summary of the three major amateur radio digital voice standards:</a:t>
            </a:r>
          </a:p>
          <a:p>
            <a:endParaRPr lang="en-US" sz="1600" dirty="0" smtClean="0"/>
          </a:p>
          <a:p>
            <a:pPr fontAlgn="base">
              <a:buFont typeface="Arial" pitchFamily="34" charset="0"/>
              <a:buChar char="•"/>
            </a:pPr>
            <a:r>
              <a:rPr lang="en-US" sz="1600" b="1" i="1" dirty="0" smtClean="0"/>
              <a:t>DMR:</a:t>
            </a:r>
            <a:r>
              <a:rPr lang="en-US" sz="1600" dirty="0" smtClean="0"/>
              <a:t>   </a:t>
            </a:r>
          </a:p>
          <a:p>
            <a:pPr lvl="1" fontAlgn="base"/>
            <a:r>
              <a:rPr lang="en-US" sz="1600" dirty="0" smtClean="0"/>
              <a:t>DMR stands for Digital Mobile Radio and it was a digital voice </a:t>
            </a:r>
            <a:r>
              <a:rPr lang="en-US" sz="1600" i="1" dirty="0" smtClean="0"/>
              <a:t>standard</a:t>
            </a:r>
            <a:r>
              <a:rPr lang="en-US" sz="1600" dirty="0" smtClean="0"/>
              <a:t> developed by Motorola (AKA </a:t>
            </a:r>
            <a:r>
              <a:rPr lang="en-US" sz="1600" u="sng" dirty="0" smtClean="0"/>
              <a:t>MOTOTRBO™</a:t>
            </a:r>
            <a:r>
              <a:rPr lang="en-US" sz="1600" dirty="0" smtClean="0"/>
              <a:t>) for mobile radio systems, especially those used for commercial applications. In view of its original applications, it has many features that are aimed at commercial / business users. The mode has become popular within the amateur radio community due to the relative lower cost and complexity compared to other commercial digital modes.</a:t>
            </a:r>
          </a:p>
          <a:p>
            <a:pPr fontAlgn="base">
              <a:buFont typeface="Arial" pitchFamily="34" charset="0"/>
              <a:buChar char="•"/>
            </a:pPr>
            <a:r>
              <a:rPr lang="en-US" sz="1600" b="1" i="1" dirty="0" smtClean="0"/>
              <a:t>D-Star:</a:t>
            </a:r>
            <a:r>
              <a:rPr lang="en-US" sz="1600" dirty="0" smtClean="0"/>
              <a:t>   </a:t>
            </a:r>
          </a:p>
          <a:p>
            <a:pPr lvl="1" fontAlgn="base"/>
            <a:r>
              <a:rPr lang="en-US" sz="1600" dirty="0" smtClean="0"/>
              <a:t>D-Star digital voice </a:t>
            </a:r>
            <a:r>
              <a:rPr lang="en-US" sz="1600" i="1" dirty="0" smtClean="0"/>
              <a:t>standard</a:t>
            </a:r>
            <a:r>
              <a:rPr lang="en-US" sz="1600" dirty="0" smtClean="0"/>
              <a:t> was developed by the Japan Amateur Radio League, JARL in conjunction with a number of universities and amateur radio companies. D-Star is an open standard, although it does use an AMBE codec which is proprietary and it is not possible for radio amateurs to obtain licenses for the code development. The first D-Star is found in ICOM and Kenwood radios.</a:t>
            </a:r>
          </a:p>
          <a:p>
            <a:pPr fontAlgn="base">
              <a:buFont typeface="Arial" pitchFamily="34" charset="0"/>
              <a:buChar char="•"/>
            </a:pPr>
            <a:r>
              <a:rPr lang="en-US" sz="1600" b="1" i="1" dirty="0" smtClean="0"/>
              <a:t>YAESU System Fusion:</a:t>
            </a:r>
            <a:r>
              <a:rPr lang="en-US" sz="1600" dirty="0" smtClean="0"/>
              <a:t>   </a:t>
            </a:r>
          </a:p>
          <a:p>
            <a:pPr lvl="1" fontAlgn="base"/>
            <a:r>
              <a:rPr lang="en-US" sz="1600" dirty="0" smtClean="0"/>
              <a:t>Although properly called C4FM, it is often referred to simple by the name YSF. It is a digital voice system for amateur radio designed by </a:t>
            </a:r>
            <a:r>
              <a:rPr lang="en-US" sz="1600" dirty="0" err="1" smtClean="0"/>
              <a:t>Yaesu</a:t>
            </a:r>
            <a:r>
              <a:rPr lang="en-US" sz="1600" dirty="0" smtClean="0"/>
              <a:t> and as such it is not an open </a:t>
            </a:r>
            <a:r>
              <a:rPr lang="en-US" sz="1600" i="1" dirty="0" smtClean="0"/>
              <a:t>standard</a:t>
            </a:r>
            <a:r>
              <a:rPr lang="en-US" sz="1600" dirty="0" smtClean="0"/>
              <a:t>. </a:t>
            </a:r>
            <a:r>
              <a:rPr lang="en-US" sz="1600" dirty="0" err="1" smtClean="0"/>
              <a:t>Yaesu</a:t>
            </a:r>
            <a:r>
              <a:rPr lang="en-US" sz="1600" dirty="0" smtClean="0"/>
              <a:t> is the only manufacturer of radios for this mode. </a:t>
            </a:r>
          </a:p>
          <a:p>
            <a:pPr lvl="1" fontAlgn="base"/>
            <a:endParaRPr lang="en-US" sz="1600" dirty="0" smtClean="0"/>
          </a:p>
          <a:p>
            <a:pPr>
              <a:buFont typeface="Arial" pitchFamily="34" charset="0"/>
              <a:buChar char="•"/>
            </a:pPr>
            <a:r>
              <a:rPr lang="en-US" sz="1600" dirty="0" smtClean="0"/>
              <a:t> There are also </a:t>
            </a:r>
            <a:r>
              <a:rPr lang="en-US" sz="1600" dirty="0" smtClean="0">
                <a:hlinkClick r:id="rId3" tooltip="TETRA"/>
              </a:rPr>
              <a:t>TETRA</a:t>
            </a:r>
            <a:r>
              <a:rPr lang="en-US" sz="1600" dirty="0" smtClean="0"/>
              <a:t>, </a:t>
            </a:r>
            <a:r>
              <a:rPr lang="en-US" sz="1600" dirty="0" smtClean="0">
                <a:hlinkClick r:id="rId4" tooltip="Project 25"/>
              </a:rPr>
              <a:t>P25 </a:t>
            </a:r>
            <a:r>
              <a:rPr lang="en-US" sz="1600" dirty="0" smtClean="0"/>
              <a:t>and </a:t>
            </a:r>
            <a:r>
              <a:rPr lang="en-US" sz="1600" dirty="0" smtClean="0">
                <a:hlinkClick r:id="rId5" tooltip="NXDN"/>
              </a:rPr>
              <a:t>NXDN</a:t>
            </a:r>
            <a:r>
              <a:rPr lang="en-US" sz="1600" dirty="0" smtClean="0"/>
              <a:t> although they are less common</a:t>
            </a:r>
          </a:p>
          <a:p>
            <a:pPr marL="1200150" lvl="2" indent="-285750">
              <a:buFont typeface="Arial" panose="020B0604020202020204" pitchFamily="34" charset="0"/>
              <a:buChar char="•"/>
            </a:pPr>
            <a:endParaRPr lang="en-US" dirty="0" smtClean="0"/>
          </a:p>
        </p:txBody>
      </p:sp>
      <p:sp>
        <p:nvSpPr>
          <p:cNvPr id="5" name="TextBox 4"/>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smtClean="0"/>
              <a:t>There is really NO standard</a:t>
            </a:r>
            <a:endParaRPr lang="en-US" dirty="0"/>
          </a:p>
        </p:txBody>
      </p:sp>
    </p:spTree>
    <p:extLst>
      <p:ext uri="{BB962C8B-B14F-4D97-AF65-F5344CB8AC3E}">
        <p14:creationId xmlns:p14="http://schemas.microsoft.com/office/powerpoint/2010/main" val="2905049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 Getting started in Digital Radio</a:t>
            </a:r>
            <a:endParaRPr lang="en-US" dirty="0"/>
          </a:p>
        </p:txBody>
      </p:sp>
      <p:sp>
        <p:nvSpPr>
          <p:cNvPr id="7" name="Rectangle 6"/>
          <p:cNvSpPr/>
          <p:nvPr/>
        </p:nvSpPr>
        <p:spPr>
          <a:xfrm>
            <a:off x="457200" y="990600"/>
            <a:ext cx="7848600" cy="6494085"/>
          </a:xfrm>
          <a:prstGeom prst="rect">
            <a:avLst/>
          </a:prstGeom>
        </p:spPr>
        <p:txBody>
          <a:bodyPr wrap="square">
            <a:spAutoFit/>
          </a:bodyPr>
          <a:lstStyle/>
          <a:p>
            <a:r>
              <a:rPr lang="en-US" sz="1600" dirty="0" smtClean="0"/>
              <a:t>There are many factors when it comes to selecting your first radio. A fundamental issue is that the hardware must be “flashed” with a “code plug”. So it is critical that the hardware you obtain makes this process as easy as possible.  </a:t>
            </a:r>
          </a:p>
          <a:p>
            <a:endParaRPr lang="en-US" sz="1600" dirty="0" smtClean="0"/>
          </a:p>
          <a:p>
            <a:r>
              <a:rPr lang="en-US" sz="1600" dirty="0" smtClean="0"/>
              <a:t>The PAPA System has placed 15 </a:t>
            </a:r>
            <a:r>
              <a:rPr lang="en-US" sz="1600" b="1" u="sng" dirty="0" smtClean="0"/>
              <a:t>DMR</a:t>
            </a:r>
            <a:r>
              <a:rPr lang="en-US" sz="1600" dirty="0" smtClean="0"/>
              <a:t> repeaters on the air in Southern California and networked them with other California DMR repeaters, as well as those around the world. In order to get hams on the air easily, PAPA </a:t>
            </a:r>
            <a:r>
              <a:rPr lang="en-US" sz="1600" dirty="0" err="1" smtClean="0"/>
              <a:t>codeplugs</a:t>
            </a:r>
            <a:r>
              <a:rPr lang="en-US" sz="1600" dirty="0" smtClean="0"/>
              <a:t> are available for </a:t>
            </a:r>
            <a:r>
              <a:rPr lang="en-US" sz="1600" dirty="0" err="1" smtClean="0"/>
              <a:t>Anytone</a:t>
            </a:r>
            <a:r>
              <a:rPr lang="en-US" sz="1600" dirty="0" smtClean="0"/>
              <a:t>, Connect Systems, </a:t>
            </a:r>
            <a:r>
              <a:rPr lang="en-US" sz="1600" dirty="0" err="1" smtClean="0"/>
              <a:t>Hytera</a:t>
            </a:r>
            <a:r>
              <a:rPr lang="en-US" sz="1600" dirty="0" smtClean="0"/>
              <a:t>, Motorola, </a:t>
            </a:r>
            <a:r>
              <a:rPr lang="en-US" sz="1600" dirty="0" err="1" smtClean="0"/>
              <a:t>Radioddity</a:t>
            </a:r>
            <a:r>
              <a:rPr lang="en-US" sz="1600" dirty="0" smtClean="0"/>
              <a:t>, TERA and TYT radios.</a:t>
            </a:r>
          </a:p>
          <a:p>
            <a:endParaRPr lang="en-US" sz="1600" dirty="0" smtClean="0"/>
          </a:p>
          <a:p>
            <a:r>
              <a:rPr lang="en-US" sz="1600" dirty="0" smtClean="0"/>
              <a:t>So now what radio???  Alter listening to DMR for sometime I have concluded that the TYT MD-380 is the most common DMR radio out there and as such there is a lot of help available to you. (not only that they are one of the most reasonably priced!)</a:t>
            </a:r>
          </a:p>
          <a:p>
            <a:endParaRPr lang="en-US" sz="1600" dirty="0" smtClean="0"/>
          </a:p>
          <a:p>
            <a:r>
              <a:rPr lang="en-US" sz="1600" b="1" dirty="0" smtClean="0"/>
              <a:t>Now that you have ordered a DMR radio you will need a Radio ID (Subscriber ID):</a:t>
            </a:r>
            <a:r>
              <a:rPr lang="en-US" sz="1600" dirty="0" smtClean="0"/>
              <a:t> </a:t>
            </a:r>
          </a:p>
          <a:p>
            <a:pPr lvl="1"/>
            <a:r>
              <a:rPr lang="en-US" sz="1600" dirty="0" smtClean="0"/>
              <a:t>DMR is digital, and networked, so each radio has a unique ID number to identify it on the network. To obtain a DMR radio ID, go to: </a:t>
            </a:r>
            <a:r>
              <a:rPr lang="en-US" sz="1600" b="1" dirty="0" smtClean="0">
                <a:hlinkClick r:id="rId2"/>
              </a:rPr>
              <a:t>https://www.radioid.net/register#!</a:t>
            </a:r>
            <a:endParaRPr lang="en-US" sz="1600" dirty="0"/>
          </a:p>
          <a:p>
            <a:endParaRPr lang="en-US" sz="1600" dirty="0"/>
          </a:p>
          <a:p>
            <a:endParaRPr lang="en-US" sz="1600" dirty="0"/>
          </a:p>
          <a:p>
            <a:endParaRPr lang="en-US" sz="1600" dirty="0" smtClean="0"/>
          </a:p>
          <a:p>
            <a:endParaRPr lang="en-US" sz="1600" dirty="0"/>
          </a:p>
          <a:p>
            <a:r>
              <a:rPr lang="en-US" sz="1200" dirty="0"/>
              <a:t/>
            </a:r>
            <a:br>
              <a:rPr lang="en-US" sz="1200" dirty="0"/>
            </a:br>
            <a:endParaRPr lang="en-US" sz="1200" dirty="0"/>
          </a:p>
          <a:p>
            <a:r>
              <a:rPr lang="en-US" sz="1200" dirty="0"/>
              <a:t/>
            </a:r>
            <a:br>
              <a:rPr lang="en-US" sz="1200" dirty="0"/>
            </a:br>
            <a:endParaRPr lang="en-US" sz="1200" dirty="0"/>
          </a:p>
          <a:p>
            <a:endParaRPr lang="en-US" sz="1400" dirty="0"/>
          </a:p>
          <a:p>
            <a:endParaRPr lang="en-US" dirty="0"/>
          </a:p>
        </p:txBody>
      </p:sp>
      <p:sp>
        <p:nvSpPr>
          <p:cNvPr id="14" name="TextBox 13"/>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smtClean="0"/>
              <a:t>Several club members are knowledgeable in DMR </a:t>
            </a:r>
            <a:endParaRPr lang="en-US" dirty="0"/>
          </a:p>
        </p:txBody>
      </p:sp>
    </p:spTree>
    <p:extLst>
      <p:ext uri="{BB962C8B-B14F-4D97-AF65-F5344CB8AC3E}">
        <p14:creationId xmlns:p14="http://schemas.microsoft.com/office/powerpoint/2010/main" val="3686078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4" y="0"/>
            <a:ext cx="8229600" cy="1143000"/>
          </a:xfrm>
        </p:spPr>
        <p:txBody>
          <a:bodyPr/>
          <a:lstStyle/>
          <a:p>
            <a:pPr fontAlgn="base"/>
            <a:r>
              <a:rPr lang="en-US" dirty="0" smtClean="0"/>
              <a:t> </a:t>
            </a:r>
            <a:r>
              <a:rPr lang="en-US" dirty="0"/>
              <a:t>The Beginners Guide To Hotspots</a:t>
            </a:r>
          </a:p>
        </p:txBody>
      </p:sp>
      <p:sp>
        <p:nvSpPr>
          <p:cNvPr id="7" name="Rectangle 6"/>
          <p:cNvSpPr/>
          <p:nvPr/>
        </p:nvSpPr>
        <p:spPr>
          <a:xfrm>
            <a:off x="381000" y="1066800"/>
            <a:ext cx="8153400" cy="2308324"/>
          </a:xfrm>
          <a:prstGeom prst="rect">
            <a:avLst/>
          </a:prstGeom>
        </p:spPr>
        <p:txBody>
          <a:bodyPr wrap="square">
            <a:spAutoFit/>
          </a:bodyPr>
          <a:lstStyle/>
          <a:p>
            <a:endParaRPr lang="en-US" sz="1600" dirty="0" smtClean="0"/>
          </a:p>
          <a:p>
            <a:endParaRPr lang="en-US" sz="1600" dirty="0"/>
          </a:p>
          <a:p>
            <a:endParaRPr lang="en-US" sz="1600" dirty="0" smtClean="0"/>
          </a:p>
          <a:p>
            <a:endParaRPr lang="en-US" sz="1600" dirty="0"/>
          </a:p>
          <a:p>
            <a:r>
              <a:rPr lang="en-US" sz="1200" dirty="0"/>
              <a:t/>
            </a:r>
            <a:br>
              <a:rPr lang="en-US" sz="1200" dirty="0"/>
            </a:br>
            <a:endParaRPr lang="en-US" sz="1200" dirty="0"/>
          </a:p>
          <a:p>
            <a:r>
              <a:rPr lang="en-US" sz="1200" dirty="0"/>
              <a:t/>
            </a:r>
            <a:br>
              <a:rPr lang="en-US" sz="1200" dirty="0"/>
            </a:br>
            <a:endParaRPr lang="en-US" sz="1200" dirty="0"/>
          </a:p>
          <a:p>
            <a:endParaRPr lang="en-US" sz="1400" dirty="0"/>
          </a:p>
          <a:p>
            <a:endParaRPr lang="en-US" dirty="0"/>
          </a:p>
        </p:txBody>
      </p:sp>
      <p:sp>
        <p:nvSpPr>
          <p:cNvPr id="14" name="TextBox 13"/>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fontAlgn="base"/>
            <a:r>
              <a:rPr lang="en-US" dirty="0"/>
              <a:t>You will need a wireless internet </a:t>
            </a:r>
            <a:r>
              <a:rPr lang="en-US" dirty="0" smtClean="0"/>
              <a:t>connection “Wi-Fi”</a:t>
            </a:r>
            <a:endParaRPr lang="en-US" dirty="0"/>
          </a:p>
        </p:txBody>
      </p:sp>
      <p:sp>
        <p:nvSpPr>
          <p:cNvPr id="3" name="TextBox 2"/>
          <p:cNvSpPr txBox="1"/>
          <p:nvPr/>
        </p:nvSpPr>
        <p:spPr>
          <a:xfrm>
            <a:off x="1219200" y="1219200"/>
            <a:ext cx="6743699" cy="2308324"/>
          </a:xfrm>
          <a:prstGeom prst="rect">
            <a:avLst/>
          </a:prstGeom>
          <a:noFill/>
        </p:spPr>
        <p:txBody>
          <a:bodyPr wrap="square" rtlCol="0">
            <a:spAutoFit/>
          </a:bodyPr>
          <a:lstStyle/>
          <a:p>
            <a:pPr fontAlgn="base"/>
            <a:r>
              <a:rPr lang="en-US" dirty="0" smtClean="0"/>
              <a:t>A </a:t>
            </a:r>
            <a:r>
              <a:rPr lang="en-US" dirty="0"/>
              <a:t>hotspot, simply put, is your internet gateway to a particular DMR network. You would use a hotspot when you either don’t have a DMR repeater nearby, </a:t>
            </a:r>
            <a:r>
              <a:rPr lang="en-US" dirty="0" smtClean="0"/>
              <a:t>you </a:t>
            </a:r>
            <a:r>
              <a:rPr lang="en-US" dirty="0"/>
              <a:t>simply don’t want to tie it up for any length of </a:t>
            </a:r>
            <a:r>
              <a:rPr lang="en-US" dirty="0" smtClean="0"/>
              <a:t>time or you want to go mobile.</a:t>
            </a:r>
          </a:p>
          <a:p>
            <a:pPr fontAlgn="base"/>
            <a:endParaRPr lang="en-US" dirty="0" smtClean="0"/>
          </a:p>
          <a:p>
            <a:pPr fontAlgn="base"/>
            <a:r>
              <a:rPr lang="en-US" dirty="0" smtClean="0"/>
              <a:t>Many </a:t>
            </a:r>
            <a:r>
              <a:rPr lang="en-US" dirty="0"/>
              <a:t>hotspots are capable of multiple modes as well, such as D-Star, P25, DMR+, YSF and NXDN… but we are only going to talk about DMR </a:t>
            </a:r>
            <a:r>
              <a:rPr lang="en-US" dirty="0" smtClean="0"/>
              <a:t>&amp; YSF today.</a:t>
            </a:r>
            <a:endParaRPr lang="en-US" dirty="0"/>
          </a:p>
        </p:txBody>
      </p:sp>
    </p:spTree>
    <p:extLst>
      <p:ext uri="{BB962C8B-B14F-4D97-AF65-F5344CB8AC3E}">
        <p14:creationId xmlns:p14="http://schemas.microsoft.com/office/powerpoint/2010/main" val="2059058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460710"/>
            <a:ext cx="2021148" cy="2021148"/>
          </a:xfrm>
          <a:prstGeom prst="rect">
            <a:avLst/>
          </a:prstGeom>
        </p:spPr>
      </p:pic>
      <p:sp>
        <p:nvSpPr>
          <p:cNvPr id="2" name="Title 1"/>
          <p:cNvSpPr>
            <a:spLocks noGrp="1"/>
          </p:cNvSpPr>
          <p:nvPr>
            <p:ph type="title"/>
          </p:nvPr>
        </p:nvSpPr>
        <p:spPr>
          <a:xfrm>
            <a:off x="419101" y="0"/>
            <a:ext cx="8229600" cy="1143000"/>
          </a:xfrm>
        </p:spPr>
        <p:txBody>
          <a:bodyPr/>
          <a:lstStyle/>
          <a:p>
            <a:r>
              <a:rPr lang="en-US" dirty="0" smtClean="0"/>
              <a:t>Your 1</a:t>
            </a:r>
            <a:r>
              <a:rPr lang="en-US" baseline="30000" dirty="0" smtClean="0"/>
              <a:t>st</a:t>
            </a:r>
            <a:r>
              <a:rPr lang="en-US" dirty="0" smtClean="0"/>
              <a:t> Hotspot</a:t>
            </a:r>
            <a:endParaRPr lang="en-US" dirty="0"/>
          </a:p>
        </p:txBody>
      </p:sp>
      <p:sp>
        <p:nvSpPr>
          <p:cNvPr id="7" name="Rectangle 6"/>
          <p:cNvSpPr/>
          <p:nvPr/>
        </p:nvSpPr>
        <p:spPr>
          <a:xfrm>
            <a:off x="545757" y="1026156"/>
            <a:ext cx="4712043" cy="5755422"/>
          </a:xfrm>
          <a:prstGeom prst="rect">
            <a:avLst/>
          </a:prstGeom>
        </p:spPr>
        <p:txBody>
          <a:bodyPr wrap="square">
            <a:spAutoFit/>
          </a:bodyPr>
          <a:lstStyle/>
          <a:p>
            <a:r>
              <a:rPr lang="en-US" sz="1400" dirty="0" smtClean="0"/>
              <a:t>There are several commercially available hotspots on the market today probably one of the most popular is the “</a:t>
            </a:r>
            <a:r>
              <a:rPr lang="en-US" sz="1400" dirty="0" err="1" smtClean="0"/>
              <a:t>SharkRF</a:t>
            </a:r>
            <a:r>
              <a:rPr lang="en-US" sz="1400" dirty="0" smtClean="0"/>
              <a:t> Open Spot 3” it is only available directly from the vendor in Estonia and costs about $315 out the door. </a:t>
            </a:r>
          </a:p>
          <a:p>
            <a:endParaRPr lang="en-US" sz="1400" dirty="0"/>
          </a:p>
          <a:p>
            <a:endParaRPr lang="en-US" sz="1400" dirty="0" smtClean="0"/>
          </a:p>
          <a:p>
            <a:r>
              <a:rPr lang="en-US" sz="1400" dirty="0" smtClean="0"/>
              <a:t>Another option is the MMDVM hotspot. You can get one (from Amazon) for about $120 complete with R-Pi Zero &amp; case.  </a:t>
            </a:r>
          </a:p>
          <a:p>
            <a:endParaRPr lang="en-US" sz="1400" dirty="0"/>
          </a:p>
          <a:p>
            <a:endParaRPr lang="en-US" sz="1400" dirty="0" smtClean="0"/>
          </a:p>
          <a:p>
            <a:endParaRPr lang="en-US" sz="1400" dirty="0"/>
          </a:p>
          <a:p>
            <a:endParaRPr lang="en-US" sz="1400" dirty="0" smtClean="0"/>
          </a:p>
          <a:p>
            <a:endParaRPr lang="en-US" sz="1400" dirty="0" smtClean="0"/>
          </a:p>
          <a:p>
            <a:r>
              <a:rPr lang="en-US" sz="1400" dirty="0" smtClean="0"/>
              <a:t>But being the DYI kind of guy I am I went for the kit version from eBay for about $38. It comes with everything you need except the </a:t>
            </a:r>
            <a:r>
              <a:rPr lang="en-US" sz="1400" dirty="0"/>
              <a:t>R-Pi </a:t>
            </a:r>
            <a:r>
              <a:rPr lang="en-US" sz="1400" dirty="0" smtClean="0"/>
              <a:t>Zero.  I already had a few I picked up from </a:t>
            </a:r>
            <a:r>
              <a:rPr lang="en-US" sz="1400" dirty="0" err="1" smtClean="0"/>
              <a:t>MicroCenter</a:t>
            </a:r>
            <a:r>
              <a:rPr lang="en-US" sz="1400" dirty="0" smtClean="0"/>
              <a:t> (for $5) so my total cost was under $50 </a:t>
            </a:r>
          </a:p>
          <a:p>
            <a:pPr marL="742950" lvl="1" indent="-285750">
              <a:buFont typeface="Arial" panose="020B0604020202020204" pitchFamily="34" charset="0"/>
              <a:buChar char="•"/>
            </a:pPr>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dirty="0"/>
          </a:p>
        </p:txBody>
      </p:sp>
      <p:sp>
        <p:nvSpPr>
          <p:cNvPr id="8" name="TextBox 7"/>
          <p:cNvSpPr txBox="1"/>
          <p:nvPr/>
        </p:nvSpPr>
        <p:spPr>
          <a:xfrm>
            <a:off x="762000" y="6248400"/>
            <a:ext cx="7028936" cy="369332"/>
          </a:xfrm>
          <a:prstGeom prst="rect">
            <a:avLst/>
          </a:prstGeom>
          <a:solidFill>
            <a:schemeClr val="accent2">
              <a:lumMod val="60000"/>
              <a:lumOff val="40000"/>
            </a:schemeClr>
          </a:solidFill>
        </p:spPr>
        <p:txBody>
          <a:bodyPr wrap="square" rtlCol="0">
            <a:spAutoFit/>
          </a:bodyPr>
          <a:lstStyle/>
          <a:p>
            <a:pPr algn="ctr"/>
            <a:r>
              <a:rPr lang="en-US" dirty="0" smtClean="0"/>
              <a:t>All do about the same but you will learn more by going the DIY Route!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296" y="2239074"/>
            <a:ext cx="1122320" cy="121751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026156"/>
            <a:ext cx="825712" cy="1229394"/>
          </a:xfrm>
          <a:prstGeom prst="rect">
            <a:avLst/>
          </a:prstGeom>
        </p:spPr>
      </p:pic>
    </p:spTree>
    <p:extLst>
      <p:ext uri="{BB962C8B-B14F-4D97-AF65-F5344CB8AC3E}">
        <p14:creationId xmlns:p14="http://schemas.microsoft.com/office/powerpoint/2010/main" val="354937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1" y="6425514"/>
            <a:ext cx="5943600" cy="369332"/>
          </a:xfrm>
          <a:prstGeom prst="rect">
            <a:avLst/>
          </a:prstGeom>
          <a:solidFill>
            <a:schemeClr val="accent2">
              <a:lumMod val="60000"/>
              <a:lumOff val="40000"/>
            </a:schemeClr>
          </a:solidFill>
        </p:spPr>
        <p:txBody>
          <a:bodyPr wrap="square" rtlCol="0">
            <a:spAutoFit/>
          </a:bodyPr>
          <a:lstStyle/>
          <a:p>
            <a:r>
              <a:rPr lang="en-US" dirty="0"/>
              <a:t>Now you are only limited by the code plug in your DMR radio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798" y="1730294"/>
            <a:ext cx="5247503" cy="3781305"/>
          </a:xfrm>
          <a:prstGeom prst="rect">
            <a:avLst/>
          </a:prstGeom>
        </p:spPr>
      </p:pic>
      <p:sp>
        <p:nvSpPr>
          <p:cNvPr id="7" name="TextBox 6"/>
          <p:cNvSpPr txBox="1"/>
          <p:nvPr/>
        </p:nvSpPr>
        <p:spPr>
          <a:xfrm>
            <a:off x="838200" y="533400"/>
            <a:ext cx="7490769" cy="861774"/>
          </a:xfrm>
          <a:prstGeom prst="rect">
            <a:avLst/>
          </a:prstGeom>
          <a:noFill/>
        </p:spPr>
        <p:txBody>
          <a:bodyPr wrap="none" rtlCol="0">
            <a:spAutoFit/>
          </a:bodyPr>
          <a:lstStyle/>
          <a:p>
            <a:r>
              <a:rPr lang="en-US" dirty="0" smtClean="0"/>
              <a:t>Setting up your MMDVM hotspot is beyond the scope of this presentation but</a:t>
            </a:r>
          </a:p>
          <a:p>
            <a:r>
              <a:rPr lang="en-US" dirty="0" smtClean="0"/>
              <a:t>There are several great YouTube videos to get </a:t>
            </a:r>
            <a:r>
              <a:rPr lang="en-US" dirty="0"/>
              <a:t>you going. </a:t>
            </a:r>
            <a:endParaRPr lang="en-US" dirty="0" smtClean="0"/>
          </a:p>
          <a:p>
            <a:pPr lvl="1"/>
            <a:r>
              <a:rPr lang="en-US" sz="1400" dirty="0" smtClean="0"/>
              <a:t>This one is very good. https</a:t>
            </a:r>
            <a:r>
              <a:rPr lang="en-US" sz="1400" dirty="0"/>
              <a:t>://www.youtube.com/watch?v=DDZMY_6qjjI  </a:t>
            </a:r>
          </a:p>
        </p:txBody>
      </p:sp>
      <p:sp>
        <p:nvSpPr>
          <p:cNvPr id="11" name="TextBox 10"/>
          <p:cNvSpPr txBox="1"/>
          <p:nvPr/>
        </p:nvSpPr>
        <p:spPr>
          <a:xfrm>
            <a:off x="857656" y="1422517"/>
            <a:ext cx="6427785" cy="307777"/>
          </a:xfrm>
          <a:prstGeom prst="rect">
            <a:avLst/>
          </a:prstGeom>
          <a:noFill/>
        </p:spPr>
        <p:txBody>
          <a:bodyPr wrap="none" rtlCol="0">
            <a:spAutoFit/>
          </a:bodyPr>
          <a:lstStyle/>
          <a:p>
            <a:r>
              <a:rPr lang="en-US" sz="1400" dirty="0" smtClean="0"/>
              <a:t>Once you get your MMDVM </a:t>
            </a:r>
            <a:r>
              <a:rPr lang="en-US" sz="1400" dirty="0" err="1" smtClean="0"/>
              <a:t>HotSpot</a:t>
            </a:r>
            <a:r>
              <a:rPr lang="en-US" sz="1400" dirty="0"/>
              <a:t> </a:t>
            </a:r>
            <a:r>
              <a:rPr lang="en-US" sz="1400" dirty="0" smtClean="0"/>
              <a:t>running Pi-Star you will see something like this… </a:t>
            </a:r>
            <a:endParaRPr lang="en-US" sz="1400" dirty="0"/>
          </a:p>
        </p:txBody>
      </p:sp>
    </p:spTree>
    <p:extLst>
      <p:ext uri="{BB962C8B-B14F-4D97-AF65-F5344CB8AC3E}">
        <p14:creationId xmlns:p14="http://schemas.microsoft.com/office/powerpoint/2010/main" val="36732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240957"/>
            <a:ext cx="8229600" cy="1143000"/>
          </a:xfrm>
        </p:spPr>
        <p:txBody>
          <a:bodyPr/>
          <a:lstStyle/>
          <a:p>
            <a:r>
              <a:rPr lang="en-US" dirty="0" smtClean="0"/>
              <a:t>Do you really need a </a:t>
            </a:r>
            <a:r>
              <a:rPr lang="en-US" dirty="0" err="1" smtClean="0"/>
              <a:t>HotSpot</a:t>
            </a:r>
            <a:r>
              <a:rPr lang="en-US" dirty="0" smtClean="0"/>
              <a:t>?</a:t>
            </a:r>
            <a:endParaRPr lang="en-US" dirty="0"/>
          </a:p>
        </p:txBody>
      </p:sp>
      <p:sp>
        <p:nvSpPr>
          <p:cNvPr id="7" name="Rectangle 6"/>
          <p:cNvSpPr/>
          <p:nvPr/>
        </p:nvSpPr>
        <p:spPr>
          <a:xfrm>
            <a:off x="545757" y="762000"/>
            <a:ext cx="8382000" cy="3662541"/>
          </a:xfrm>
          <a:prstGeom prst="rect">
            <a:avLst/>
          </a:prstGeom>
        </p:spPr>
        <p:txBody>
          <a:bodyPr wrap="square">
            <a:spAutoFit/>
          </a:bodyPr>
          <a:lstStyle/>
          <a:p>
            <a:pPr marL="285750" indent="-285750">
              <a:buFont typeface="Arial" panose="020B0604020202020204" pitchFamily="34" charset="0"/>
              <a:buChar char="•"/>
            </a:pPr>
            <a:r>
              <a:rPr lang="en-US" sz="1400" dirty="0" smtClean="0"/>
              <a:t>With several </a:t>
            </a:r>
            <a:r>
              <a:rPr lang="en-US" sz="1400" dirty="0" err="1" smtClean="0"/>
              <a:t>Yaesu</a:t>
            </a:r>
            <a:r>
              <a:rPr lang="en-US" sz="1400" dirty="0" smtClean="0"/>
              <a:t> YSF radios the answer is NO!</a:t>
            </a:r>
          </a:p>
          <a:p>
            <a:pPr marL="285750"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200" dirty="0" smtClean="0"/>
              <a:t>There is a feature called Portable Data Node “PDN” available in several </a:t>
            </a:r>
            <a:r>
              <a:rPr lang="en-US" sz="1200" dirty="0" err="1" smtClean="0"/>
              <a:t>Yaesu</a:t>
            </a:r>
            <a:r>
              <a:rPr lang="en-US" sz="1200" dirty="0" smtClean="0"/>
              <a:t> mobile and handheld radios</a:t>
            </a:r>
          </a:p>
          <a:p>
            <a:pPr marL="1085850" lvl="2" indent="-171450">
              <a:buFont typeface="Arial" panose="020B0604020202020204" pitchFamily="34" charset="0"/>
              <a:buChar char="•"/>
            </a:pPr>
            <a:r>
              <a:rPr lang="en-US" sz="1200" dirty="0" smtClean="0"/>
              <a:t>The FTM-100DR</a:t>
            </a:r>
            <a:r>
              <a:rPr lang="en-US" sz="1200" dirty="0"/>
              <a:t>, FTM-300DR, FTM-400DR and FTM-400XDR mobile </a:t>
            </a:r>
            <a:r>
              <a:rPr lang="en-US" sz="1200" dirty="0" smtClean="0"/>
              <a:t>radios</a:t>
            </a:r>
            <a:r>
              <a:rPr lang="en-US" sz="1200" dirty="0"/>
              <a:t> as well as the FT-2DR and FT-3DR handheld radios</a:t>
            </a:r>
            <a:r>
              <a:rPr lang="en-US" sz="1200" dirty="0" smtClean="0"/>
              <a:t> </a:t>
            </a:r>
            <a:r>
              <a:rPr lang="en-US" sz="1200" dirty="0"/>
              <a:t>All have the </a:t>
            </a:r>
            <a:r>
              <a:rPr lang="en-US" sz="1200" dirty="0" smtClean="0"/>
              <a:t>required Software. But you will need some </a:t>
            </a:r>
            <a:r>
              <a:rPr lang="en-US" sz="1200" dirty="0"/>
              <a:t>additional </a:t>
            </a:r>
            <a:r>
              <a:rPr lang="en-US" sz="1200" dirty="0" smtClean="0"/>
              <a:t>hardware…</a:t>
            </a:r>
          </a:p>
          <a:p>
            <a:pPr marL="1085850" lvl="2" indent="-171450">
              <a:buFont typeface="Arial" panose="020B0604020202020204" pitchFamily="34" charset="0"/>
              <a:buChar char="•"/>
            </a:pPr>
            <a:r>
              <a:rPr lang="en-US" sz="1200" dirty="0"/>
              <a:t>N</a:t>
            </a:r>
            <a:r>
              <a:rPr lang="en-US" sz="1200" dirty="0" smtClean="0"/>
              <a:t>amely the SCU-39 </a:t>
            </a:r>
            <a:r>
              <a:rPr lang="en-US" sz="1200" dirty="0"/>
              <a:t>Connection </a:t>
            </a:r>
            <a:r>
              <a:rPr lang="en-US" sz="1200" dirty="0" smtClean="0"/>
              <a:t>Kit (available from HRO for $59.99) It includes the SCU-19 and the appropriate audio cables and connectors you need to get everything hooked up.</a:t>
            </a:r>
            <a:endParaRPr lang="en-US" sz="1200" dirty="0"/>
          </a:p>
          <a:p>
            <a:pPr marL="1200150" lvl="2"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dirty="0"/>
          </a:p>
        </p:txBody>
      </p:sp>
      <p:sp>
        <p:nvSpPr>
          <p:cNvPr id="8" name="TextBox 7"/>
          <p:cNvSpPr txBox="1"/>
          <p:nvPr/>
        </p:nvSpPr>
        <p:spPr>
          <a:xfrm>
            <a:off x="1676401" y="6425514"/>
            <a:ext cx="5715000" cy="369332"/>
          </a:xfrm>
          <a:prstGeom prst="rect">
            <a:avLst/>
          </a:prstGeom>
          <a:solidFill>
            <a:schemeClr val="accent2">
              <a:lumMod val="60000"/>
              <a:lumOff val="40000"/>
            </a:schemeClr>
          </a:solidFill>
        </p:spPr>
        <p:txBody>
          <a:bodyPr wrap="square" rtlCol="0">
            <a:spAutoFit/>
          </a:bodyPr>
          <a:lstStyle/>
          <a:p>
            <a:pPr algn="ctr"/>
            <a:r>
              <a:rPr lang="en-US" dirty="0" smtClean="0"/>
              <a:t>There are DIY options available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914" y="2362200"/>
            <a:ext cx="4165600" cy="3124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509" y="2362201"/>
            <a:ext cx="4165600" cy="3124200"/>
          </a:xfrm>
          <a:prstGeom prst="rect">
            <a:avLst/>
          </a:prstGeom>
        </p:spPr>
      </p:pic>
    </p:spTree>
    <p:extLst>
      <p:ext uri="{BB962C8B-B14F-4D97-AF65-F5344CB8AC3E}">
        <p14:creationId xmlns:p14="http://schemas.microsoft.com/office/powerpoint/2010/main" val="3779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it on the Road</a:t>
            </a:r>
            <a:endParaRPr lang="en-US" dirty="0"/>
          </a:p>
        </p:txBody>
      </p:sp>
      <p:sp>
        <p:nvSpPr>
          <p:cNvPr id="10" name="TextBox 9"/>
          <p:cNvSpPr txBox="1"/>
          <p:nvPr/>
        </p:nvSpPr>
        <p:spPr>
          <a:xfrm>
            <a:off x="1524000" y="6431008"/>
            <a:ext cx="5715000" cy="369332"/>
          </a:xfrm>
          <a:prstGeom prst="rect">
            <a:avLst/>
          </a:prstGeom>
          <a:solidFill>
            <a:schemeClr val="accent2">
              <a:lumMod val="60000"/>
              <a:lumOff val="40000"/>
            </a:schemeClr>
          </a:solidFill>
        </p:spPr>
        <p:txBody>
          <a:bodyPr wrap="square" rtlCol="0">
            <a:spAutoFit/>
          </a:bodyPr>
          <a:lstStyle/>
          <a:p>
            <a:pPr algn="ctr"/>
            <a:r>
              <a:rPr lang="en-US" dirty="0" err="1" smtClean="0"/>
              <a:t>Unfortunatly</a:t>
            </a:r>
            <a:r>
              <a:rPr lang="en-US" smtClean="0"/>
              <a:t> Covid-19 </a:t>
            </a:r>
            <a:r>
              <a:rPr lang="en-US" dirty="0" smtClean="0"/>
              <a:t>Makes a demo </a:t>
            </a:r>
            <a:r>
              <a:rPr lang="en-US" dirty="0" err="1" smtClean="0"/>
              <a:t>impractcal</a:t>
            </a:r>
            <a:r>
              <a:rPr lang="en-US" dirty="0" smtClean="0"/>
              <a:t> </a:t>
            </a:r>
            <a:endParaRPr lang="en-US" dirty="0"/>
          </a:p>
        </p:txBody>
      </p:sp>
      <p:sp>
        <p:nvSpPr>
          <p:cNvPr id="3" name="TextBox 2"/>
          <p:cNvSpPr txBox="1"/>
          <p:nvPr/>
        </p:nvSpPr>
        <p:spPr>
          <a:xfrm>
            <a:off x="838200" y="1295400"/>
            <a:ext cx="7554119" cy="3139321"/>
          </a:xfrm>
          <a:prstGeom prst="rect">
            <a:avLst/>
          </a:prstGeom>
          <a:noFill/>
        </p:spPr>
        <p:txBody>
          <a:bodyPr wrap="none" rtlCol="0">
            <a:spAutoFit/>
          </a:bodyPr>
          <a:lstStyle/>
          <a:p>
            <a:r>
              <a:rPr lang="en-US" dirty="0" smtClean="0"/>
              <a:t>As I mentioned before all you need is a connection to the internet to connect.</a:t>
            </a:r>
          </a:p>
          <a:p>
            <a:r>
              <a:rPr lang="en-US" dirty="0" smtClean="0"/>
              <a:t>Wi-Fi is available at all sorts of places some free some not so much…</a:t>
            </a:r>
          </a:p>
          <a:p>
            <a:pPr marL="742950" lvl="1" indent="-285750">
              <a:buFont typeface="Arial" panose="020B0604020202020204" pitchFamily="34" charset="0"/>
              <a:buChar char="•"/>
            </a:pPr>
            <a:r>
              <a:rPr lang="en-US" dirty="0" smtClean="0"/>
              <a:t>Mc Donald's, Starbucks all have free Wi-Fi (as well a many other places)</a:t>
            </a:r>
          </a:p>
          <a:p>
            <a:pPr marL="742950" lvl="1" indent="-285750">
              <a:buFont typeface="Arial" panose="020B0604020202020204" pitchFamily="34" charset="0"/>
              <a:buChar char="•"/>
            </a:pPr>
            <a:r>
              <a:rPr lang="en-US" dirty="0" smtClean="0"/>
              <a:t>Many cell phones can create a </a:t>
            </a:r>
            <a:r>
              <a:rPr lang="en-US" dirty="0"/>
              <a:t>	</a:t>
            </a:r>
            <a:r>
              <a:rPr lang="en-US" dirty="0" smtClean="0"/>
              <a:t>Wi-Fi connection (extra fee)</a:t>
            </a:r>
          </a:p>
          <a:p>
            <a:pPr marL="742950" lvl="1" indent="-285750">
              <a:buFont typeface="Arial" panose="020B0604020202020204" pitchFamily="34" charset="0"/>
              <a:buChar char="•"/>
            </a:pPr>
            <a:r>
              <a:rPr lang="en-US" dirty="0" smtClean="0"/>
              <a:t>Many new cars have Wi-Fi capability (extra fee)</a:t>
            </a:r>
          </a:p>
          <a:p>
            <a:pPr marL="742950" lvl="1" indent="-285750">
              <a:buFont typeface="Arial" panose="020B0604020202020204" pitchFamily="34" charset="0"/>
              <a:buChar char="•"/>
            </a:pPr>
            <a:endParaRPr lang="en-US" dirty="0" smtClean="0"/>
          </a:p>
          <a:p>
            <a:r>
              <a:rPr lang="en-US" dirty="0" smtClean="0"/>
              <a:t>So with your DMR hotspot or PDN you can get into your favorite room </a:t>
            </a:r>
          </a:p>
          <a:p>
            <a:r>
              <a:rPr lang="en-US" dirty="0" smtClean="0"/>
              <a:t>from just about anywhere!</a:t>
            </a: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2531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811</Words>
  <Application>Microsoft Office PowerPoint</Application>
  <PresentationFormat>On-screen Show (4:3)</PresentationFormat>
  <Paragraphs>102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 Beginners guide to Digital Radio Hot Spots</vt:lpstr>
      <vt:lpstr>Why Digital  </vt:lpstr>
      <vt:lpstr>Digital Voice “Standards”?</vt:lpstr>
      <vt:lpstr> Getting started in Digital Radio</vt:lpstr>
      <vt:lpstr> The Beginners Guide To Hotspots</vt:lpstr>
      <vt:lpstr>Your 1st Hotspot</vt:lpstr>
      <vt:lpstr>PowerPoint Presentation</vt:lpstr>
      <vt:lpstr>Do you really need a HotSpot?</vt:lpstr>
      <vt:lpstr>Taking it on the Road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 VHF UHF Antenna for your Go Bag</dc:title>
  <dc:creator>Brian</dc:creator>
  <cp:lastModifiedBy>William Johnson</cp:lastModifiedBy>
  <cp:revision>139</cp:revision>
  <dcterms:created xsi:type="dcterms:W3CDTF">2014-08-18T20:45:46Z</dcterms:created>
  <dcterms:modified xsi:type="dcterms:W3CDTF">2020-10-20T17:17:45Z</dcterms:modified>
</cp:coreProperties>
</file>