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68" r:id="rId3"/>
    <p:sldId id="280" r:id="rId4"/>
    <p:sldId id="270" r:id="rId5"/>
    <p:sldId id="274" r:id="rId6"/>
    <p:sldId id="281" r:id="rId7"/>
    <p:sldId id="272" r:id="rId8"/>
    <p:sldId id="279" r:id="rId9"/>
    <p:sldId id="266" r:id="rId10"/>
    <p:sldId id="282" r:id="rId11"/>
    <p:sldId id="283" r:id="rId12"/>
    <p:sldId id="285" r:id="rId13"/>
    <p:sldId id="284"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396" y="141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8239800-F8A6-46D0-9DF0-0860DC8D3214}" type="datetimeFigureOut">
              <a:rPr lang="en-US" smtClean="0"/>
              <a:pPr/>
              <a:t>7/28/2019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8C7BCE6-0DEB-4CAE-96F1-C105E06A9888}" type="slidenum">
              <a:rPr lang="en-US" smtClean="0"/>
              <a:pPr/>
              <a:t>‹#›</a:t>
            </a:fld>
            <a:endParaRPr lang="en-US"/>
          </a:p>
        </p:txBody>
      </p:sp>
    </p:spTree>
    <p:extLst>
      <p:ext uri="{BB962C8B-B14F-4D97-AF65-F5344CB8AC3E}">
        <p14:creationId xmlns="" xmlns:p14="http://schemas.microsoft.com/office/powerpoint/2010/main" val="2313996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8C7BCE6-0DEB-4CAE-96F1-C105E06A9888}" type="slidenum">
              <a:rPr lang="en-US" smtClean="0"/>
              <a:pPr/>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89BD48D-C4E1-41D2-830E-2A0E6C41FF31}" type="datetimeFigureOut">
              <a:rPr lang="en-US" smtClean="0"/>
              <a:pPr/>
              <a:t>7/28/2019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14E20A-2E45-4E9B-8879-8F2011FE4BE6}" type="slidenum">
              <a:rPr lang="en-US" smtClean="0"/>
              <a:pPr/>
              <a:t>‹#›</a:t>
            </a:fld>
            <a:endParaRPr lang="en-US"/>
          </a:p>
        </p:txBody>
      </p:sp>
    </p:spTree>
    <p:extLst>
      <p:ext uri="{BB962C8B-B14F-4D97-AF65-F5344CB8AC3E}">
        <p14:creationId xmlns="" xmlns:p14="http://schemas.microsoft.com/office/powerpoint/2010/main" val="37668187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9BD48D-C4E1-41D2-830E-2A0E6C41FF31}" type="datetimeFigureOut">
              <a:rPr lang="en-US" smtClean="0"/>
              <a:pPr/>
              <a:t>7/28/2019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14E20A-2E45-4E9B-8879-8F2011FE4BE6}" type="slidenum">
              <a:rPr lang="en-US" smtClean="0"/>
              <a:pPr/>
              <a:t>‹#›</a:t>
            </a:fld>
            <a:endParaRPr lang="en-US"/>
          </a:p>
        </p:txBody>
      </p:sp>
    </p:spTree>
    <p:extLst>
      <p:ext uri="{BB962C8B-B14F-4D97-AF65-F5344CB8AC3E}">
        <p14:creationId xmlns="" xmlns:p14="http://schemas.microsoft.com/office/powerpoint/2010/main" val="11604833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9BD48D-C4E1-41D2-830E-2A0E6C41FF31}" type="datetimeFigureOut">
              <a:rPr lang="en-US" smtClean="0"/>
              <a:pPr/>
              <a:t>7/28/2019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14E20A-2E45-4E9B-8879-8F2011FE4BE6}" type="slidenum">
              <a:rPr lang="en-US" smtClean="0"/>
              <a:pPr/>
              <a:t>‹#›</a:t>
            </a:fld>
            <a:endParaRPr lang="en-US"/>
          </a:p>
        </p:txBody>
      </p:sp>
    </p:spTree>
    <p:extLst>
      <p:ext uri="{BB962C8B-B14F-4D97-AF65-F5344CB8AC3E}">
        <p14:creationId xmlns="" xmlns:p14="http://schemas.microsoft.com/office/powerpoint/2010/main" val="26053201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9BD48D-C4E1-41D2-830E-2A0E6C41FF31}" type="datetimeFigureOut">
              <a:rPr lang="en-US" smtClean="0"/>
              <a:pPr/>
              <a:t>7/28/2019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14E20A-2E45-4E9B-8879-8F2011FE4BE6}" type="slidenum">
              <a:rPr lang="en-US" smtClean="0"/>
              <a:pPr/>
              <a:t>‹#›</a:t>
            </a:fld>
            <a:endParaRPr lang="en-US"/>
          </a:p>
        </p:txBody>
      </p:sp>
    </p:spTree>
    <p:extLst>
      <p:ext uri="{BB962C8B-B14F-4D97-AF65-F5344CB8AC3E}">
        <p14:creationId xmlns="" xmlns:p14="http://schemas.microsoft.com/office/powerpoint/2010/main" val="2437244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89BD48D-C4E1-41D2-830E-2A0E6C41FF31}" type="datetimeFigureOut">
              <a:rPr lang="en-US" smtClean="0"/>
              <a:pPr/>
              <a:t>7/28/2019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14E20A-2E45-4E9B-8879-8F2011FE4BE6}" type="slidenum">
              <a:rPr lang="en-US" smtClean="0"/>
              <a:pPr/>
              <a:t>‹#›</a:t>
            </a:fld>
            <a:endParaRPr lang="en-US"/>
          </a:p>
        </p:txBody>
      </p:sp>
    </p:spTree>
    <p:extLst>
      <p:ext uri="{BB962C8B-B14F-4D97-AF65-F5344CB8AC3E}">
        <p14:creationId xmlns="" xmlns:p14="http://schemas.microsoft.com/office/powerpoint/2010/main" val="2781197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89BD48D-C4E1-41D2-830E-2A0E6C41FF31}" type="datetimeFigureOut">
              <a:rPr lang="en-US" smtClean="0"/>
              <a:pPr/>
              <a:t>7/28/2019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14E20A-2E45-4E9B-8879-8F2011FE4BE6}" type="slidenum">
              <a:rPr lang="en-US" smtClean="0"/>
              <a:pPr/>
              <a:t>‹#›</a:t>
            </a:fld>
            <a:endParaRPr lang="en-US"/>
          </a:p>
        </p:txBody>
      </p:sp>
    </p:spTree>
    <p:extLst>
      <p:ext uri="{BB962C8B-B14F-4D97-AF65-F5344CB8AC3E}">
        <p14:creationId xmlns="" xmlns:p14="http://schemas.microsoft.com/office/powerpoint/2010/main" val="28621191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89BD48D-C4E1-41D2-830E-2A0E6C41FF31}" type="datetimeFigureOut">
              <a:rPr lang="en-US" smtClean="0"/>
              <a:pPr/>
              <a:t>7/28/2019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F14E20A-2E45-4E9B-8879-8F2011FE4BE6}" type="slidenum">
              <a:rPr lang="en-US" smtClean="0"/>
              <a:pPr/>
              <a:t>‹#›</a:t>
            </a:fld>
            <a:endParaRPr lang="en-US"/>
          </a:p>
        </p:txBody>
      </p:sp>
    </p:spTree>
    <p:extLst>
      <p:ext uri="{BB962C8B-B14F-4D97-AF65-F5344CB8AC3E}">
        <p14:creationId xmlns="" xmlns:p14="http://schemas.microsoft.com/office/powerpoint/2010/main" val="16835740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89BD48D-C4E1-41D2-830E-2A0E6C41FF31}" type="datetimeFigureOut">
              <a:rPr lang="en-US" smtClean="0"/>
              <a:pPr/>
              <a:t>7/28/2019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F14E20A-2E45-4E9B-8879-8F2011FE4BE6}" type="slidenum">
              <a:rPr lang="en-US" smtClean="0"/>
              <a:pPr/>
              <a:t>‹#›</a:t>
            </a:fld>
            <a:endParaRPr lang="en-US"/>
          </a:p>
        </p:txBody>
      </p:sp>
    </p:spTree>
    <p:extLst>
      <p:ext uri="{BB962C8B-B14F-4D97-AF65-F5344CB8AC3E}">
        <p14:creationId xmlns="" xmlns:p14="http://schemas.microsoft.com/office/powerpoint/2010/main" val="2629230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9BD48D-C4E1-41D2-830E-2A0E6C41FF31}" type="datetimeFigureOut">
              <a:rPr lang="en-US" smtClean="0"/>
              <a:pPr/>
              <a:t>7/28/2019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F14E20A-2E45-4E9B-8879-8F2011FE4BE6}" type="slidenum">
              <a:rPr lang="en-US" smtClean="0"/>
              <a:pPr/>
              <a:t>‹#›</a:t>
            </a:fld>
            <a:endParaRPr lang="en-US"/>
          </a:p>
        </p:txBody>
      </p:sp>
    </p:spTree>
    <p:extLst>
      <p:ext uri="{BB962C8B-B14F-4D97-AF65-F5344CB8AC3E}">
        <p14:creationId xmlns="" xmlns:p14="http://schemas.microsoft.com/office/powerpoint/2010/main" val="2134351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9BD48D-C4E1-41D2-830E-2A0E6C41FF31}" type="datetimeFigureOut">
              <a:rPr lang="en-US" smtClean="0"/>
              <a:pPr/>
              <a:t>7/28/2019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14E20A-2E45-4E9B-8879-8F2011FE4BE6}" type="slidenum">
              <a:rPr lang="en-US" smtClean="0"/>
              <a:pPr/>
              <a:t>‹#›</a:t>
            </a:fld>
            <a:endParaRPr lang="en-US"/>
          </a:p>
        </p:txBody>
      </p:sp>
    </p:spTree>
    <p:extLst>
      <p:ext uri="{BB962C8B-B14F-4D97-AF65-F5344CB8AC3E}">
        <p14:creationId xmlns="" xmlns:p14="http://schemas.microsoft.com/office/powerpoint/2010/main" val="2401063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9BD48D-C4E1-41D2-830E-2A0E6C41FF31}" type="datetimeFigureOut">
              <a:rPr lang="en-US" smtClean="0"/>
              <a:pPr/>
              <a:t>7/28/2019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14E20A-2E45-4E9B-8879-8F2011FE4BE6}" type="slidenum">
              <a:rPr lang="en-US" smtClean="0"/>
              <a:pPr/>
              <a:t>‹#›</a:t>
            </a:fld>
            <a:endParaRPr lang="en-US"/>
          </a:p>
        </p:txBody>
      </p:sp>
    </p:spTree>
    <p:extLst>
      <p:ext uri="{BB962C8B-B14F-4D97-AF65-F5344CB8AC3E}">
        <p14:creationId xmlns="" xmlns:p14="http://schemas.microsoft.com/office/powerpoint/2010/main" val="40006877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9BD48D-C4E1-41D2-830E-2A0E6C41FF31}" type="datetimeFigureOut">
              <a:rPr lang="en-US" smtClean="0"/>
              <a:pPr/>
              <a:t>7/28/2019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14E20A-2E45-4E9B-8879-8F2011FE4BE6}" type="slidenum">
              <a:rPr lang="en-US" smtClean="0"/>
              <a:pPr/>
              <a:t>‹#›</a:t>
            </a:fld>
            <a:endParaRPr lang="en-US"/>
          </a:p>
        </p:txBody>
      </p:sp>
    </p:spTree>
    <p:extLst>
      <p:ext uri="{BB962C8B-B14F-4D97-AF65-F5344CB8AC3E}">
        <p14:creationId xmlns="" xmlns:p14="http://schemas.microsoft.com/office/powerpoint/2010/main" val="35246285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en.wikipedia.org/wiki/TETRA"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hyperlink" Target="https://en.wikipedia.org/wiki/NXDN" TargetMode="External"/><Relationship Id="rId4" Type="http://schemas.openxmlformats.org/officeDocument/2006/relationships/hyperlink" Target="https://en.wikipedia.org/wiki/Project_25" TargetMode="External"/></Relationships>
</file>

<file path=ppt/slides/_rels/slide4.xml.rels><?xml version="1.0" encoding="UTF-8" standalone="yes"?>
<Relationships xmlns="http://schemas.openxmlformats.org/package/2006/relationships"><Relationship Id="rId2" Type="http://schemas.openxmlformats.org/officeDocument/2006/relationships/hyperlink" Target="https://www.radioid.net/register"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iki.brandmeister.network/index.php/WinMaster" TargetMode="External"/><Relationship Id="rId2" Type="http://schemas.openxmlformats.org/officeDocument/2006/relationships/hyperlink" Target="https://wiki.brandmeister.network/index.php/CBridge" TargetMode="External"/><Relationship Id="rId1" Type="http://schemas.openxmlformats.org/officeDocument/2006/relationships/slideLayout" Target="../slideLayouts/slideLayout2.xml"/><Relationship Id="rId4" Type="http://schemas.openxmlformats.org/officeDocument/2006/relationships/hyperlink" Target="https://wiki.brandmeister.network/index.php/APRS"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papasys.com/" TargetMode="External"/><Relationship Id="rId2" Type="http://schemas.openxmlformats.org/officeDocument/2006/relationships/hyperlink" Target="https://brandmeister.network/" TargetMode="External"/><Relationship Id="rId1" Type="http://schemas.openxmlformats.org/officeDocument/2006/relationships/slideLayout" Target="../slideLayouts/slideLayout2.xml"/><Relationship Id="rId4" Type="http://schemas.openxmlformats.org/officeDocument/2006/relationships/hyperlink" Target="https://www.youtube.com/watch?v=utgbeTZX6b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ZIC-ID-51A-P2-BLK-0001.jpg"/>
          <p:cNvPicPr>
            <a:picLocks noChangeAspect="1"/>
          </p:cNvPicPr>
          <p:nvPr/>
        </p:nvPicPr>
        <p:blipFill>
          <a:blip r:embed="rId2" cstate="print"/>
          <a:stretch>
            <a:fillRect/>
          </a:stretch>
        </p:blipFill>
        <p:spPr>
          <a:xfrm>
            <a:off x="1524000" y="838200"/>
            <a:ext cx="5238750" cy="5238750"/>
          </a:xfrm>
          <a:prstGeom prst="rect">
            <a:avLst/>
          </a:prstGeom>
        </p:spPr>
      </p:pic>
      <p:sp>
        <p:nvSpPr>
          <p:cNvPr id="2" name="Title 1"/>
          <p:cNvSpPr>
            <a:spLocks noGrp="1"/>
          </p:cNvSpPr>
          <p:nvPr>
            <p:ph type="ctrTitle"/>
          </p:nvPr>
        </p:nvSpPr>
        <p:spPr>
          <a:xfrm>
            <a:off x="1219200" y="152400"/>
            <a:ext cx="6781800" cy="2076450"/>
          </a:xfrm>
        </p:spPr>
        <p:txBody>
          <a:bodyPr>
            <a:normAutofit/>
          </a:bodyPr>
          <a:lstStyle/>
          <a:p>
            <a:r>
              <a:rPr lang="en-US" b="1" dirty="0" smtClean="0"/>
              <a:t>Digital Voice Modes</a:t>
            </a:r>
            <a:endParaRPr lang="en-US" sz="1600" dirty="0"/>
          </a:p>
        </p:txBody>
      </p:sp>
      <p:sp>
        <p:nvSpPr>
          <p:cNvPr id="3" name="Subtitle 2"/>
          <p:cNvSpPr>
            <a:spLocks noGrp="1"/>
          </p:cNvSpPr>
          <p:nvPr>
            <p:ph type="subTitle" idx="1"/>
          </p:nvPr>
        </p:nvSpPr>
        <p:spPr>
          <a:xfrm>
            <a:off x="381000" y="6127634"/>
            <a:ext cx="8229600" cy="1752600"/>
          </a:xfrm>
        </p:spPr>
        <p:txBody>
          <a:bodyPr/>
          <a:lstStyle/>
          <a:p>
            <a:r>
              <a:rPr lang="en-US" b="1" dirty="0" smtClean="0"/>
              <a:t>By: Brian Johnson, AB6UI		August 2019</a:t>
            </a:r>
          </a:p>
          <a:p>
            <a:endParaRPr lang="en-US" dirty="0"/>
          </a:p>
        </p:txBody>
      </p:sp>
      <p:sp>
        <p:nvSpPr>
          <p:cNvPr id="6" name="TextBox 5"/>
          <p:cNvSpPr txBox="1"/>
          <p:nvPr/>
        </p:nvSpPr>
        <p:spPr>
          <a:xfrm>
            <a:off x="5181600" y="2438400"/>
            <a:ext cx="549894" cy="3362889"/>
          </a:xfrm>
          <a:prstGeom prst="rect">
            <a:avLst/>
          </a:prstGeom>
          <a:noFill/>
        </p:spPr>
        <p:txBody>
          <a:bodyPr vert="wordArtVert" wrap="square" rtlCol="0">
            <a:spAutoFit/>
          </a:bodyPr>
          <a:lstStyle/>
          <a:p>
            <a:r>
              <a:rPr lang="en-US" sz="2000" b="1" dirty="0" smtClean="0">
                <a:solidFill>
                  <a:srgbClr val="FF0000"/>
                </a:solidFill>
              </a:rPr>
              <a:t>W6HA ARC</a:t>
            </a:r>
            <a:endParaRPr lang="en-US" sz="2000" b="1" dirty="0">
              <a:solidFill>
                <a:srgbClr val="FF0000"/>
              </a:solidFill>
            </a:endParaRPr>
          </a:p>
        </p:txBody>
      </p:sp>
      <p:pic>
        <p:nvPicPr>
          <p:cNvPr id="7" name="Picture 6" descr="md-380.jpg"/>
          <p:cNvPicPr>
            <a:picLocks noChangeAspect="1"/>
          </p:cNvPicPr>
          <p:nvPr/>
        </p:nvPicPr>
        <p:blipFill>
          <a:blip r:embed="rId3" cstate="print"/>
          <a:stretch>
            <a:fillRect/>
          </a:stretch>
        </p:blipFill>
        <p:spPr>
          <a:xfrm>
            <a:off x="381000" y="2133600"/>
            <a:ext cx="2751221" cy="3733800"/>
          </a:xfrm>
          <a:prstGeom prst="rect">
            <a:avLst/>
          </a:prstGeom>
        </p:spPr>
      </p:pic>
      <p:pic>
        <p:nvPicPr>
          <p:cNvPr id="11" name="Picture 10" descr="yaesu-ft2dr-wires-x-b.jpg"/>
          <p:cNvPicPr>
            <a:picLocks noChangeAspect="1"/>
          </p:cNvPicPr>
          <p:nvPr/>
        </p:nvPicPr>
        <p:blipFill>
          <a:blip r:embed="rId4" cstate="print"/>
          <a:stretch>
            <a:fillRect/>
          </a:stretch>
        </p:blipFill>
        <p:spPr>
          <a:xfrm>
            <a:off x="6172200" y="1828800"/>
            <a:ext cx="1985433" cy="4267200"/>
          </a:xfrm>
          <a:prstGeom prst="rect">
            <a:avLst/>
          </a:prstGeom>
        </p:spPr>
      </p:pic>
    </p:spTree>
    <p:extLst>
      <p:ext uri="{BB962C8B-B14F-4D97-AF65-F5344CB8AC3E}">
        <p14:creationId xmlns="" xmlns:p14="http://schemas.microsoft.com/office/powerpoint/2010/main" val="1972894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Appendix</a:t>
            </a:r>
            <a:endParaRPr lang="en-US" dirty="0"/>
          </a:p>
        </p:txBody>
      </p:sp>
      <p:pic>
        <p:nvPicPr>
          <p:cNvPr id="4" name="Content Placeholder 3" descr="General settings.jpg"/>
          <p:cNvPicPr>
            <a:picLocks noGrp="1" noChangeAspect="1"/>
          </p:cNvPicPr>
          <p:nvPr>
            <p:ph idx="1"/>
          </p:nvPr>
        </p:nvPicPr>
        <p:blipFill>
          <a:blip r:embed="rId2" cstate="print"/>
          <a:stretch>
            <a:fillRect/>
          </a:stretch>
        </p:blipFill>
        <p:spPr>
          <a:xfrm>
            <a:off x="1160640" y="1600200"/>
            <a:ext cx="6822720" cy="4525963"/>
          </a:xfrm>
        </p:spPr>
      </p:pic>
    </p:spTree>
    <p:extLst>
      <p:ext uri="{BB962C8B-B14F-4D97-AF65-F5344CB8AC3E}">
        <p14:creationId xmlns="" xmlns:p14="http://schemas.microsoft.com/office/powerpoint/2010/main" val="28720542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Appendix (cont)</a:t>
            </a:r>
            <a:endParaRPr lang="en-US" dirty="0"/>
          </a:p>
        </p:txBody>
      </p:sp>
      <p:pic>
        <p:nvPicPr>
          <p:cNvPr id="4" name="Content Placeholder 3" descr="General settings.jpg"/>
          <p:cNvPicPr>
            <a:picLocks noGrp="1" noChangeAspect="1"/>
          </p:cNvPicPr>
          <p:nvPr>
            <p:ph idx="1"/>
          </p:nvPr>
        </p:nvPicPr>
        <p:blipFill>
          <a:blip r:embed="rId2" cstate="print"/>
          <a:stretch>
            <a:fillRect/>
          </a:stretch>
        </p:blipFill>
        <p:spPr>
          <a:xfrm>
            <a:off x="1160640" y="1600200"/>
            <a:ext cx="6822720" cy="4525963"/>
          </a:xfrm>
        </p:spPr>
      </p:pic>
      <p:pic>
        <p:nvPicPr>
          <p:cNvPr id="5" name="Picture 4" descr="Zone Info.jpg"/>
          <p:cNvPicPr>
            <a:picLocks noChangeAspect="1"/>
          </p:cNvPicPr>
          <p:nvPr/>
        </p:nvPicPr>
        <p:blipFill>
          <a:blip r:embed="rId3" cstate="print"/>
          <a:stretch>
            <a:fillRect/>
          </a:stretch>
        </p:blipFill>
        <p:spPr>
          <a:xfrm>
            <a:off x="990600" y="1048047"/>
            <a:ext cx="7620000" cy="5809953"/>
          </a:xfrm>
          <a:prstGeom prst="rect">
            <a:avLst/>
          </a:prstGeom>
        </p:spPr>
      </p:pic>
    </p:spTree>
    <p:extLst>
      <p:ext uri="{BB962C8B-B14F-4D97-AF65-F5344CB8AC3E}">
        <p14:creationId xmlns="" xmlns:p14="http://schemas.microsoft.com/office/powerpoint/2010/main" val="28720542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Appendix (cont)</a:t>
            </a:r>
            <a:endParaRPr lang="en-US" dirty="0"/>
          </a:p>
        </p:txBody>
      </p:sp>
      <p:pic>
        <p:nvPicPr>
          <p:cNvPr id="4" name="Picture 3" descr="Digital Contacts.jpg"/>
          <p:cNvPicPr>
            <a:picLocks noChangeAspect="1"/>
          </p:cNvPicPr>
          <p:nvPr/>
        </p:nvPicPr>
        <p:blipFill>
          <a:blip r:embed="rId2" cstate="print"/>
          <a:stretch>
            <a:fillRect/>
          </a:stretch>
        </p:blipFill>
        <p:spPr>
          <a:xfrm>
            <a:off x="576262" y="1019175"/>
            <a:ext cx="7991475" cy="4819650"/>
          </a:xfrm>
          <a:prstGeom prst="rect">
            <a:avLst/>
          </a:prstGeom>
        </p:spPr>
      </p:pic>
    </p:spTree>
    <p:extLst>
      <p:ext uri="{BB962C8B-B14F-4D97-AF65-F5344CB8AC3E}">
        <p14:creationId xmlns="" xmlns:p14="http://schemas.microsoft.com/office/powerpoint/2010/main" val="28720542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Appendix (cont)</a:t>
            </a:r>
            <a:endParaRPr lang="en-US" dirty="0"/>
          </a:p>
        </p:txBody>
      </p:sp>
      <p:pic>
        <p:nvPicPr>
          <p:cNvPr id="8" name="Picture 7" descr="Channel Info.jpg"/>
          <p:cNvPicPr>
            <a:picLocks noChangeAspect="1"/>
          </p:cNvPicPr>
          <p:nvPr/>
        </p:nvPicPr>
        <p:blipFill>
          <a:blip r:embed="rId2" cstate="print"/>
          <a:stretch>
            <a:fillRect/>
          </a:stretch>
        </p:blipFill>
        <p:spPr>
          <a:xfrm>
            <a:off x="1066800" y="1066800"/>
            <a:ext cx="7005381" cy="5441389"/>
          </a:xfrm>
          <a:prstGeom prst="rect">
            <a:avLst/>
          </a:prstGeom>
        </p:spPr>
      </p:pic>
    </p:spTree>
    <p:extLst>
      <p:ext uri="{BB962C8B-B14F-4D97-AF65-F5344CB8AC3E}">
        <p14:creationId xmlns="" xmlns:p14="http://schemas.microsoft.com/office/powerpoint/2010/main" val="28720542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
            <a:ext cx="8229600" cy="1143000"/>
          </a:xfrm>
        </p:spPr>
        <p:txBody>
          <a:bodyPr>
            <a:normAutofit/>
          </a:bodyPr>
          <a:lstStyle/>
          <a:p>
            <a:r>
              <a:rPr lang="en-US" dirty="0" smtClean="0"/>
              <a:t>Why Digital </a:t>
            </a:r>
            <a:br>
              <a:rPr lang="en-US" dirty="0" smtClean="0"/>
            </a:br>
            <a:endParaRPr lang="en-US" sz="2200" dirty="0"/>
          </a:p>
        </p:txBody>
      </p:sp>
      <p:sp>
        <p:nvSpPr>
          <p:cNvPr id="6" name="TextBox 5"/>
          <p:cNvSpPr txBox="1"/>
          <p:nvPr/>
        </p:nvSpPr>
        <p:spPr>
          <a:xfrm>
            <a:off x="1524000" y="6324600"/>
            <a:ext cx="5715000" cy="369332"/>
          </a:xfrm>
          <a:prstGeom prst="rect">
            <a:avLst/>
          </a:prstGeom>
          <a:solidFill>
            <a:schemeClr val="accent2">
              <a:lumMod val="60000"/>
              <a:lumOff val="40000"/>
            </a:schemeClr>
          </a:solidFill>
        </p:spPr>
        <p:txBody>
          <a:bodyPr wrap="square" rtlCol="0">
            <a:spAutoFit/>
          </a:bodyPr>
          <a:lstStyle/>
          <a:p>
            <a:pPr algn="ctr"/>
            <a:r>
              <a:rPr lang="en-US" dirty="0" smtClean="0"/>
              <a:t>But there is a catch… There is no standard!</a:t>
            </a:r>
          </a:p>
        </p:txBody>
      </p:sp>
      <p:sp>
        <p:nvSpPr>
          <p:cNvPr id="4" name="TextBox 3"/>
          <p:cNvSpPr txBox="1"/>
          <p:nvPr/>
        </p:nvSpPr>
        <p:spPr>
          <a:xfrm>
            <a:off x="609600" y="609600"/>
            <a:ext cx="8077200" cy="5355312"/>
          </a:xfrm>
          <a:prstGeom prst="rect">
            <a:avLst/>
          </a:prstGeom>
          <a:noFill/>
        </p:spPr>
        <p:txBody>
          <a:bodyPr wrap="square" rtlCol="0">
            <a:spAutoFit/>
          </a:bodyPr>
          <a:lstStyle/>
          <a:p>
            <a:r>
              <a:rPr lang="en-US" dirty="0" smtClean="0"/>
              <a:t>It seems that the world is going digital.  Television broadcasters stopped analog broadcast in 2009 and now TV is digital. We even have several digital broadcast radio services available… So It </a:t>
            </a:r>
            <a:r>
              <a:rPr lang="en-US" dirty="0" smtClean="0"/>
              <a:t>might seem like HAM </a:t>
            </a:r>
            <a:r>
              <a:rPr lang="en-US" dirty="0" smtClean="0"/>
              <a:t>radio is falling behind but nothing could be farther from the truth!</a:t>
            </a:r>
          </a:p>
          <a:p>
            <a:r>
              <a:rPr lang="en-US" dirty="0" smtClean="0"/>
              <a:t/>
            </a:r>
            <a:br>
              <a:rPr lang="en-US" dirty="0" smtClean="0"/>
            </a:br>
            <a:r>
              <a:rPr lang="en-US" dirty="0" smtClean="0"/>
              <a:t>All the major Ham Radio manufactures have come out with “digital” </a:t>
            </a:r>
            <a:r>
              <a:rPr lang="en-US" dirty="0" smtClean="0"/>
              <a:t>radios. </a:t>
            </a:r>
            <a:r>
              <a:rPr lang="en-US" dirty="0" smtClean="0"/>
              <a:t>(as well as several </a:t>
            </a:r>
            <a:r>
              <a:rPr lang="en-US" dirty="0" smtClean="0"/>
              <a:t>lesser </a:t>
            </a:r>
            <a:r>
              <a:rPr lang="en-US" dirty="0" smtClean="0"/>
              <a:t>known brands)</a:t>
            </a:r>
          </a:p>
          <a:p>
            <a:endParaRPr lang="en-US" dirty="0" smtClean="0"/>
          </a:p>
          <a:p>
            <a:r>
              <a:rPr lang="en-US" dirty="0" smtClean="0"/>
              <a:t>Several advantages of using digital voice modes are that it uses less bandwidth than analog voice modes such as amplitude modulation and frequency modulation. </a:t>
            </a:r>
          </a:p>
          <a:p>
            <a:r>
              <a:rPr lang="en-US" dirty="0" smtClean="0"/>
              <a:t>The quality of the data received is also better than an analog signal at the same signal strength, as long as the signal is above a minimum threshold and as long as there is no multipath propagation.</a:t>
            </a:r>
          </a:p>
          <a:p>
            <a:r>
              <a:rPr lang="en-US" dirty="0" smtClean="0"/>
              <a:t>Compatible radios are available for HF, VHF, UHF, and microwave amateur radio bands. In addition to the over-the-air protocol, digital radio also provides specifications for network connectivity, enabling radios to be connected to the Internet or other networks, allowing streams of voice or data to be routed via the internet, across the state, across the country, and even around the world!</a:t>
            </a:r>
          </a:p>
          <a:p>
            <a:endParaRPr lang="en-US" dirty="0" smtClean="0"/>
          </a:p>
        </p:txBody>
      </p:sp>
    </p:spTree>
    <p:extLst>
      <p:ext uri="{BB962C8B-B14F-4D97-AF65-F5344CB8AC3E}">
        <p14:creationId xmlns="" xmlns:p14="http://schemas.microsoft.com/office/powerpoint/2010/main" val="18069112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95969" cy="1143000"/>
          </a:xfrm>
        </p:spPr>
        <p:txBody>
          <a:bodyPr>
            <a:normAutofit/>
          </a:bodyPr>
          <a:lstStyle/>
          <a:p>
            <a:pPr marL="285750" indent="-285750"/>
            <a:r>
              <a:rPr lang="en-US" dirty="0" smtClean="0"/>
              <a:t>Digital Voice </a:t>
            </a:r>
            <a:r>
              <a:rPr lang="en-US" i="1" dirty="0" smtClean="0"/>
              <a:t>“</a:t>
            </a:r>
            <a:r>
              <a:rPr lang="en-US" i="1" dirty="0" smtClean="0"/>
              <a:t>Standards”?</a:t>
            </a:r>
            <a:endParaRPr lang="en-US" i="1" dirty="0"/>
          </a:p>
        </p:txBody>
      </p:sp>
      <p:sp>
        <p:nvSpPr>
          <p:cNvPr id="3" name="TextBox 2"/>
          <p:cNvSpPr txBox="1"/>
          <p:nvPr/>
        </p:nvSpPr>
        <p:spPr>
          <a:xfrm>
            <a:off x="381000" y="1143000"/>
            <a:ext cx="8153400" cy="5539978"/>
          </a:xfrm>
          <a:prstGeom prst="rect">
            <a:avLst/>
          </a:prstGeom>
          <a:noFill/>
        </p:spPr>
        <p:txBody>
          <a:bodyPr wrap="square" rtlCol="0">
            <a:spAutoFit/>
          </a:bodyPr>
          <a:lstStyle/>
          <a:p>
            <a:r>
              <a:rPr lang="en-US" sz="1600" b="1" dirty="0" smtClean="0"/>
              <a:t>Here is a summary of the three major amateur radio digital voice </a:t>
            </a:r>
            <a:r>
              <a:rPr lang="en-US" sz="1600" b="1" dirty="0" smtClean="0"/>
              <a:t>standards:</a:t>
            </a:r>
            <a:endParaRPr lang="en-US" sz="1600" b="1" dirty="0" smtClean="0"/>
          </a:p>
          <a:p>
            <a:endParaRPr lang="en-US" sz="1600" dirty="0" smtClean="0"/>
          </a:p>
          <a:p>
            <a:pPr fontAlgn="base">
              <a:buFont typeface="Arial" pitchFamily="34" charset="0"/>
              <a:buChar char="•"/>
            </a:pPr>
            <a:r>
              <a:rPr lang="en-US" sz="1600" b="1" i="1" dirty="0" smtClean="0"/>
              <a:t>DMR:</a:t>
            </a:r>
            <a:r>
              <a:rPr lang="en-US" sz="1600" dirty="0" smtClean="0"/>
              <a:t>   </a:t>
            </a:r>
          </a:p>
          <a:p>
            <a:pPr lvl="1" fontAlgn="base"/>
            <a:r>
              <a:rPr lang="en-US" sz="1600" dirty="0" smtClean="0"/>
              <a:t>DMR stands for Digital Mobile Radio and it was a digital voice </a:t>
            </a:r>
            <a:r>
              <a:rPr lang="en-US" sz="1600" i="1" dirty="0" smtClean="0"/>
              <a:t>standard</a:t>
            </a:r>
            <a:r>
              <a:rPr lang="en-US" sz="1600" dirty="0" smtClean="0"/>
              <a:t> developed by Motorola (AKA </a:t>
            </a:r>
            <a:r>
              <a:rPr lang="en-US" sz="1600" u="sng" dirty="0" smtClean="0"/>
              <a:t>MOTOTRBO™</a:t>
            </a:r>
            <a:r>
              <a:rPr lang="en-US" sz="1600" dirty="0" smtClean="0"/>
              <a:t>) for mobile radio systems, especially those used for commercial applications. In view of its original applications, it has many features that are aimed at commercial / business users. The mode has become popular within the amateur radio community due to the relative lower cost and complexity compared to other commercial digital modes.</a:t>
            </a:r>
          </a:p>
          <a:p>
            <a:pPr fontAlgn="base">
              <a:buFont typeface="Arial" pitchFamily="34" charset="0"/>
              <a:buChar char="•"/>
            </a:pPr>
            <a:r>
              <a:rPr lang="en-US" sz="1600" b="1" i="1" dirty="0" smtClean="0"/>
              <a:t>D-Star</a:t>
            </a:r>
            <a:r>
              <a:rPr lang="en-US" sz="1600" b="1" i="1" dirty="0" smtClean="0"/>
              <a:t>:</a:t>
            </a:r>
            <a:r>
              <a:rPr lang="en-US" sz="1600" dirty="0" smtClean="0"/>
              <a:t>   </a:t>
            </a:r>
          </a:p>
          <a:p>
            <a:pPr lvl="1" fontAlgn="base"/>
            <a:r>
              <a:rPr lang="en-US" sz="1600" dirty="0" smtClean="0"/>
              <a:t>D-Star digital voice </a:t>
            </a:r>
            <a:r>
              <a:rPr lang="en-US" sz="1600" i="1" dirty="0" smtClean="0"/>
              <a:t>standard</a:t>
            </a:r>
            <a:r>
              <a:rPr lang="en-US" sz="1600" dirty="0" smtClean="0"/>
              <a:t> was developed by the Japan Amateur Radio League, JARL in conjunction with a number of universities and amateur radio companies. D-Star is an open standard, although it does use an AMBE codec which is proprietary and it is not possible for radio amateurs to obtain licenses for the code development. The first D-Star is found in ICOM and Kenwood radios.</a:t>
            </a:r>
          </a:p>
          <a:p>
            <a:pPr fontAlgn="base">
              <a:buFont typeface="Arial" pitchFamily="34" charset="0"/>
              <a:buChar char="•"/>
            </a:pPr>
            <a:r>
              <a:rPr lang="en-US" sz="1600" b="1" i="1" dirty="0" smtClean="0"/>
              <a:t>YAESU </a:t>
            </a:r>
            <a:r>
              <a:rPr lang="en-US" sz="1600" b="1" i="1" dirty="0" smtClean="0"/>
              <a:t>System Fusion:</a:t>
            </a:r>
            <a:r>
              <a:rPr lang="en-US" sz="1600" dirty="0" smtClean="0"/>
              <a:t>   </a:t>
            </a:r>
          </a:p>
          <a:p>
            <a:pPr lvl="1" fontAlgn="base"/>
            <a:r>
              <a:rPr lang="en-US" sz="1600" dirty="0" smtClean="0"/>
              <a:t>Although properly called C4FM, it is often referred to simple by the name YSF. It is a digital voice system for amateur radio designed by </a:t>
            </a:r>
            <a:r>
              <a:rPr lang="en-US" sz="1600" dirty="0" err="1" smtClean="0"/>
              <a:t>Yaesu</a:t>
            </a:r>
            <a:r>
              <a:rPr lang="en-US" sz="1600" dirty="0" smtClean="0"/>
              <a:t> and as such it is not an open </a:t>
            </a:r>
            <a:r>
              <a:rPr lang="en-US" sz="1600" i="1" dirty="0" smtClean="0"/>
              <a:t>standard</a:t>
            </a:r>
            <a:r>
              <a:rPr lang="en-US" sz="1600" dirty="0" smtClean="0"/>
              <a:t>. </a:t>
            </a:r>
            <a:r>
              <a:rPr lang="en-US" sz="1600" dirty="0" err="1" smtClean="0"/>
              <a:t>Yaesu</a:t>
            </a:r>
            <a:r>
              <a:rPr lang="en-US" sz="1600" dirty="0" smtClean="0"/>
              <a:t> is the only manufacturer of radios for this mode. </a:t>
            </a:r>
          </a:p>
          <a:p>
            <a:pPr lvl="1" fontAlgn="base"/>
            <a:endParaRPr lang="en-US" sz="1600" dirty="0" smtClean="0"/>
          </a:p>
          <a:p>
            <a:pPr>
              <a:buFont typeface="Arial" pitchFamily="34" charset="0"/>
              <a:buChar char="•"/>
            </a:pPr>
            <a:r>
              <a:rPr lang="en-US" sz="1600" dirty="0" smtClean="0"/>
              <a:t> There are also </a:t>
            </a:r>
            <a:r>
              <a:rPr lang="en-US" sz="1600" dirty="0" smtClean="0">
                <a:hlinkClick r:id="rId3" tooltip="TETRA"/>
              </a:rPr>
              <a:t>TETRA</a:t>
            </a:r>
            <a:r>
              <a:rPr lang="en-US" sz="1600" dirty="0" smtClean="0"/>
              <a:t>, </a:t>
            </a:r>
            <a:r>
              <a:rPr lang="en-US" sz="1600" dirty="0" smtClean="0">
                <a:hlinkClick r:id="rId4" tooltip="Project 25"/>
              </a:rPr>
              <a:t>P25 </a:t>
            </a:r>
            <a:r>
              <a:rPr lang="en-US" sz="1600" dirty="0" smtClean="0"/>
              <a:t>and </a:t>
            </a:r>
            <a:r>
              <a:rPr lang="en-US" sz="1600" dirty="0" smtClean="0">
                <a:hlinkClick r:id="rId5" tooltip="NXDN"/>
              </a:rPr>
              <a:t>NXDN</a:t>
            </a:r>
            <a:r>
              <a:rPr lang="en-US" sz="1600" dirty="0" smtClean="0"/>
              <a:t> although they are less common</a:t>
            </a:r>
          </a:p>
          <a:p>
            <a:pPr marL="1200150" lvl="2" indent="-285750">
              <a:buFont typeface="Arial" panose="020B0604020202020204" pitchFamily="34" charset="0"/>
              <a:buChar char="•"/>
            </a:pPr>
            <a:endParaRPr lang="en-US" dirty="0" smtClean="0"/>
          </a:p>
        </p:txBody>
      </p:sp>
      <p:sp>
        <p:nvSpPr>
          <p:cNvPr id="5" name="TextBox 4"/>
          <p:cNvSpPr txBox="1"/>
          <p:nvPr/>
        </p:nvSpPr>
        <p:spPr>
          <a:xfrm>
            <a:off x="1676401" y="6425514"/>
            <a:ext cx="5715000" cy="369332"/>
          </a:xfrm>
          <a:prstGeom prst="rect">
            <a:avLst/>
          </a:prstGeom>
          <a:solidFill>
            <a:schemeClr val="accent2">
              <a:lumMod val="60000"/>
              <a:lumOff val="40000"/>
            </a:schemeClr>
          </a:solidFill>
        </p:spPr>
        <p:txBody>
          <a:bodyPr wrap="square" rtlCol="0">
            <a:spAutoFit/>
          </a:bodyPr>
          <a:lstStyle/>
          <a:p>
            <a:pPr algn="ctr"/>
            <a:r>
              <a:rPr lang="en-US" dirty="0" smtClean="0"/>
              <a:t>There is really NO standard</a:t>
            </a:r>
            <a:endParaRPr lang="en-US" dirty="0"/>
          </a:p>
        </p:txBody>
      </p:sp>
    </p:spTree>
    <p:extLst>
      <p:ext uri="{BB962C8B-B14F-4D97-AF65-F5344CB8AC3E}">
        <p14:creationId xmlns="" xmlns:p14="http://schemas.microsoft.com/office/powerpoint/2010/main" val="30441865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8229600" cy="1143000"/>
          </a:xfrm>
        </p:spPr>
        <p:txBody>
          <a:bodyPr/>
          <a:lstStyle/>
          <a:p>
            <a:r>
              <a:rPr lang="en-US" dirty="0" smtClean="0"/>
              <a:t> Getting started in Digital Radio</a:t>
            </a:r>
            <a:endParaRPr lang="en-US" dirty="0"/>
          </a:p>
        </p:txBody>
      </p:sp>
      <p:sp>
        <p:nvSpPr>
          <p:cNvPr id="7" name="Rectangle 6"/>
          <p:cNvSpPr/>
          <p:nvPr/>
        </p:nvSpPr>
        <p:spPr>
          <a:xfrm>
            <a:off x="457200" y="990600"/>
            <a:ext cx="7848600" cy="6494085"/>
          </a:xfrm>
          <a:prstGeom prst="rect">
            <a:avLst/>
          </a:prstGeom>
        </p:spPr>
        <p:txBody>
          <a:bodyPr wrap="square">
            <a:spAutoFit/>
          </a:bodyPr>
          <a:lstStyle/>
          <a:p>
            <a:r>
              <a:rPr lang="en-US" sz="1600" dirty="0" smtClean="0"/>
              <a:t>There are many factors when it comes to selecting your first radio. A fundamental issue is that the hardware must be “flashed” with a “code plug”. So it is critical that the hardware you obtain makes this process as easy as possible.  </a:t>
            </a:r>
          </a:p>
          <a:p>
            <a:endParaRPr lang="en-US" sz="1600" dirty="0" smtClean="0"/>
          </a:p>
          <a:p>
            <a:r>
              <a:rPr lang="en-US" sz="1600" dirty="0" smtClean="0"/>
              <a:t>The PAPA System has placed 15 </a:t>
            </a:r>
            <a:r>
              <a:rPr lang="en-US" sz="1600" b="1" u="sng" dirty="0" smtClean="0"/>
              <a:t>DMR</a:t>
            </a:r>
            <a:r>
              <a:rPr lang="en-US" sz="1600" dirty="0" smtClean="0"/>
              <a:t> repeaters on the air in Southern California and networked them with other California DMR repeaters, as well as those around the world. In order to get hams on the air easily, PAPA </a:t>
            </a:r>
            <a:r>
              <a:rPr lang="en-US" sz="1600" dirty="0" err="1" smtClean="0"/>
              <a:t>codeplugs</a:t>
            </a:r>
            <a:r>
              <a:rPr lang="en-US" sz="1600" dirty="0" smtClean="0"/>
              <a:t> are available for </a:t>
            </a:r>
            <a:r>
              <a:rPr lang="en-US" sz="1600" dirty="0" err="1" smtClean="0"/>
              <a:t>Anytone</a:t>
            </a:r>
            <a:r>
              <a:rPr lang="en-US" sz="1600" dirty="0" smtClean="0"/>
              <a:t>, Connect Systems, </a:t>
            </a:r>
            <a:r>
              <a:rPr lang="en-US" sz="1600" dirty="0" err="1" smtClean="0"/>
              <a:t>Hytera</a:t>
            </a:r>
            <a:r>
              <a:rPr lang="en-US" sz="1600" dirty="0" smtClean="0"/>
              <a:t>, Motorola, </a:t>
            </a:r>
            <a:r>
              <a:rPr lang="en-US" sz="1600" dirty="0" err="1" smtClean="0"/>
              <a:t>Radioddity</a:t>
            </a:r>
            <a:r>
              <a:rPr lang="en-US" sz="1600" dirty="0" smtClean="0"/>
              <a:t>, TERA and TYT radios.</a:t>
            </a:r>
          </a:p>
          <a:p>
            <a:endParaRPr lang="en-US" sz="1600" dirty="0" smtClean="0"/>
          </a:p>
          <a:p>
            <a:r>
              <a:rPr lang="en-US" sz="1600" dirty="0" smtClean="0"/>
              <a:t>So now what radio???  Alter listening to DMR for sometime I have concluded that the TYT MD-380 is the most common DMR radio out there and as such there is a lot of help available to you. (not only that they are one of the most reasonably priced!)</a:t>
            </a:r>
          </a:p>
          <a:p>
            <a:endParaRPr lang="en-US" sz="1600" dirty="0" smtClean="0"/>
          </a:p>
          <a:p>
            <a:r>
              <a:rPr lang="en-US" sz="1600" b="1" dirty="0" smtClean="0"/>
              <a:t>Now that you have </a:t>
            </a:r>
            <a:r>
              <a:rPr lang="en-US" sz="1600" b="1" dirty="0" smtClean="0"/>
              <a:t>ordered </a:t>
            </a:r>
            <a:r>
              <a:rPr lang="en-US" sz="1600" b="1" dirty="0" smtClean="0"/>
              <a:t>a DMR radio you will need a Radio ID (Subscriber ID):</a:t>
            </a:r>
            <a:r>
              <a:rPr lang="en-US" sz="1600" dirty="0" smtClean="0"/>
              <a:t> </a:t>
            </a:r>
          </a:p>
          <a:p>
            <a:pPr lvl="1"/>
            <a:r>
              <a:rPr lang="en-US" sz="1600" dirty="0" smtClean="0"/>
              <a:t>DMR is digital, and networked, so each radio has a unique ID number to identify it on the network. To obtain a DMR radio ID, go to: </a:t>
            </a:r>
            <a:r>
              <a:rPr lang="en-US" sz="1600" b="1" dirty="0" smtClean="0">
                <a:hlinkClick r:id="rId2"/>
              </a:rPr>
              <a:t>https://www.radioid.net/register#!</a:t>
            </a:r>
            <a:endParaRPr lang="en-US" sz="1600" dirty="0"/>
          </a:p>
          <a:p>
            <a:endParaRPr lang="en-US" sz="1600" dirty="0"/>
          </a:p>
          <a:p>
            <a:endParaRPr lang="en-US" sz="1600" dirty="0"/>
          </a:p>
          <a:p>
            <a:endParaRPr lang="en-US" sz="1600" dirty="0" smtClean="0"/>
          </a:p>
          <a:p>
            <a:endParaRPr lang="en-US" sz="1600" dirty="0"/>
          </a:p>
          <a:p>
            <a:r>
              <a:rPr lang="en-US" sz="1200" dirty="0"/>
              <a:t/>
            </a:r>
            <a:br>
              <a:rPr lang="en-US" sz="1200" dirty="0"/>
            </a:br>
            <a:endParaRPr lang="en-US" sz="1200" dirty="0"/>
          </a:p>
          <a:p>
            <a:r>
              <a:rPr lang="en-US" sz="1200" dirty="0"/>
              <a:t/>
            </a:r>
            <a:br>
              <a:rPr lang="en-US" sz="1200" dirty="0"/>
            </a:br>
            <a:endParaRPr lang="en-US" sz="1200" dirty="0"/>
          </a:p>
          <a:p>
            <a:endParaRPr lang="en-US" sz="1400" dirty="0"/>
          </a:p>
          <a:p>
            <a:endParaRPr lang="en-US" dirty="0"/>
          </a:p>
        </p:txBody>
      </p:sp>
      <p:sp>
        <p:nvSpPr>
          <p:cNvPr id="14" name="TextBox 13"/>
          <p:cNvSpPr txBox="1"/>
          <p:nvPr/>
        </p:nvSpPr>
        <p:spPr>
          <a:xfrm>
            <a:off x="1676401" y="6425514"/>
            <a:ext cx="5715000" cy="369332"/>
          </a:xfrm>
          <a:prstGeom prst="rect">
            <a:avLst/>
          </a:prstGeom>
          <a:solidFill>
            <a:schemeClr val="accent2">
              <a:lumMod val="60000"/>
              <a:lumOff val="40000"/>
            </a:schemeClr>
          </a:solidFill>
        </p:spPr>
        <p:txBody>
          <a:bodyPr wrap="square" rtlCol="0">
            <a:spAutoFit/>
          </a:bodyPr>
          <a:lstStyle/>
          <a:p>
            <a:pPr algn="ctr"/>
            <a:r>
              <a:rPr lang="en-US" dirty="0" smtClean="0"/>
              <a:t>Several club members are knowledgeable in DMR </a:t>
            </a:r>
            <a:endParaRPr lang="en-US" dirty="0"/>
          </a:p>
        </p:txBody>
      </p:sp>
    </p:spTree>
    <p:extLst>
      <p:ext uri="{BB962C8B-B14F-4D97-AF65-F5344CB8AC3E}">
        <p14:creationId xmlns="" xmlns:p14="http://schemas.microsoft.com/office/powerpoint/2010/main" val="20590587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28600" y="6425514"/>
            <a:ext cx="8763000" cy="307777"/>
          </a:xfrm>
          <a:prstGeom prst="rect">
            <a:avLst/>
          </a:prstGeom>
          <a:solidFill>
            <a:schemeClr val="accent2">
              <a:lumMod val="60000"/>
              <a:lumOff val="40000"/>
            </a:schemeClr>
          </a:solidFill>
        </p:spPr>
        <p:txBody>
          <a:bodyPr wrap="square" rtlCol="0">
            <a:spAutoFit/>
          </a:bodyPr>
          <a:lstStyle/>
          <a:p>
            <a:r>
              <a:rPr lang="en-US" sz="1400" dirty="0" smtClean="0"/>
              <a:t>Although this may sound like a daunting task with a little reading and some help from an Elmer it is a lot of fun!</a:t>
            </a:r>
          </a:p>
        </p:txBody>
      </p:sp>
      <p:sp>
        <p:nvSpPr>
          <p:cNvPr id="8" name="TextBox 7"/>
          <p:cNvSpPr txBox="1"/>
          <p:nvPr/>
        </p:nvSpPr>
        <p:spPr>
          <a:xfrm>
            <a:off x="304800" y="762000"/>
            <a:ext cx="8610600" cy="5616922"/>
          </a:xfrm>
          <a:prstGeom prst="rect">
            <a:avLst/>
          </a:prstGeom>
          <a:noFill/>
        </p:spPr>
        <p:txBody>
          <a:bodyPr wrap="square" rtlCol="0">
            <a:spAutoFit/>
          </a:bodyPr>
          <a:lstStyle/>
          <a:p>
            <a:r>
              <a:rPr lang="en-US" sz="1200" dirty="0" smtClean="0"/>
              <a:t>To put things simply, there are several "Big Ideas" with DMR: </a:t>
            </a:r>
            <a:r>
              <a:rPr lang="en-US" sz="1200" b="1" dirty="0" smtClean="0"/>
              <a:t>Color Code</a:t>
            </a:r>
            <a:r>
              <a:rPr lang="en-US" sz="1200" dirty="0" smtClean="0"/>
              <a:t>, </a:t>
            </a:r>
            <a:r>
              <a:rPr lang="en-US" sz="1200" b="1" dirty="0" smtClean="0"/>
              <a:t>Timeslot</a:t>
            </a:r>
            <a:r>
              <a:rPr lang="en-US" sz="1200" dirty="0" smtClean="0"/>
              <a:t>, </a:t>
            </a:r>
            <a:r>
              <a:rPr lang="en-US" sz="1200" b="1" dirty="0" err="1" smtClean="0"/>
              <a:t>Talkgroup</a:t>
            </a:r>
            <a:r>
              <a:rPr lang="en-US" sz="1200" dirty="0" smtClean="0"/>
              <a:t> and </a:t>
            </a:r>
            <a:r>
              <a:rPr lang="en-US" sz="1200" b="1" dirty="0" smtClean="0"/>
              <a:t>Zones</a:t>
            </a:r>
            <a:r>
              <a:rPr lang="en-US" sz="1200" dirty="0" smtClean="0"/>
              <a:t>: </a:t>
            </a:r>
            <a:br>
              <a:rPr lang="en-US" sz="1200" dirty="0" smtClean="0"/>
            </a:br>
            <a:r>
              <a:rPr lang="en-US" sz="1200" dirty="0" smtClean="0"/>
              <a:t/>
            </a:r>
            <a:br>
              <a:rPr lang="en-US" sz="1200" dirty="0" smtClean="0"/>
            </a:br>
            <a:r>
              <a:rPr lang="en-US" sz="1200" b="1" dirty="0" smtClean="0"/>
              <a:t>Color Code:</a:t>
            </a:r>
            <a:r>
              <a:rPr lang="en-US" sz="1200" dirty="0" smtClean="0"/>
              <a:t> This is the DMR version of PL.</a:t>
            </a:r>
          </a:p>
          <a:p>
            <a:r>
              <a:rPr lang="en-US" sz="1200" dirty="0" smtClean="0"/>
              <a:t/>
            </a:r>
            <a:br>
              <a:rPr lang="en-US" sz="1200" dirty="0" smtClean="0"/>
            </a:br>
            <a:r>
              <a:rPr lang="en-US" sz="1200" b="1" dirty="0" smtClean="0"/>
              <a:t>Timeslot:</a:t>
            </a:r>
            <a:r>
              <a:rPr lang="en-US" sz="1200" dirty="0" smtClean="0"/>
              <a:t> DMR uses magic known as "Time Division Multiple Access" (TDMA). In Simple Ham English, this means the repeater can support two simultaneous conversations by alternating between two timeslots. About 30ms is given to timeslot 1, then the transmitter flips to timeslot 2 for 30ms, then back to timeslot 1, and then to timeslot 2; you get the idea. Something like the mom who speaks to her 2 kids, allotting each of them 30ms to talk. Since you transmit on just one timeslot, your radio's battery last longer as it is really only transmitting about half the time you have the PTT keyed. In other words, the repeater's </a:t>
            </a:r>
            <a:r>
              <a:rPr lang="en-US" sz="1200" b="1" dirty="0" smtClean="0"/>
              <a:t>T</a:t>
            </a:r>
            <a:r>
              <a:rPr lang="en-US" sz="1200" dirty="0" smtClean="0"/>
              <a:t>ime is </a:t>
            </a:r>
            <a:r>
              <a:rPr lang="en-US" sz="1200" b="1" dirty="0" smtClean="0"/>
              <a:t>D</a:t>
            </a:r>
            <a:r>
              <a:rPr lang="en-US" sz="1200" dirty="0" smtClean="0"/>
              <a:t>ivided such that </a:t>
            </a:r>
            <a:r>
              <a:rPr lang="en-US" sz="1200" b="1" dirty="0" smtClean="0"/>
              <a:t>M</a:t>
            </a:r>
            <a:r>
              <a:rPr lang="en-US" sz="1200" dirty="0" smtClean="0"/>
              <a:t>ultiple hams can have </a:t>
            </a:r>
            <a:r>
              <a:rPr lang="en-US" sz="1200" b="1" dirty="0" smtClean="0"/>
              <a:t>A</a:t>
            </a:r>
            <a:r>
              <a:rPr lang="en-US" sz="1200" dirty="0" smtClean="0"/>
              <a:t>ccess (TDMA).</a:t>
            </a:r>
          </a:p>
          <a:p>
            <a:r>
              <a:rPr lang="en-US" sz="1200" dirty="0" smtClean="0"/>
              <a:t/>
            </a:r>
            <a:br>
              <a:rPr lang="en-US" sz="1200" dirty="0" smtClean="0"/>
            </a:br>
            <a:r>
              <a:rPr lang="en-US" sz="1200" b="1" dirty="0" err="1" smtClean="0"/>
              <a:t>Talkgroups</a:t>
            </a:r>
            <a:r>
              <a:rPr lang="en-US" sz="1200" b="1" dirty="0" smtClean="0"/>
              <a:t>:</a:t>
            </a:r>
            <a:r>
              <a:rPr lang="en-US" sz="1200" dirty="0" smtClean="0"/>
              <a:t> DMR is designed for the commercial market where radio users typically have something in common, such as Security, Engineering, Parade Operations, etc. It isn't very efficient to have separate repeater pairs for each group, so DMR uses "</a:t>
            </a:r>
            <a:r>
              <a:rPr lang="en-US" sz="1200" dirty="0" err="1" smtClean="0"/>
              <a:t>Talkgroups</a:t>
            </a:r>
            <a:r>
              <a:rPr lang="en-US" sz="1200" dirty="0" smtClean="0"/>
              <a:t>" to group together users who want to talk to each other. On our DMR repeaters we have several </a:t>
            </a:r>
            <a:r>
              <a:rPr lang="en-US" sz="1200" dirty="0" err="1" smtClean="0"/>
              <a:t>Talkgroups</a:t>
            </a:r>
            <a:r>
              <a:rPr lang="en-US" sz="1200" dirty="0" smtClean="0"/>
              <a:t> that allow you to talk to geographically increasing areas: local, regional, statewide, all the way up to worldwide. </a:t>
            </a:r>
            <a:r>
              <a:rPr lang="en-US" sz="1200" dirty="0" err="1" smtClean="0"/>
              <a:t>Talkgroups</a:t>
            </a:r>
            <a:r>
              <a:rPr lang="en-US" sz="1200" dirty="0" smtClean="0"/>
              <a:t> are also either "Always On" (Static for </a:t>
            </a:r>
            <a:r>
              <a:rPr lang="en-US" sz="1200" dirty="0" err="1" smtClean="0"/>
              <a:t>BrandMeister</a:t>
            </a:r>
            <a:r>
              <a:rPr lang="en-US" sz="1200" dirty="0" smtClean="0"/>
              <a:t>) or "User Activated" (Dynamic for </a:t>
            </a:r>
            <a:r>
              <a:rPr lang="en-US" sz="1200" dirty="0" err="1" smtClean="0"/>
              <a:t>BrandMeister</a:t>
            </a:r>
            <a:r>
              <a:rPr lang="en-US" sz="1200" dirty="0" smtClean="0"/>
              <a:t>). "Static" or "Always On" means just that, network traffic to this </a:t>
            </a:r>
            <a:r>
              <a:rPr lang="en-US" sz="1200" dirty="0" err="1" smtClean="0"/>
              <a:t>talkgroup</a:t>
            </a:r>
            <a:r>
              <a:rPr lang="en-US" sz="1200" dirty="0" smtClean="0"/>
              <a:t> is always on. "Dynamic" or "User Activated" </a:t>
            </a:r>
            <a:r>
              <a:rPr lang="en-US" sz="1200" dirty="0" err="1" smtClean="0"/>
              <a:t>talkgroups</a:t>
            </a:r>
            <a:r>
              <a:rPr lang="en-US" sz="1200" dirty="0" smtClean="0"/>
              <a:t> have a timer associated with them, typically 10 minutes. The practical side of this is that after 10 minutes of local inactivity on a User Activated </a:t>
            </a:r>
            <a:r>
              <a:rPr lang="en-US" sz="1200" dirty="0" err="1" smtClean="0"/>
              <a:t>talkgroup</a:t>
            </a:r>
            <a:r>
              <a:rPr lang="en-US" sz="1200" dirty="0" smtClean="0"/>
              <a:t>, it is dropped from the network connection. To start listening to a User Activated </a:t>
            </a:r>
            <a:r>
              <a:rPr lang="en-US" sz="1200" dirty="0" err="1" smtClean="0"/>
              <a:t>talkgroup</a:t>
            </a:r>
            <a:r>
              <a:rPr lang="en-US" sz="1200" dirty="0" smtClean="0"/>
              <a:t>, key up, and you probably want to talk at least once every 10 minutes as well in order to keep the network feed.</a:t>
            </a:r>
          </a:p>
          <a:p>
            <a:r>
              <a:rPr lang="en-US" sz="1200" dirty="0" smtClean="0"/>
              <a:t/>
            </a:r>
            <a:br>
              <a:rPr lang="en-US" sz="1200" dirty="0" smtClean="0"/>
            </a:br>
            <a:r>
              <a:rPr lang="en-US" sz="1200" b="1" dirty="0" smtClean="0"/>
              <a:t>Zones:</a:t>
            </a:r>
            <a:r>
              <a:rPr lang="en-US" sz="1200" dirty="0" smtClean="0"/>
              <a:t> Think of a "Zone" as a way to organize a group of channels. For most folks there are several </a:t>
            </a:r>
            <a:r>
              <a:rPr lang="en-US" sz="1200" dirty="0" err="1" smtClean="0"/>
              <a:t>talkgroups</a:t>
            </a:r>
            <a:r>
              <a:rPr lang="en-US" sz="1200" dirty="0" smtClean="0"/>
              <a:t> they wish to use, and several repeaters as well. Multiply that number of </a:t>
            </a:r>
            <a:r>
              <a:rPr lang="en-US" sz="1200" dirty="0" err="1" smtClean="0"/>
              <a:t>talkgroups</a:t>
            </a:r>
            <a:r>
              <a:rPr lang="en-US" sz="1200" dirty="0" smtClean="0"/>
              <a:t> by the number of DMR repeaters you want to use and this can make for a lot of channels. How can we keep things organized? We use Zones to give us a convenient way to organize these </a:t>
            </a:r>
            <a:r>
              <a:rPr lang="en-US" sz="1200" dirty="0" err="1" smtClean="0"/>
              <a:t>talkgroups</a:t>
            </a:r>
            <a:r>
              <a:rPr lang="en-US" sz="1200" dirty="0" smtClean="0"/>
              <a:t>. Again, remember that DMR is a commercial thing. We group our channels into Zones for ease of use, such as putting all the Parade Ops </a:t>
            </a:r>
            <a:r>
              <a:rPr lang="en-US" sz="1200" dirty="0" err="1" smtClean="0"/>
              <a:t>talkgroups</a:t>
            </a:r>
            <a:r>
              <a:rPr lang="en-US" sz="1200" dirty="0" smtClean="0"/>
              <a:t> into one Zone. It is easier to select a channel within a Zone than it is to scroll through hundreds of channels to find the right combination of repeater and </a:t>
            </a:r>
            <a:r>
              <a:rPr lang="en-US" sz="1200" dirty="0" err="1" smtClean="0"/>
              <a:t>talkgroup</a:t>
            </a:r>
            <a:r>
              <a:rPr lang="en-US" sz="1200" dirty="0" smtClean="0"/>
              <a:t>. You can set up your Zones pretty much however you like, be it a Zone for each repeater or a "Road Zone" containing the </a:t>
            </a:r>
            <a:r>
              <a:rPr lang="en-US" sz="1200" dirty="0" err="1" smtClean="0"/>
              <a:t>talkgroups</a:t>
            </a:r>
            <a:r>
              <a:rPr lang="en-US" sz="1200" dirty="0" smtClean="0"/>
              <a:t> on the different repeaters you use on your </a:t>
            </a:r>
            <a:r>
              <a:rPr lang="en-US" sz="1200" dirty="0" err="1" smtClean="0"/>
              <a:t>roadtrip</a:t>
            </a:r>
            <a:r>
              <a:rPr lang="en-US" sz="1200" dirty="0" smtClean="0"/>
              <a:t>. Zones can contain DMR and analog repeaters as well. Set them up so they work for you.</a:t>
            </a:r>
          </a:p>
          <a:p>
            <a:endParaRPr lang="en-US" sz="1100" dirty="0" smtClean="0"/>
          </a:p>
        </p:txBody>
      </p:sp>
      <p:sp>
        <p:nvSpPr>
          <p:cNvPr id="9" name="Title 8"/>
          <p:cNvSpPr>
            <a:spLocks noGrp="1"/>
          </p:cNvSpPr>
          <p:nvPr>
            <p:ph type="title"/>
          </p:nvPr>
        </p:nvSpPr>
        <p:spPr>
          <a:xfrm>
            <a:off x="457200" y="-152400"/>
            <a:ext cx="8229600" cy="1143000"/>
          </a:xfrm>
        </p:spPr>
        <p:txBody>
          <a:bodyPr/>
          <a:lstStyle/>
          <a:p>
            <a:r>
              <a:rPr lang="en-US" dirty="0" smtClean="0"/>
              <a:t>Other concerns </a:t>
            </a:r>
            <a:endParaRPr lang="en-US" dirty="0"/>
          </a:p>
        </p:txBody>
      </p:sp>
    </p:spTree>
    <p:extLst>
      <p:ext uri="{BB962C8B-B14F-4D97-AF65-F5344CB8AC3E}">
        <p14:creationId xmlns="" xmlns:p14="http://schemas.microsoft.com/office/powerpoint/2010/main" val="3673244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1" y="-240957"/>
            <a:ext cx="8229600" cy="1143000"/>
          </a:xfrm>
        </p:spPr>
        <p:txBody>
          <a:bodyPr/>
          <a:lstStyle/>
          <a:p>
            <a:r>
              <a:rPr lang="en-US" dirty="0" smtClean="0"/>
              <a:t>What is </a:t>
            </a:r>
            <a:r>
              <a:rPr lang="en-US" dirty="0" err="1" smtClean="0"/>
              <a:t>BrandMeister</a:t>
            </a:r>
            <a:r>
              <a:rPr lang="en-US" dirty="0" smtClean="0"/>
              <a:t>?</a:t>
            </a:r>
            <a:endParaRPr lang="en-US" dirty="0" smtClean="0"/>
          </a:p>
        </p:txBody>
      </p:sp>
      <p:sp>
        <p:nvSpPr>
          <p:cNvPr id="7" name="Rectangle 6"/>
          <p:cNvSpPr/>
          <p:nvPr/>
        </p:nvSpPr>
        <p:spPr>
          <a:xfrm>
            <a:off x="545757" y="762000"/>
            <a:ext cx="8382000" cy="7971413"/>
          </a:xfrm>
          <a:prstGeom prst="rect">
            <a:avLst/>
          </a:prstGeom>
        </p:spPr>
        <p:txBody>
          <a:bodyPr wrap="square">
            <a:spAutoFit/>
          </a:bodyPr>
          <a:lstStyle/>
          <a:p>
            <a:r>
              <a:rPr lang="en-US" sz="1400" dirty="0" err="1" smtClean="0"/>
              <a:t>BrandMaster</a:t>
            </a:r>
            <a:r>
              <a:rPr lang="en-US" sz="1400" dirty="0" smtClean="0"/>
              <a:t>/</a:t>
            </a:r>
            <a:r>
              <a:rPr lang="en-US" sz="1400" dirty="0" err="1" smtClean="0"/>
              <a:t>BrandMeister</a:t>
            </a:r>
            <a:r>
              <a:rPr lang="en-US" sz="1400" dirty="0" smtClean="0"/>
              <a:t> </a:t>
            </a:r>
            <a:r>
              <a:rPr lang="en-US" sz="1400" dirty="0" smtClean="0"/>
              <a:t>is an operating software for Master servers participating in a worldwide infrastructure network of amateur radio digital voice systems. </a:t>
            </a:r>
          </a:p>
          <a:p>
            <a:r>
              <a:rPr lang="en-US" sz="1400" dirty="0" smtClean="0"/>
              <a:t>If you are an amateur radio operator working in digital voice modes like D-Star, DMR, C4FM, APCO P25 or others (not all are supported yet!!). You do not need to know much about </a:t>
            </a:r>
            <a:r>
              <a:rPr lang="en-US" sz="1400" dirty="0" err="1" smtClean="0"/>
              <a:t>BrandMeister</a:t>
            </a:r>
            <a:r>
              <a:rPr lang="en-US" sz="1400" dirty="0" smtClean="0"/>
              <a:t>, and it's very easy to operate on its infrastructure.</a:t>
            </a:r>
          </a:p>
          <a:p>
            <a:r>
              <a:rPr lang="en-US" sz="1400" dirty="0" smtClean="0"/>
              <a:t>If you are an amateur radio operator that runs a repeater in your local area, you may be interested in learning some more about </a:t>
            </a:r>
            <a:r>
              <a:rPr lang="en-US" sz="1400" dirty="0" err="1" smtClean="0"/>
              <a:t>BrandMeister</a:t>
            </a:r>
            <a:r>
              <a:rPr lang="en-US" sz="1400" dirty="0" smtClean="0"/>
              <a:t> and how you can take part in it.</a:t>
            </a:r>
          </a:p>
          <a:p>
            <a:r>
              <a:rPr lang="en-US" sz="1400" dirty="0" smtClean="0"/>
              <a:t/>
            </a:r>
            <a:br>
              <a:rPr lang="en-US" sz="1400" dirty="0" smtClean="0"/>
            </a:br>
            <a:r>
              <a:rPr lang="en-US" sz="1400" dirty="0" smtClean="0"/>
              <a:t>A brief overview of </a:t>
            </a:r>
            <a:r>
              <a:rPr lang="en-US" sz="1400" dirty="0" err="1" smtClean="0"/>
              <a:t>BrandMeister</a:t>
            </a:r>
            <a:r>
              <a:rPr lang="en-US" sz="1400" dirty="0" smtClean="0"/>
              <a:t> core features: </a:t>
            </a:r>
            <a:br>
              <a:rPr lang="en-US" sz="1400" dirty="0" smtClean="0"/>
            </a:br>
            <a:endParaRPr lang="en-US" sz="1400" dirty="0" smtClean="0"/>
          </a:p>
          <a:p>
            <a:pPr>
              <a:buFont typeface="Wingdings" pitchFamily="2" charset="2"/>
              <a:buChar char="Ø"/>
            </a:pPr>
            <a:r>
              <a:rPr lang="en-US" sz="1200" dirty="0" smtClean="0"/>
              <a:t>Switching system for IP-enabled conventional Tier-2 DMR radio</a:t>
            </a:r>
          </a:p>
          <a:p>
            <a:pPr>
              <a:buFont typeface="Wingdings" pitchFamily="2" charset="2"/>
              <a:buChar char="Ø"/>
            </a:pPr>
            <a:r>
              <a:rPr lang="en-US" sz="1200" dirty="0" smtClean="0"/>
              <a:t>Supports the most known network-access and end-user equipment making it easily expandable</a:t>
            </a:r>
          </a:p>
          <a:p>
            <a:pPr>
              <a:buFont typeface="Wingdings" pitchFamily="2" charset="2"/>
              <a:buChar char="Ø"/>
            </a:pPr>
            <a:r>
              <a:rPr lang="en-US" sz="1200" dirty="0" smtClean="0"/>
              <a:t>Performs switching on the Layer 3 (Call Control) of the DMR stack</a:t>
            </a:r>
          </a:p>
          <a:p>
            <a:pPr>
              <a:buFont typeface="Wingdings" pitchFamily="2" charset="2"/>
              <a:buChar char="Ø"/>
            </a:pPr>
            <a:r>
              <a:rPr lang="en-US" sz="1200" dirty="0" smtClean="0"/>
              <a:t>Has an embedded data stack (Layer 4)</a:t>
            </a:r>
          </a:p>
          <a:p>
            <a:pPr>
              <a:buFont typeface="Wingdings" pitchFamily="2" charset="2"/>
              <a:buChar char="Ø"/>
            </a:pPr>
            <a:r>
              <a:rPr lang="en-US" sz="1200" dirty="0" smtClean="0"/>
              <a:t>Has embedded data and voice applications</a:t>
            </a:r>
          </a:p>
          <a:p>
            <a:pPr>
              <a:buFont typeface="Wingdings" pitchFamily="2" charset="2"/>
              <a:buChar char="Ø"/>
            </a:pPr>
            <a:r>
              <a:rPr lang="en-US" sz="1200" dirty="0" smtClean="0"/>
              <a:t>Flexible routing based on data stored in a global database, local memory cache, and </a:t>
            </a:r>
            <a:r>
              <a:rPr lang="en-US" sz="1200" dirty="0" err="1" smtClean="0"/>
              <a:t>Lua</a:t>
            </a:r>
            <a:r>
              <a:rPr lang="en-US" sz="1200" dirty="0" smtClean="0"/>
              <a:t> scripts</a:t>
            </a:r>
          </a:p>
          <a:p>
            <a:pPr>
              <a:buFont typeface="Wingdings" pitchFamily="2" charset="2"/>
              <a:buChar char="Ø"/>
            </a:pPr>
            <a:r>
              <a:rPr lang="en-US" sz="1200" dirty="0" smtClean="0"/>
              <a:t>Event notification using messaging queues (calls, connections, alarms, messages, locations and telemetry)</a:t>
            </a:r>
          </a:p>
          <a:p>
            <a:pPr>
              <a:buFont typeface="Wingdings" pitchFamily="2" charset="2"/>
              <a:buChar char="Ø"/>
            </a:pPr>
            <a:r>
              <a:rPr lang="en-US" sz="1200" dirty="0" smtClean="0"/>
              <a:t>Implements mesh-topology for inter-node communications</a:t>
            </a:r>
          </a:p>
          <a:p>
            <a:pPr>
              <a:buFont typeface="Wingdings" pitchFamily="2" charset="2"/>
              <a:buChar char="Ø"/>
            </a:pPr>
            <a:r>
              <a:rPr lang="en-US" sz="1200" dirty="0" smtClean="0"/>
              <a:t/>
            </a:r>
            <a:br>
              <a:rPr lang="en-US" sz="1200" dirty="0" smtClean="0"/>
            </a:br>
            <a:r>
              <a:rPr lang="en-US" sz="1200" dirty="0" err="1" smtClean="0"/>
              <a:t>BrandMeister</a:t>
            </a:r>
            <a:r>
              <a:rPr lang="en-US" sz="1200" dirty="0" smtClean="0"/>
              <a:t> allows you to connect to MOTOROLA </a:t>
            </a:r>
            <a:r>
              <a:rPr lang="en-US" sz="1200" dirty="0" smtClean="0">
                <a:hlinkClick r:id="rId2" tooltip="CBridge"/>
              </a:rPr>
              <a:t>DMR-MARC</a:t>
            </a:r>
            <a:r>
              <a:rPr lang="en-US" sz="1200" dirty="0" smtClean="0"/>
              <a:t> and </a:t>
            </a:r>
            <a:r>
              <a:rPr lang="en-US" sz="1200" dirty="0" err="1" smtClean="0"/>
              <a:t>Hytera</a:t>
            </a:r>
            <a:r>
              <a:rPr lang="en-US" sz="1200" dirty="0" smtClean="0"/>
              <a:t> </a:t>
            </a:r>
            <a:r>
              <a:rPr lang="en-US" sz="1200" dirty="0" err="1" smtClean="0">
                <a:hlinkClick r:id="rId3" tooltip="WinMaster"/>
              </a:rPr>
              <a:t>DMRplus</a:t>
            </a:r>
            <a:r>
              <a:rPr lang="en-US" sz="1200" dirty="0" smtClean="0"/>
              <a:t> networks, this means you can operate with other DMR amateur radio operators on both infrastructures the same time. </a:t>
            </a:r>
          </a:p>
          <a:p>
            <a:pPr>
              <a:buFont typeface="Wingdings" pitchFamily="2" charset="2"/>
              <a:buChar char="Ø"/>
            </a:pPr>
            <a:r>
              <a:rPr lang="en-US" sz="1200" dirty="0" err="1" smtClean="0"/>
              <a:t>BrandMeister</a:t>
            </a:r>
            <a:r>
              <a:rPr lang="en-US" sz="1200" dirty="0" smtClean="0"/>
              <a:t> allows me…</a:t>
            </a:r>
          </a:p>
          <a:p>
            <a:pPr>
              <a:buFont typeface="Wingdings" pitchFamily="2" charset="2"/>
              <a:buChar char="Ø"/>
            </a:pPr>
            <a:r>
              <a:rPr lang="en-US" sz="1200" dirty="0" smtClean="0"/>
              <a:t>To roam automatically from repeater to repeater</a:t>
            </a:r>
          </a:p>
          <a:p>
            <a:pPr>
              <a:buFont typeface="Wingdings" pitchFamily="2" charset="2"/>
              <a:buChar char="Ø"/>
            </a:pPr>
            <a:r>
              <a:rPr lang="en-US" sz="1200" dirty="0" smtClean="0"/>
              <a:t>To make private QSOs on any time-slot</a:t>
            </a:r>
          </a:p>
          <a:p>
            <a:pPr>
              <a:buFont typeface="Wingdings" pitchFamily="2" charset="2"/>
              <a:buChar char="Ø"/>
            </a:pPr>
            <a:r>
              <a:rPr lang="en-US" sz="1200" dirty="0" smtClean="0"/>
              <a:t>To make world-wide QSOs with any type of amateur DMR network</a:t>
            </a:r>
          </a:p>
          <a:p>
            <a:pPr>
              <a:buFont typeface="Wingdings" pitchFamily="2" charset="2"/>
              <a:buChar char="Ø"/>
            </a:pPr>
            <a:r>
              <a:rPr lang="en-US" sz="1200" dirty="0" smtClean="0"/>
              <a:t>To send my location to </a:t>
            </a:r>
            <a:r>
              <a:rPr lang="en-US" sz="1200" dirty="0" smtClean="0">
                <a:hlinkClick r:id="rId4" tooltip="APRS"/>
              </a:rPr>
              <a:t>APRS</a:t>
            </a:r>
            <a:endParaRPr lang="en-US" sz="1200" dirty="0" smtClean="0"/>
          </a:p>
          <a:p>
            <a:pPr>
              <a:buFont typeface="Wingdings" pitchFamily="2" charset="2"/>
              <a:buChar char="Ø"/>
            </a:pPr>
            <a:r>
              <a:rPr lang="en-US" sz="1200" dirty="0" smtClean="0"/>
              <a:t>To send and receive SMS messages</a:t>
            </a:r>
          </a:p>
          <a:p>
            <a:pPr>
              <a:buFont typeface="Wingdings" pitchFamily="2" charset="2"/>
              <a:buChar char="Ø"/>
            </a:pPr>
            <a:r>
              <a:rPr lang="en-US" sz="1200" dirty="0" smtClean="0"/>
              <a:t>To send and receive SMS messages to or from </a:t>
            </a:r>
            <a:r>
              <a:rPr lang="en-US" sz="1200" dirty="0" smtClean="0">
                <a:hlinkClick r:id="rId4" tooltip="APRS"/>
              </a:rPr>
              <a:t>APRS</a:t>
            </a:r>
            <a:endParaRPr lang="en-US" sz="1200" dirty="0" smtClean="0"/>
          </a:p>
          <a:p>
            <a:pPr>
              <a:buFont typeface="Wingdings" pitchFamily="2" charset="2"/>
              <a:buChar char="Ø"/>
            </a:pPr>
            <a:r>
              <a:rPr lang="en-US" sz="1200" dirty="0" smtClean="0"/>
              <a:t>To control some electric thing using my DMR radio as a remote control device</a:t>
            </a:r>
          </a:p>
          <a:p>
            <a:pPr marL="1200150" lvl="2" indent="-285750">
              <a:buFont typeface="Arial" panose="020B0604020202020204" pitchFamily="34" charset="0"/>
              <a:buChar char="•"/>
            </a:pPr>
            <a:endParaRPr lang="en-US" sz="1400" dirty="0" smtClean="0"/>
          </a:p>
          <a:p>
            <a:pPr marL="742950" lvl="1" indent="-285750">
              <a:buFont typeface="Arial" panose="020B0604020202020204" pitchFamily="34" charset="0"/>
              <a:buChar char="•"/>
            </a:pPr>
            <a:endParaRPr lang="en-US" sz="1400" dirty="0" smtClean="0"/>
          </a:p>
          <a:p>
            <a:endParaRPr lang="en-US" sz="1400" dirty="0"/>
          </a:p>
          <a:p>
            <a:endParaRPr lang="en-US" sz="1400" dirty="0" smtClean="0"/>
          </a:p>
          <a:p>
            <a:endParaRPr lang="en-US" sz="1400" dirty="0"/>
          </a:p>
          <a:p>
            <a:endParaRPr lang="en-US" sz="1400" dirty="0" smtClean="0"/>
          </a:p>
          <a:p>
            <a:endParaRPr lang="en-US" sz="1400" dirty="0"/>
          </a:p>
          <a:p>
            <a:endParaRPr lang="en-US" sz="1400" dirty="0" smtClean="0"/>
          </a:p>
          <a:p>
            <a:endParaRPr lang="en-US" sz="1400" dirty="0"/>
          </a:p>
          <a:p>
            <a:endParaRPr lang="en-US" dirty="0"/>
          </a:p>
        </p:txBody>
      </p:sp>
      <p:sp>
        <p:nvSpPr>
          <p:cNvPr id="8" name="TextBox 7"/>
          <p:cNvSpPr txBox="1"/>
          <p:nvPr/>
        </p:nvSpPr>
        <p:spPr>
          <a:xfrm>
            <a:off x="1676401" y="6425514"/>
            <a:ext cx="5715000" cy="369332"/>
          </a:xfrm>
          <a:prstGeom prst="rect">
            <a:avLst/>
          </a:prstGeom>
          <a:solidFill>
            <a:schemeClr val="accent2">
              <a:lumMod val="60000"/>
              <a:lumOff val="40000"/>
            </a:schemeClr>
          </a:solidFill>
        </p:spPr>
        <p:txBody>
          <a:bodyPr wrap="square" rtlCol="0">
            <a:spAutoFit/>
          </a:bodyPr>
          <a:lstStyle/>
          <a:p>
            <a:pPr algn="ctr"/>
            <a:r>
              <a:rPr lang="en-US" dirty="0" smtClean="0"/>
              <a:t>Several club members are knowledgeable in AREDN </a:t>
            </a:r>
            <a:endParaRPr lang="en-US" dirty="0"/>
          </a:p>
        </p:txBody>
      </p:sp>
    </p:spTree>
    <p:extLst>
      <p:ext uri="{BB962C8B-B14F-4D97-AF65-F5344CB8AC3E}">
        <p14:creationId xmlns="" xmlns:p14="http://schemas.microsoft.com/office/powerpoint/2010/main" val="377940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1" y="0"/>
            <a:ext cx="8229600" cy="1143000"/>
          </a:xfrm>
        </p:spPr>
        <p:txBody>
          <a:bodyPr/>
          <a:lstStyle/>
          <a:p>
            <a:r>
              <a:rPr lang="en-US" dirty="0" smtClean="0"/>
              <a:t>Flashing</a:t>
            </a:r>
            <a:endParaRPr lang="en-US" dirty="0"/>
          </a:p>
        </p:txBody>
      </p:sp>
      <p:sp>
        <p:nvSpPr>
          <p:cNvPr id="7" name="Rectangle 6"/>
          <p:cNvSpPr/>
          <p:nvPr/>
        </p:nvSpPr>
        <p:spPr>
          <a:xfrm>
            <a:off x="457200" y="1600200"/>
            <a:ext cx="8382000" cy="4370427"/>
          </a:xfrm>
          <a:prstGeom prst="rect">
            <a:avLst/>
          </a:prstGeom>
        </p:spPr>
        <p:txBody>
          <a:bodyPr wrap="square">
            <a:spAutoFit/>
          </a:bodyPr>
          <a:lstStyle/>
          <a:p>
            <a:r>
              <a:rPr lang="en-US" dirty="0" smtClean="0"/>
              <a:t>It is important that you are comfortable programming a radio using a computer.  </a:t>
            </a:r>
          </a:p>
          <a:p>
            <a:endParaRPr lang="en-US" dirty="0"/>
          </a:p>
          <a:p>
            <a:r>
              <a:rPr lang="en-US" dirty="0" smtClean="0"/>
              <a:t>Your radio must be “flashed” with a “code plug”. </a:t>
            </a:r>
            <a:endParaRPr lang="en-US" dirty="0" smtClean="0"/>
          </a:p>
          <a:p>
            <a:endParaRPr lang="en-US" dirty="0" smtClean="0"/>
          </a:p>
          <a:p>
            <a:r>
              <a:rPr lang="en-US" dirty="0" smtClean="0"/>
              <a:t>For </a:t>
            </a:r>
            <a:r>
              <a:rPr lang="en-US" dirty="0" smtClean="0"/>
              <a:t>first time users the PAPA </a:t>
            </a:r>
            <a:r>
              <a:rPr lang="en-US" dirty="0" smtClean="0"/>
              <a:t>DMR code </a:t>
            </a:r>
            <a:r>
              <a:rPr lang="en-US" dirty="0" smtClean="0"/>
              <a:t>plug is highly recommended</a:t>
            </a:r>
            <a:r>
              <a:rPr lang="en-US" dirty="0" smtClean="0"/>
              <a:t>.</a:t>
            </a:r>
          </a:p>
          <a:p>
            <a:endParaRPr lang="en-US" dirty="0" smtClean="0"/>
          </a:p>
          <a:p>
            <a:r>
              <a:rPr lang="en-US" dirty="0" smtClean="0"/>
              <a:t>You can create your own code plug and its really not that hard but it beyond the scope of this </a:t>
            </a:r>
            <a:r>
              <a:rPr lang="en-US" dirty="0" smtClean="0"/>
              <a:t>presentation. </a:t>
            </a:r>
            <a:r>
              <a:rPr lang="en-US" dirty="0" smtClean="0"/>
              <a:t>I have included some screen shots from what you need to do if you decide to design your own code plug in the appendix…</a:t>
            </a:r>
            <a:endParaRPr lang="en-US" dirty="0" smtClean="0"/>
          </a:p>
          <a:p>
            <a:endParaRPr lang="en-US" sz="1400" dirty="0"/>
          </a:p>
          <a:p>
            <a:endParaRPr lang="en-US" sz="1400" dirty="0" smtClean="0"/>
          </a:p>
          <a:p>
            <a:endParaRPr lang="en-US" sz="1400" dirty="0"/>
          </a:p>
          <a:p>
            <a:endParaRPr lang="en-US" sz="1400" dirty="0" smtClean="0"/>
          </a:p>
          <a:p>
            <a:endParaRPr lang="en-US" sz="1400" dirty="0"/>
          </a:p>
          <a:p>
            <a:endParaRPr lang="en-US" sz="1400" dirty="0" smtClean="0"/>
          </a:p>
          <a:p>
            <a:endParaRPr lang="en-US" sz="1400" dirty="0"/>
          </a:p>
          <a:p>
            <a:endParaRPr lang="en-US" dirty="0"/>
          </a:p>
        </p:txBody>
      </p:sp>
      <p:sp>
        <p:nvSpPr>
          <p:cNvPr id="8" name="TextBox 7"/>
          <p:cNvSpPr txBox="1"/>
          <p:nvPr/>
        </p:nvSpPr>
        <p:spPr>
          <a:xfrm>
            <a:off x="1752600" y="5943600"/>
            <a:ext cx="5715000" cy="369332"/>
          </a:xfrm>
          <a:prstGeom prst="rect">
            <a:avLst/>
          </a:prstGeom>
          <a:solidFill>
            <a:schemeClr val="accent2">
              <a:lumMod val="60000"/>
              <a:lumOff val="40000"/>
            </a:schemeClr>
          </a:solidFill>
        </p:spPr>
        <p:txBody>
          <a:bodyPr wrap="square" rtlCol="0">
            <a:spAutoFit/>
          </a:bodyPr>
          <a:lstStyle/>
          <a:p>
            <a:pPr algn="ctr"/>
            <a:r>
              <a:rPr lang="en-US" dirty="0" smtClean="0"/>
              <a:t>See Appendix for some examples</a:t>
            </a:r>
            <a:endParaRPr lang="en-US" dirty="0"/>
          </a:p>
        </p:txBody>
      </p:sp>
    </p:spTree>
    <p:extLst>
      <p:ext uri="{BB962C8B-B14F-4D97-AF65-F5344CB8AC3E}">
        <p14:creationId xmlns="" xmlns:p14="http://schemas.microsoft.com/office/powerpoint/2010/main" val="35493753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Demo Time</a:t>
            </a:r>
            <a:endParaRPr lang="en-US" dirty="0"/>
          </a:p>
        </p:txBody>
      </p:sp>
      <p:sp>
        <p:nvSpPr>
          <p:cNvPr id="10" name="TextBox 9"/>
          <p:cNvSpPr txBox="1"/>
          <p:nvPr/>
        </p:nvSpPr>
        <p:spPr>
          <a:xfrm>
            <a:off x="990600" y="6172200"/>
            <a:ext cx="7238999" cy="369332"/>
          </a:xfrm>
          <a:prstGeom prst="rect">
            <a:avLst/>
          </a:prstGeom>
          <a:solidFill>
            <a:schemeClr val="accent2">
              <a:lumMod val="60000"/>
              <a:lumOff val="40000"/>
            </a:schemeClr>
          </a:solidFill>
        </p:spPr>
        <p:txBody>
          <a:bodyPr wrap="square" rtlCol="0">
            <a:spAutoFit/>
          </a:bodyPr>
          <a:lstStyle/>
          <a:p>
            <a:pPr algn="ctr"/>
            <a:r>
              <a:rPr lang="en-US" dirty="0" smtClean="0"/>
              <a:t>DMR </a:t>
            </a:r>
            <a:r>
              <a:rPr lang="en-US" dirty="0" err="1" smtClean="0"/>
              <a:t>HotSpots</a:t>
            </a:r>
            <a:r>
              <a:rPr lang="en-US" dirty="0" smtClean="0"/>
              <a:t> can be used anywhere there is an interconnection</a:t>
            </a:r>
            <a:endParaRPr lang="en-US" dirty="0"/>
          </a:p>
        </p:txBody>
      </p:sp>
    </p:spTree>
    <p:extLst>
      <p:ext uri="{BB962C8B-B14F-4D97-AF65-F5344CB8AC3E}">
        <p14:creationId xmlns="" xmlns:p14="http://schemas.microsoft.com/office/powerpoint/2010/main" val="6253129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Web links</a:t>
            </a:r>
            <a:endParaRPr lang="en-US" dirty="0"/>
          </a:p>
        </p:txBody>
      </p:sp>
      <p:sp>
        <p:nvSpPr>
          <p:cNvPr id="3" name="Content Placeholder 2"/>
          <p:cNvSpPr>
            <a:spLocks noGrp="1"/>
          </p:cNvSpPr>
          <p:nvPr>
            <p:ph idx="1"/>
          </p:nvPr>
        </p:nvSpPr>
        <p:spPr/>
        <p:txBody>
          <a:bodyPr>
            <a:normAutofit lnSpcReduction="10000"/>
          </a:bodyPr>
          <a:lstStyle/>
          <a:p>
            <a:r>
              <a:rPr lang="en-US" dirty="0" smtClean="0"/>
              <a:t>Web pages</a:t>
            </a:r>
          </a:p>
          <a:p>
            <a:pPr lvl="1"/>
            <a:r>
              <a:rPr lang="en-US" dirty="0" err="1" smtClean="0">
                <a:hlinkClick r:id="rId2"/>
              </a:rPr>
              <a:t>Brandmeister</a:t>
            </a:r>
            <a:r>
              <a:rPr lang="en-US" dirty="0" smtClean="0">
                <a:hlinkClick r:id="rId2"/>
              </a:rPr>
              <a:t> network</a:t>
            </a:r>
            <a:endParaRPr lang="en-US" dirty="0" smtClean="0"/>
          </a:p>
          <a:p>
            <a:pPr lvl="1"/>
            <a:r>
              <a:rPr lang="en-US" dirty="0" smtClean="0">
                <a:hlinkClick r:id="rId3"/>
              </a:rPr>
              <a:t>papa system</a:t>
            </a:r>
            <a:endParaRPr lang="en-US" dirty="0" smtClean="0"/>
          </a:p>
          <a:p>
            <a:pPr lvl="1"/>
            <a:r>
              <a:rPr lang="en-US" dirty="0" err="1" smtClean="0">
                <a:hlinkClick r:id="rId4"/>
              </a:rPr>
              <a:t>Retevis</a:t>
            </a:r>
            <a:r>
              <a:rPr lang="en-US" dirty="0" smtClean="0">
                <a:hlinkClick r:id="rId4"/>
              </a:rPr>
              <a:t> RT3S Dual Band DMR Radio Programming Guide</a:t>
            </a:r>
            <a:endParaRPr lang="en-US" dirty="0" smtClean="0"/>
          </a:p>
          <a:p>
            <a:pPr lvl="1"/>
            <a:endParaRPr lang="en-US" dirty="0" smtClean="0"/>
          </a:p>
          <a:p>
            <a:pPr lvl="1"/>
            <a:endParaRPr lang="en-US" dirty="0" smtClean="0"/>
          </a:p>
          <a:p>
            <a:pPr lvl="1"/>
            <a:endParaRPr lang="en-US" dirty="0" smtClean="0"/>
          </a:p>
          <a:p>
            <a:r>
              <a:rPr lang="en-US" dirty="0" smtClean="0"/>
              <a:t>Questions?</a:t>
            </a:r>
          </a:p>
        </p:txBody>
      </p:sp>
    </p:spTree>
    <p:extLst>
      <p:ext uri="{BB962C8B-B14F-4D97-AF65-F5344CB8AC3E}">
        <p14:creationId xmlns="" xmlns:p14="http://schemas.microsoft.com/office/powerpoint/2010/main" val="28720542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1319</TotalTime>
  <Words>635</Words>
  <Application>Microsoft Office PowerPoint</Application>
  <PresentationFormat>On-screen Show (4:3)</PresentationFormat>
  <Paragraphs>107</Paragraphs>
  <Slides>13</Slides>
  <Notes>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Digital Voice Modes</vt:lpstr>
      <vt:lpstr>Why Digital  </vt:lpstr>
      <vt:lpstr>Digital Voice “Standards”?</vt:lpstr>
      <vt:lpstr> Getting started in Digital Radio</vt:lpstr>
      <vt:lpstr>Other concerns </vt:lpstr>
      <vt:lpstr>What is BrandMeister?</vt:lpstr>
      <vt:lpstr>Flashing</vt:lpstr>
      <vt:lpstr>Demo Time</vt:lpstr>
      <vt:lpstr>Web links</vt:lpstr>
      <vt:lpstr>Appendix</vt:lpstr>
      <vt:lpstr>Appendix (cont)</vt:lpstr>
      <vt:lpstr>Appendix (cont)</vt:lpstr>
      <vt:lpstr>Appendix (cont)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DIY VHF UHF Antenna for your Go Bag</dc:title>
  <dc:creator>Brian</dc:creator>
  <cp:lastModifiedBy>Brian</cp:lastModifiedBy>
  <cp:revision>156</cp:revision>
  <dcterms:created xsi:type="dcterms:W3CDTF">2014-08-18T20:45:46Z</dcterms:created>
  <dcterms:modified xsi:type="dcterms:W3CDTF">2019-07-28T18:46:51Z</dcterms:modified>
</cp:coreProperties>
</file>