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sldIdLst>
    <p:sldId id="289" r:id="rId2"/>
    <p:sldId id="290" r:id="rId3"/>
    <p:sldId id="291" r:id="rId4"/>
    <p:sldId id="292" r:id="rId5"/>
    <p:sldId id="293" r:id="rId6"/>
    <p:sldId id="294" r:id="rId7"/>
    <p:sldId id="295" r:id="rId8"/>
    <p:sldId id="296" r:id="rId9"/>
    <p:sldId id="297" r:id="rId10"/>
    <p:sldId id="298" r:id="rId11"/>
    <p:sldId id="299"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87" autoAdjust="0"/>
    <p:restoredTop sz="94660"/>
  </p:normalViewPr>
  <p:slideViewPr>
    <p:cSldViewPr>
      <p:cViewPr>
        <p:scale>
          <a:sx n="75" d="100"/>
          <a:sy n="75" d="100"/>
        </p:scale>
        <p:origin x="-750"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4D961-0603-4A96-93FE-A536326A5264}" type="datetimeFigureOut">
              <a:rPr lang="en-US" smtClean="0"/>
              <a:pPr/>
              <a:t>12/13/2017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ABFFE-2B31-4C4F-87DE-816163D541E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DABFFE-2B31-4C4F-87DE-816163D541EF}"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559245-0255-48A6-8A2E-8A64540BCB14}" type="slidenum">
              <a:rPr lang="en-US" smtClean="0"/>
              <a:pPr/>
              <a:t>‹#›</a:t>
            </a:fld>
            <a:endParaRPr lang="en-US" dirty="0"/>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FD990-6E54-4B56-8FC5-26018958C8E6}" type="datetimeFigureOut">
              <a:rPr lang="en-US" smtClean="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D559245-0255-48A6-8A2E-8A64540BCB1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0FD990-6E54-4B56-8FC5-26018958C8E6}" type="datetimeFigureOut">
              <a:rPr lang="en-US" smtClean="0"/>
              <a:pPr/>
              <a:t>12/13/2017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559245-0255-48A6-8A2E-8A64540BCB1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cove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hysics.princeton.edu/pulsar/K1JT/wsjtx.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hysics.princeton.edu/pulsar/K1JT/wsjt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57200"/>
            <a:ext cx="6400800" cy="1066800"/>
          </a:xfrm>
        </p:spPr>
        <p:txBody>
          <a:bodyPr>
            <a:normAutofit fontScale="92500"/>
          </a:bodyPr>
          <a:lstStyle/>
          <a:p>
            <a:pPr algn="ctr"/>
            <a:r>
              <a:rPr lang="en-US" b="1" i="1" dirty="0" smtClean="0"/>
              <a:t>New Digital Mode FT8 </a:t>
            </a:r>
          </a:p>
          <a:p>
            <a:pPr algn="ctr"/>
            <a:r>
              <a:rPr lang="en-US" b="1" i="1" dirty="0" smtClean="0">
                <a:solidFill>
                  <a:schemeClr val="tx1"/>
                </a:solidFill>
              </a:rPr>
              <a:t>See &amp; Work Signals below the Noise Floor !</a:t>
            </a:r>
          </a:p>
          <a:p>
            <a:endParaRPr lang="en-US" b="1" i="1" dirty="0" smtClean="0">
              <a:solidFill>
                <a:schemeClr val="tx1"/>
              </a:solidFill>
            </a:endParaRPr>
          </a:p>
          <a:p>
            <a:endParaRPr lang="en-US" sz="5100" b="1" i="1" dirty="0">
              <a:solidFill>
                <a:schemeClr val="tx1"/>
              </a:solidFill>
            </a:endParaRPr>
          </a:p>
        </p:txBody>
      </p:sp>
      <p:pic>
        <p:nvPicPr>
          <p:cNvPr id="22530" name="Picture 2" descr="https://i.pinimg.com/600x315/46/54/6b/46546bb9f77f2ceb00bb338dab3d20cd.jpg"/>
          <p:cNvPicPr>
            <a:picLocks noChangeAspect="1" noChangeArrowheads="1"/>
          </p:cNvPicPr>
          <p:nvPr/>
        </p:nvPicPr>
        <p:blipFill>
          <a:blip r:embed="rId2"/>
          <a:srcRect/>
          <a:stretch>
            <a:fillRect/>
          </a:stretch>
        </p:blipFill>
        <p:spPr bwMode="auto">
          <a:xfrm>
            <a:off x="1600200" y="1371600"/>
            <a:ext cx="5805712" cy="3048000"/>
          </a:xfrm>
          <a:prstGeom prst="rect">
            <a:avLst/>
          </a:prstGeom>
          <a:noFill/>
        </p:spPr>
      </p:pic>
      <p:sp>
        <p:nvSpPr>
          <p:cNvPr id="5" name="Subtitle 2"/>
          <p:cNvSpPr txBox="1">
            <a:spLocks/>
          </p:cNvSpPr>
          <p:nvPr/>
        </p:nvSpPr>
        <p:spPr>
          <a:xfrm>
            <a:off x="1447800" y="4419600"/>
            <a:ext cx="6400800" cy="1981200"/>
          </a:xfrm>
          <a:prstGeom prst="rect">
            <a:avLst/>
          </a:prstGeom>
        </p:spPr>
        <p:txBody>
          <a:bodyPr vert="horz" lIns="0" rIns="18288">
            <a:no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800" b="1" i="1" dirty="0" smtClean="0"/>
              <a:t>Plus Work DX remotely from any place now with WSJT-X Digital Modes</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800" b="1" i="1" dirty="0" smtClean="0"/>
              <a:t>Live Demonstration  </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800" b="1" i="1" dirty="0" smtClean="0"/>
              <a:t>AB6UI </a:t>
            </a:r>
            <a:r>
              <a:rPr lang="en-US" sz="2800" b="1" i="1" dirty="0" smtClean="0"/>
              <a:t> </a:t>
            </a:r>
            <a:endParaRPr lang="en-US" sz="2800" b="1" i="1" dirty="0" smtClean="0"/>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800" b="1" i="1" dirty="0" smtClean="0"/>
              <a:t>Brian Johnson</a:t>
            </a:r>
            <a:endParaRPr kumimoji="0" lang="en-US" sz="2800" b="1" i="1"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8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n6rv_rev2_jpg.jpg"/>
          <p:cNvPicPr>
            <a:picLocks noChangeAspect="1"/>
          </p:cNvPicPr>
          <p:nvPr/>
        </p:nvPicPr>
        <p:blipFill>
          <a:blip r:embed="rId2"/>
          <a:stretch>
            <a:fillRect/>
          </a:stretch>
        </p:blipFill>
        <p:spPr>
          <a:xfrm>
            <a:off x="0" y="990600"/>
            <a:ext cx="9144000" cy="4888966"/>
          </a:xfrm>
          <a:prstGeom prst="rect">
            <a:avLst/>
          </a:prstGeom>
        </p:spPr>
      </p:pic>
      <p:sp>
        <p:nvSpPr>
          <p:cNvPr id="4" name="TextBox 3"/>
          <p:cNvSpPr txBox="1"/>
          <p:nvPr/>
        </p:nvSpPr>
        <p:spPr>
          <a:xfrm>
            <a:off x="76200" y="1"/>
            <a:ext cx="9067800" cy="1508105"/>
          </a:xfrm>
          <a:prstGeom prst="rect">
            <a:avLst/>
          </a:prstGeom>
          <a:noFill/>
        </p:spPr>
        <p:txBody>
          <a:bodyPr wrap="square" rtlCol="0">
            <a:spAutoFit/>
          </a:bodyPr>
          <a:lstStyle/>
          <a:p>
            <a:pPr algn="ctr"/>
            <a:r>
              <a:rPr lang="en-US" sz="2800" b="1" i="1" dirty="0" smtClean="0"/>
              <a:t>The Desktop Method with TeamViewer </a:t>
            </a:r>
          </a:p>
          <a:p>
            <a:pPr algn="ctr"/>
            <a:r>
              <a:rPr lang="en-US" sz="1600" b="1" i="1" dirty="0" smtClean="0"/>
              <a:t>HF Fully Automated HF Remote Station  in the WSJT-X Digital Interface</a:t>
            </a:r>
          </a:p>
          <a:p>
            <a:pPr algn="ctr"/>
            <a:r>
              <a:rPr lang="en-US" sz="1600" b="1" i="1" dirty="0" smtClean="0"/>
              <a:t>Most Important Panel  - Where it all happens !  </a:t>
            </a:r>
          </a:p>
          <a:p>
            <a:pPr algn="ctr"/>
            <a:endParaRPr lang="en-US" sz="1600" b="1" i="1" dirty="0" smtClean="0"/>
          </a:p>
          <a:p>
            <a:pPr algn="ctr"/>
            <a:r>
              <a:rPr lang="en-US" sz="1600" b="1" i="1" dirty="0" smtClean="0"/>
              <a:t> </a:t>
            </a:r>
          </a:p>
        </p:txBody>
      </p:sp>
      <p:sp>
        <p:nvSpPr>
          <p:cNvPr id="7" name="TextBox 6"/>
          <p:cNvSpPr txBox="1"/>
          <p:nvPr/>
        </p:nvSpPr>
        <p:spPr>
          <a:xfrm>
            <a:off x="7315200" y="5410200"/>
            <a:ext cx="1687963" cy="461665"/>
          </a:xfrm>
          <a:prstGeom prst="rect">
            <a:avLst/>
          </a:prstGeom>
          <a:solidFill>
            <a:srgbClr val="FF6600">
              <a:alpha val="50000"/>
            </a:srgbClr>
          </a:solidFill>
          <a:ln>
            <a:solidFill>
              <a:srgbClr val="002060"/>
            </a:solidFill>
          </a:ln>
        </p:spPr>
        <p:txBody>
          <a:bodyPr wrap="square" rtlCol="0">
            <a:spAutoFit/>
          </a:bodyPr>
          <a:lstStyle/>
          <a:p>
            <a:pPr algn="ctr"/>
            <a:r>
              <a:rPr lang="en-US" sz="1200" b="1" i="1" dirty="0" smtClean="0"/>
              <a:t>QSO Exchanges</a:t>
            </a:r>
          </a:p>
          <a:p>
            <a:pPr algn="ctr"/>
            <a:r>
              <a:rPr lang="en-US" sz="1200" b="1" i="1" dirty="0" smtClean="0"/>
              <a:t>CQ to 73 Exchanges   </a:t>
            </a:r>
            <a:endParaRPr lang="en-US" sz="1200" b="1" i="1" dirty="0"/>
          </a:p>
        </p:txBody>
      </p:sp>
      <p:sp>
        <p:nvSpPr>
          <p:cNvPr id="8" name="TextBox 7"/>
          <p:cNvSpPr txBox="1"/>
          <p:nvPr/>
        </p:nvSpPr>
        <p:spPr>
          <a:xfrm>
            <a:off x="152400" y="4953000"/>
            <a:ext cx="1676400" cy="246221"/>
          </a:xfrm>
          <a:prstGeom prst="rect">
            <a:avLst/>
          </a:prstGeom>
          <a:solidFill>
            <a:srgbClr val="FF6600">
              <a:alpha val="51000"/>
            </a:srgbClr>
          </a:solidFill>
          <a:ln w="15875" cmpd="sng">
            <a:solidFill>
              <a:srgbClr val="002060"/>
            </a:solidFill>
          </a:ln>
        </p:spPr>
        <p:txBody>
          <a:bodyPr wrap="square" rtlCol="0">
            <a:spAutoFit/>
          </a:bodyPr>
          <a:lstStyle/>
          <a:p>
            <a:r>
              <a:rPr lang="en-US" sz="1000" b="1" i="1" dirty="0" smtClean="0"/>
              <a:t>Log Contact Panel Here</a:t>
            </a:r>
            <a:endParaRPr lang="en-US" sz="1000" b="1" i="1" dirty="0"/>
          </a:p>
        </p:txBody>
      </p:sp>
      <p:sp>
        <p:nvSpPr>
          <p:cNvPr id="9" name="TextBox 8"/>
          <p:cNvSpPr txBox="1"/>
          <p:nvPr/>
        </p:nvSpPr>
        <p:spPr>
          <a:xfrm>
            <a:off x="6613167" y="3048000"/>
            <a:ext cx="2302233" cy="369332"/>
          </a:xfrm>
          <a:prstGeom prst="rect">
            <a:avLst/>
          </a:prstGeom>
          <a:solidFill>
            <a:srgbClr val="FF6600">
              <a:alpha val="51000"/>
            </a:srgbClr>
          </a:solidFill>
          <a:ln cmpd="sng">
            <a:solidFill>
              <a:srgbClr val="002060"/>
            </a:solidFill>
          </a:ln>
        </p:spPr>
        <p:txBody>
          <a:bodyPr wrap="none" rtlCol="0">
            <a:spAutoFit/>
          </a:bodyPr>
          <a:lstStyle/>
          <a:p>
            <a:r>
              <a:rPr lang="en-US" sz="900" b="1" i="1" dirty="0" smtClean="0"/>
              <a:t>Red are Rx Exchanges  : N6RV</a:t>
            </a:r>
          </a:p>
          <a:p>
            <a:r>
              <a:rPr lang="en-US" sz="900" b="1" i="1" dirty="0" smtClean="0"/>
              <a:t>Yellow are My Tx Exchanges  : WB6DJI  </a:t>
            </a:r>
            <a:endParaRPr lang="en-US" sz="900" b="1" i="1" dirty="0"/>
          </a:p>
        </p:txBody>
      </p:sp>
      <p:cxnSp>
        <p:nvCxnSpPr>
          <p:cNvPr id="11" name="Straight Arrow Connector 10"/>
          <p:cNvCxnSpPr/>
          <p:nvPr/>
        </p:nvCxnSpPr>
        <p:spPr>
          <a:xfrm rot="10800000" flipV="1">
            <a:off x="7848600" y="3352801"/>
            <a:ext cx="381000" cy="3047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7543800" y="5181600"/>
            <a:ext cx="304800" cy="22701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4800" y="5181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68386" y="3505200"/>
            <a:ext cx="1651414" cy="553998"/>
          </a:xfrm>
          <a:prstGeom prst="rect">
            <a:avLst/>
          </a:prstGeom>
          <a:solidFill>
            <a:srgbClr val="FF6600">
              <a:alpha val="60000"/>
            </a:srgbClr>
          </a:solidFill>
          <a:ln>
            <a:solidFill>
              <a:srgbClr val="002060"/>
            </a:solidFill>
          </a:ln>
        </p:spPr>
        <p:txBody>
          <a:bodyPr wrap="none" rtlCol="0">
            <a:spAutoFit/>
          </a:bodyPr>
          <a:lstStyle/>
          <a:p>
            <a:r>
              <a:rPr lang="en-US" sz="1000" b="1" i="1" dirty="0" smtClean="0"/>
              <a:t>Shows all Band Activity</a:t>
            </a:r>
          </a:p>
          <a:p>
            <a:r>
              <a:rPr lang="en-US" sz="1000" b="1" i="1" dirty="0" smtClean="0"/>
              <a:t> Panel Here</a:t>
            </a:r>
          </a:p>
          <a:p>
            <a:r>
              <a:rPr lang="en-US" sz="1000" b="1" i="1" dirty="0" smtClean="0"/>
              <a:t>Green  is Active CQ Calls</a:t>
            </a:r>
            <a:endParaRPr lang="en-US" sz="1000" b="1" i="1" dirty="0"/>
          </a:p>
        </p:txBody>
      </p:sp>
      <p:cxnSp>
        <p:nvCxnSpPr>
          <p:cNvPr id="28" name="Straight Arrow Connector 27"/>
          <p:cNvCxnSpPr/>
          <p:nvPr/>
        </p:nvCxnSpPr>
        <p:spPr>
          <a:xfrm rot="16200000" flipV="1">
            <a:off x="5295900" y="3314700"/>
            <a:ext cx="3048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3276600"/>
            <a:ext cx="2792911" cy="646331"/>
          </a:xfrm>
          <a:prstGeom prst="rect">
            <a:avLst/>
          </a:prstGeom>
          <a:solidFill>
            <a:schemeClr val="tx1">
              <a:alpha val="67000"/>
            </a:schemeClr>
          </a:solidFill>
          <a:ln w="15875" cmpd="sng">
            <a:solidFill>
              <a:schemeClr val="bg2">
                <a:lumMod val="50000"/>
              </a:schemeClr>
            </a:solidFill>
          </a:ln>
        </p:spPr>
        <p:txBody>
          <a:bodyPr wrap="square" rtlCol="0">
            <a:spAutoFit/>
          </a:bodyPr>
          <a:lstStyle/>
          <a:p>
            <a:pPr algn="ctr"/>
            <a:r>
              <a:rPr lang="en-US" sz="1200" b="1" i="1" u="sng" dirty="0" smtClean="0">
                <a:solidFill>
                  <a:srgbClr val="FFC000"/>
                </a:solidFill>
              </a:rPr>
              <a:t>Digital Mode </a:t>
            </a:r>
            <a:r>
              <a:rPr lang="en-US" sz="1200" b="1" i="1" u="sng" dirty="0" err="1" smtClean="0">
                <a:solidFill>
                  <a:srgbClr val="FFC000"/>
                </a:solidFill>
              </a:rPr>
              <a:t>WaterFall</a:t>
            </a:r>
            <a:r>
              <a:rPr lang="en-US" sz="1200" b="1" i="1" u="sng" dirty="0" smtClean="0">
                <a:solidFill>
                  <a:srgbClr val="FFC000"/>
                </a:solidFill>
              </a:rPr>
              <a:t>  Spectrum</a:t>
            </a:r>
          </a:p>
          <a:p>
            <a:pPr algn="ctr"/>
            <a:r>
              <a:rPr lang="en-US" sz="1200" b="1" i="1" u="sng" dirty="0" smtClean="0">
                <a:solidFill>
                  <a:srgbClr val="FFC000"/>
                </a:solidFill>
              </a:rPr>
              <a:t> 200Hz to 3Khz  Panel</a:t>
            </a:r>
          </a:p>
          <a:p>
            <a:pPr algn="ctr"/>
            <a:r>
              <a:rPr lang="en-US" sz="1200" b="1" i="1" u="sng" dirty="0" smtClean="0">
                <a:solidFill>
                  <a:srgbClr val="FFC000"/>
                </a:solidFill>
              </a:rPr>
              <a:t>See the Signals  </a:t>
            </a:r>
            <a:endParaRPr lang="en-US" sz="1200" b="1" i="1" u="sng" dirty="0">
              <a:solidFill>
                <a:srgbClr val="FFC000"/>
              </a:solidFill>
            </a:endParaRPr>
          </a:p>
        </p:txBody>
      </p:sp>
      <p:cxnSp>
        <p:nvCxnSpPr>
          <p:cNvPr id="33" name="Straight Arrow Connector 32"/>
          <p:cNvCxnSpPr/>
          <p:nvPr/>
        </p:nvCxnSpPr>
        <p:spPr>
          <a:xfrm rot="10800000">
            <a:off x="1676400" y="2743200"/>
            <a:ext cx="914400" cy="457200"/>
          </a:xfrm>
          <a:prstGeom prst="straightConnector1">
            <a:avLst/>
          </a:prstGeom>
          <a:ln w="2222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 y="5950803"/>
            <a:ext cx="8458200" cy="830997"/>
          </a:xfrm>
          <a:prstGeom prst="rect">
            <a:avLst/>
          </a:prstGeom>
          <a:solidFill>
            <a:srgbClr val="FF6600">
              <a:alpha val="82000"/>
            </a:srgbClr>
          </a:solidFill>
          <a:ln w="12700" cmpd="sng">
            <a:solidFill>
              <a:schemeClr val="accent1">
                <a:shade val="50000"/>
                <a:satMod val="103000"/>
              </a:schemeClr>
            </a:solidFill>
          </a:ln>
        </p:spPr>
        <p:txBody>
          <a:bodyPr wrap="square" rtlCol="0">
            <a:spAutoFit/>
          </a:bodyPr>
          <a:lstStyle/>
          <a:p>
            <a:pPr algn="ctr"/>
            <a:r>
              <a:rPr lang="en-US" sz="2400" b="1" i="1" dirty="0" smtClean="0"/>
              <a:t>So Let’s Get Started with the Live Demo Now !</a:t>
            </a:r>
          </a:p>
          <a:p>
            <a:pPr algn="ctr"/>
            <a:r>
              <a:rPr lang="en-US" sz="2400" b="1" i="1" dirty="0" smtClean="0"/>
              <a:t>This is what we hope to see ! </a:t>
            </a:r>
          </a:p>
        </p:txBody>
      </p:sp>
      <p:sp>
        <p:nvSpPr>
          <p:cNvPr id="38" name="TextBox 37"/>
          <p:cNvSpPr txBox="1"/>
          <p:nvPr/>
        </p:nvSpPr>
        <p:spPr>
          <a:xfrm>
            <a:off x="7010400" y="1447800"/>
            <a:ext cx="1981200" cy="369332"/>
          </a:xfrm>
          <a:prstGeom prst="rect">
            <a:avLst/>
          </a:prstGeom>
          <a:solidFill>
            <a:schemeClr val="tx1">
              <a:alpha val="86000"/>
            </a:schemeClr>
          </a:solidFill>
          <a:ln w="15875">
            <a:solidFill>
              <a:srgbClr val="00B0F0"/>
            </a:solidFill>
          </a:ln>
        </p:spPr>
        <p:txBody>
          <a:bodyPr wrap="square" rtlCol="0">
            <a:spAutoFit/>
          </a:bodyPr>
          <a:lstStyle/>
          <a:p>
            <a:pPr algn="ctr"/>
            <a:r>
              <a:rPr lang="en-US" b="1" i="1" dirty="0" smtClean="0">
                <a:solidFill>
                  <a:srgbClr val="FFFF00"/>
                </a:solidFill>
              </a:rPr>
              <a:t>The JT Alert Box  </a:t>
            </a:r>
            <a:endParaRPr lang="en-US" b="1" i="1" dirty="0">
              <a:solidFill>
                <a:srgbClr val="FFFF00"/>
              </a:solidFill>
            </a:endParaRPr>
          </a:p>
        </p:txBody>
      </p:sp>
      <p:cxnSp>
        <p:nvCxnSpPr>
          <p:cNvPr id="40" name="Straight Arrow Connector 39"/>
          <p:cNvCxnSpPr/>
          <p:nvPr/>
        </p:nvCxnSpPr>
        <p:spPr>
          <a:xfrm rot="10800000" flipV="1">
            <a:off x="5791200" y="1600200"/>
            <a:ext cx="13716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4972708" cy="369332"/>
          </a:xfrm>
          <a:prstGeom prst="rect">
            <a:avLst/>
          </a:prstGeom>
          <a:noFill/>
        </p:spPr>
        <p:txBody>
          <a:bodyPr wrap="none" rtlCol="0">
            <a:spAutoFit/>
          </a:bodyPr>
          <a:lstStyle/>
          <a:p>
            <a:r>
              <a:rPr lang="en-US" dirty="0" smtClean="0"/>
              <a:t>Resources : https://wsjtx.net/home/ft8-mode.html</a:t>
            </a:r>
            <a:endParaRPr lang="en-US" dirty="0"/>
          </a:p>
        </p:txBody>
      </p:sp>
      <p:pic>
        <p:nvPicPr>
          <p:cNvPr id="2051" name="Picture 3"/>
          <p:cNvPicPr>
            <a:picLocks noChangeAspect="1" noChangeArrowheads="1"/>
          </p:cNvPicPr>
          <p:nvPr/>
        </p:nvPicPr>
        <p:blipFill>
          <a:blip r:embed="rId2"/>
          <a:srcRect l="4545" r="22727"/>
          <a:stretch>
            <a:fillRect/>
          </a:stretch>
        </p:blipFill>
        <p:spPr bwMode="auto">
          <a:xfrm>
            <a:off x="7772400" y="2971800"/>
            <a:ext cx="1219200" cy="3640667"/>
          </a:xfrm>
          <a:prstGeom prst="rect">
            <a:avLst/>
          </a:prstGeom>
          <a:noFill/>
          <a:ln w="9525">
            <a:noFill/>
            <a:miter lim="800000"/>
            <a:headEnd/>
            <a:tailEnd/>
          </a:ln>
          <a:effectLst/>
        </p:spPr>
      </p:pic>
      <p:sp>
        <p:nvSpPr>
          <p:cNvPr id="7" name="TextBox 6"/>
          <p:cNvSpPr txBox="1"/>
          <p:nvPr/>
        </p:nvSpPr>
        <p:spPr>
          <a:xfrm>
            <a:off x="685800" y="2286000"/>
            <a:ext cx="8780930" cy="4801314"/>
          </a:xfrm>
          <a:prstGeom prst="rect">
            <a:avLst/>
          </a:prstGeom>
          <a:noFill/>
        </p:spPr>
        <p:txBody>
          <a:bodyPr wrap="none" rtlCol="0">
            <a:spAutoFit/>
          </a:bodyPr>
          <a:lstStyle/>
          <a:p>
            <a:r>
              <a:rPr lang="en-US" dirty="0"/>
              <a:t>FT8 is designed for situations like multi-hop Es where signals may be weak and fading, </a:t>
            </a:r>
            <a:endParaRPr lang="en-US" dirty="0" smtClean="0"/>
          </a:p>
          <a:p>
            <a:r>
              <a:rPr lang="en-US" dirty="0" smtClean="0"/>
              <a:t>openings </a:t>
            </a:r>
            <a:r>
              <a:rPr lang="en-US" dirty="0"/>
              <a:t>may be short, and you want fast completion of reliable, confirmable QSOs. </a:t>
            </a:r>
            <a:endParaRPr lang="en-US" dirty="0" smtClean="0"/>
          </a:p>
          <a:p>
            <a:r>
              <a:rPr lang="en-US" dirty="0"/>
              <a:t>Important characteristics of FT8: </a:t>
            </a:r>
            <a:endParaRPr lang="en-US" b="1" dirty="0" smtClean="0"/>
          </a:p>
          <a:p>
            <a:r>
              <a:rPr lang="en-US" dirty="0"/>
              <a:t> - T/R sequence length: 15 s </a:t>
            </a:r>
            <a:endParaRPr lang="en-US" dirty="0" smtClean="0"/>
          </a:p>
          <a:p>
            <a:r>
              <a:rPr lang="en-US" dirty="0"/>
              <a:t> - Message length: 75 bits + 12-bit CRC </a:t>
            </a:r>
            <a:endParaRPr lang="en-US" dirty="0" smtClean="0"/>
          </a:p>
          <a:p>
            <a:r>
              <a:rPr lang="en-US" dirty="0"/>
              <a:t> - FEC code: LDPC(174,87) </a:t>
            </a:r>
            <a:endParaRPr lang="en-US" dirty="0" smtClean="0"/>
          </a:p>
          <a:p>
            <a:r>
              <a:rPr lang="en-US" dirty="0"/>
              <a:t> - Modulation: 8-FSK, keying rate = tone spacing = 5.86 Hz </a:t>
            </a:r>
            <a:endParaRPr lang="en-US" dirty="0" smtClean="0"/>
          </a:p>
          <a:p>
            <a:r>
              <a:rPr lang="en-US" dirty="0"/>
              <a:t> - Waveform: Continuous phase, constant envelope </a:t>
            </a:r>
            <a:endParaRPr lang="en-US" dirty="0" smtClean="0"/>
          </a:p>
          <a:p>
            <a:r>
              <a:rPr lang="en-US" dirty="0"/>
              <a:t> - Occupied bandwidth: 47 Hz </a:t>
            </a:r>
            <a:endParaRPr lang="en-US" dirty="0" smtClean="0"/>
          </a:p>
          <a:p>
            <a:r>
              <a:rPr lang="en-US" dirty="0"/>
              <a:t> - Synchronization: three 7x7 Costas arrays (start, middle, end of </a:t>
            </a:r>
            <a:r>
              <a:rPr lang="en-US" dirty="0" err="1"/>
              <a:t>Tx</a:t>
            </a:r>
            <a:r>
              <a:rPr lang="en-US" dirty="0"/>
              <a:t>) </a:t>
            </a:r>
            <a:endParaRPr lang="en-US" dirty="0" smtClean="0"/>
          </a:p>
          <a:p>
            <a:r>
              <a:rPr lang="en-US" dirty="0"/>
              <a:t> - Transmission duration: 79*2048/12000 = 13.48 s </a:t>
            </a:r>
            <a:endParaRPr lang="en-US" dirty="0" smtClean="0"/>
          </a:p>
          <a:p>
            <a:r>
              <a:rPr lang="en-US" dirty="0"/>
              <a:t> - Decoding threshold: -20 dB (perhaps -24 dB with AP decoding, TBD) </a:t>
            </a:r>
            <a:endParaRPr lang="en-US" dirty="0" smtClean="0"/>
          </a:p>
          <a:p>
            <a:r>
              <a:rPr lang="en-US" dirty="0"/>
              <a:t> - Operational behavior: similar to HF usage of JT9, JT65</a:t>
            </a:r>
            <a:endParaRPr lang="en-US" dirty="0" smtClean="0"/>
          </a:p>
          <a:p>
            <a:r>
              <a:rPr lang="en-US" dirty="0"/>
              <a:t> - Multi-decoder: finds and decodes all FT8 signals in </a:t>
            </a:r>
            <a:r>
              <a:rPr lang="en-US" dirty="0" err="1"/>
              <a:t>passband</a:t>
            </a:r>
            <a:r>
              <a:rPr lang="en-US" dirty="0"/>
              <a:t> </a:t>
            </a:r>
            <a:endParaRPr lang="en-US" dirty="0" smtClean="0"/>
          </a:p>
          <a:p>
            <a:r>
              <a:rPr lang="en-US" dirty="0"/>
              <a:t> - Auto-sequencing after manual start of QSO </a:t>
            </a:r>
            <a:endParaRPr lang="en-US" dirty="0" smtClean="0"/>
          </a:p>
          <a:p>
            <a:r>
              <a:rPr lang="en-US" dirty="0"/>
              <a:t> </a:t>
            </a:r>
            <a:endParaRPr lang="en-US" dirty="0" smtClean="0"/>
          </a:p>
          <a:p>
            <a:endParaRPr lang="en-US" dirty="0"/>
          </a:p>
        </p:txBody>
      </p:sp>
      <p:sp>
        <p:nvSpPr>
          <p:cNvPr id="8" name="TextBox 7"/>
          <p:cNvSpPr txBox="1"/>
          <p:nvPr/>
        </p:nvSpPr>
        <p:spPr>
          <a:xfrm>
            <a:off x="381000" y="1916668"/>
            <a:ext cx="7599581" cy="369332"/>
          </a:xfrm>
          <a:prstGeom prst="rect">
            <a:avLst/>
          </a:prstGeom>
          <a:noFill/>
        </p:spPr>
        <p:txBody>
          <a:bodyPr wrap="none" rtlCol="0">
            <a:spAutoFit/>
          </a:bodyPr>
          <a:lstStyle/>
          <a:p>
            <a:r>
              <a:rPr lang="en-US" dirty="0" smtClean="0"/>
              <a:t>Download Free Program : </a:t>
            </a:r>
            <a:r>
              <a:rPr lang="en-US" dirty="0" smtClean="0">
                <a:hlinkClick r:id="rId3"/>
              </a:rPr>
              <a:t>http://physics.princeton.edu/pulsar/K1JT/wsjtx.html</a:t>
            </a:r>
            <a:r>
              <a:rPr lang="en-US" dirty="0" smtClean="0"/>
              <a:t> </a:t>
            </a:r>
            <a:endParaRPr lang="en-US" dirty="0"/>
          </a:p>
        </p:txBody>
      </p:sp>
      <p:sp>
        <p:nvSpPr>
          <p:cNvPr id="6" name="TextBox 5"/>
          <p:cNvSpPr txBox="1"/>
          <p:nvPr/>
        </p:nvSpPr>
        <p:spPr>
          <a:xfrm>
            <a:off x="533400" y="228600"/>
            <a:ext cx="8458200" cy="1938992"/>
          </a:xfrm>
          <a:prstGeom prst="rect">
            <a:avLst/>
          </a:prstGeom>
          <a:noFill/>
        </p:spPr>
        <p:txBody>
          <a:bodyPr wrap="square" rtlCol="0">
            <a:spAutoFit/>
          </a:bodyPr>
          <a:lstStyle/>
          <a:p>
            <a:pPr>
              <a:buFont typeface="Arial" pitchFamily="34" charset="0"/>
              <a:buChar char="•"/>
            </a:pPr>
            <a:r>
              <a:rPr lang="en-US" sz="3200" b="1" i="1" dirty="0" smtClean="0"/>
              <a:t> </a:t>
            </a:r>
            <a:r>
              <a:rPr lang="en-US" sz="2800" b="1" i="1" dirty="0" smtClean="0"/>
              <a:t>Digital Modes – JT-65 – JT9 – FT-8</a:t>
            </a:r>
          </a:p>
          <a:p>
            <a:pPr>
              <a:buFont typeface="Arial" pitchFamily="34" charset="0"/>
              <a:buChar char="•"/>
            </a:pPr>
            <a:r>
              <a:rPr lang="en-US" sz="2800" b="1" i="1" dirty="0" smtClean="0"/>
              <a:t>  New FT8 Digital Mode Specifications</a:t>
            </a:r>
          </a:p>
          <a:p>
            <a:r>
              <a:rPr lang="en-US" sz="2800" b="1" i="1" dirty="0" smtClean="0"/>
              <a:t>	- Why can we see below the Noise Floor ? </a:t>
            </a:r>
          </a:p>
          <a:p>
            <a:r>
              <a:rPr lang="en-US" sz="3200" b="1" i="1" dirty="0" smtClean="0"/>
              <a:t> </a:t>
            </a:r>
            <a:endParaRPr lang="en-US" sz="3200" b="1" i="1" dirty="0"/>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954107"/>
          </a:xfrm>
          <a:prstGeom prst="rect">
            <a:avLst/>
          </a:prstGeom>
          <a:noFill/>
        </p:spPr>
        <p:txBody>
          <a:bodyPr wrap="square" rtlCol="0">
            <a:spAutoFit/>
          </a:bodyPr>
          <a:lstStyle/>
          <a:p>
            <a:r>
              <a:rPr lang="en-US" sz="2800" b="1" i="1" dirty="0" smtClean="0"/>
              <a:t> Is Digital a FT8 Weak Signal or a Low Power Mode ?</a:t>
            </a:r>
          </a:p>
          <a:p>
            <a:pPr algn="ctr"/>
            <a:r>
              <a:rPr lang="en-US" sz="2800" b="1" i="1" dirty="0" smtClean="0"/>
              <a:t>  That depends on many factors !  </a:t>
            </a:r>
            <a:endParaRPr lang="en-US" sz="2800" b="1" i="1" dirty="0"/>
          </a:p>
        </p:txBody>
      </p:sp>
      <p:sp>
        <p:nvSpPr>
          <p:cNvPr id="5" name="TextBox 4"/>
          <p:cNvSpPr txBox="1"/>
          <p:nvPr/>
        </p:nvSpPr>
        <p:spPr>
          <a:xfrm>
            <a:off x="381000" y="1447800"/>
            <a:ext cx="8305800" cy="5247590"/>
          </a:xfrm>
          <a:prstGeom prst="rect">
            <a:avLst/>
          </a:prstGeom>
          <a:noFill/>
        </p:spPr>
        <p:txBody>
          <a:bodyPr wrap="square" rtlCol="0">
            <a:spAutoFit/>
          </a:bodyPr>
          <a:lstStyle/>
          <a:p>
            <a:r>
              <a:rPr lang="en-US" sz="1400" u="sng" dirty="0" smtClean="0"/>
              <a:t>There is definitely a difference between a "weak signal" mode and a "low power" mode.</a:t>
            </a:r>
            <a:br>
              <a:rPr lang="en-US" sz="1400" u="sng" dirty="0" smtClean="0"/>
            </a:br>
            <a:r>
              <a:rPr lang="en-US" sz="1200" dirty="0" smtClean="0"/>
              <a:t>Low power modes are designed to 1) save electricity, 2) reduce RFI, 3) be undetectable for covert operations, or 4) give hobbyists something to do in their excess spare time.  (I jest...I love QRP ops, too.)</a:t>
            </a:r>
            <a:br>
              <a:rPr lang="en-US" sz="1200" dirty="0" smtClean="0"/>
            </a:br>
            <a:r>
              <a:rPr lang="en-US" sz="1200" dirty="0" smtClean="0"/>
              <a:t/>
            </a:r>
            <a:br>
              <a:rPr lang="en-US" sz="1200" dirty="0" smtClean="0"/>
            </a:br>
            <a:r>
              <a:rPr lang="en-US" sz="1200" u="sng" dirty="0" smtClean="0"/>
              <a:t>But weak signal modes are designed </a:t>
            </a:r>
            <a:r>
              <a:rPr lang="en-US" sz="1200" dirty="0" smtClean="0"/>
              <a:t>to: 1) maintain communications when band conditions are poor, 2) enable communications via meteor scatter, moon bounce, or during times of wide and rapid signal facing.  3) enable communications at the extreme ends of the radio spectrum when power and/or antenna construction is technically difficult or expensive, 4) extend communications at the beginning and end of normal band openings when signal strengths are weak.</a:t>
            </a:r>
            <a:br>
              <a:rPr lang="en-US" sz="1200" dirty="0" smtClean="0"/>
            </a:br>
            <a:r>
              <a:rPr lang="en-US" sz="1200" dirty="0" smtClean="0"/>
              <a:t/>
            </a:r>
            <a:br>
              <a:rPr lang="en-US" sz="1200" dirty="0" smtClean="0"/>
            </a:br>
            <a:r>
              <a:rPr lang="en-US" sz="1200" dirty="0" smtClean="0"/>
              <a:t>There are additional comments that could or will be made, I am sure.</a:t>
            </a:r>
            <a:br>
              <a:rPr lang="en-US" sz="1200" dirty="0" smtClean="0"/>
            </a:br>
            <a:r>
              <a:rPr lang="en-US" sz="1200" dirty="0" smtClean="0"/>
              <a:t/>
            </a:r>
            <a:br>
              <a:rPr lang="en-US" sz="1200" dirty="0" smtClean="0"/>
            </a:br>
            <a:r>
              <a:rPr lang="en-US" sz="1200" u="sng" dirty="0" smtClean="0"/>
              <a:t>I also add a third category to the mix -- Narrow bandwidth modes.....</a:t>
            </a:r>
          </a:p>
          <a:p>
            <a:r>
              <a:rPr lang="en-US" sz="1200" dirty="0" smtClean="0"/>
              <a:t/>
            </a:r>
            <a:br>
              <a:rPr lang="en-US" sz="1200" dirty="0" smtClean="0"/>
            </a:br>
            <a:r>
              <a:rPr lang="en-US" sz="1200" dirty="0" smtClean="0"/>
              <a:t>These are modes that may be either low power or weak signal modes, but one of their attributes is also that they take up much less bandwidth than some other modes....</a:t>
            </a:r>
            <a:br>
              <a:rPr lang="en-US" sz="1200" dirty="0" smtClean="0"/>
            </a:br>
            <a:r>
              <a:rPr lang="en-US" sz="1200" dirty="0" smtClean="0"/>
              <a:t/>
            </a:r>
            <a:br>
              <a:rPr lang="en-US" sz="1200" dirty="0" smtClean="0"/>
            </a:br>
            <a:r>
              <a:rPr lang="en-US" sz="1200" dirty="0" smtClean="0"/>
              <a:t>e.g. JT9 takes up about 10% of the bandwidth as JT65 or JTDX, without sacrificing much of the weak signal performance.  Both of the modes take a long time to transmit, and have a limited message length - a trade-off for weak signal performance.  </a:t>
            </a:r>
            <a:br>
              <a:rPr lang="en-US" sz="1200" dirty="0" smtClean="0"/>
            </a:br>
            <a:r>
              <a:rPr lang="en-US" sz="1200" dirty="0" smtClean="0"/>
              <a:t/>
            </a:r>
            <a:br>
              <a:rPr lang="en-US" sz="1200" dirty="0" smtClean="0"/>
            </a:br>
            <a:r>
              <a:rPr lang="en-US" sz="1200" dirty="0" smtClean="0"/>
              <a:t>PSK31 and its cousins are very narrow bandwidth, with unlimited transmission and message length.  PSK31 used to be seen as a weak signal mode, until the JT's came along.  But it is one of the best weaker signal modes for general conversation.</a:t>
            </a:r>
            <a:br>
              <a:rPr lang="en-US" sz="1200" dirty="0" smtClean="0"/>
            </a:br>
            <a:r>
              <a:rPr lang="en-US" sz="1200" dirty="0" smtClean="0"/>
              <a:t/>
            </a:r>
            <a:br>
              <a:rPr lang="en-US" sz="1200" dirty="0" smtClean="0"/>
            </a:br>
            <a:r>
              <a:rPr lang="en-US" sz="1200" dirty="0" smtClean="0"/>
              <a:t>MSK144 is a great weak-signal mode, but takes more bandwidth than either JT65 or JTDX.  </a:t>
            </a:r>
            <a:br>
              <a:rPr lang="en-US" sz="1200" dirty="0" smtClean="0"/>
            </a:br>
            <a:r>
              <a:rPr lang="en-US" sz="1200" dirty="0" smtClean="0"/>
              <a:t/>
            </a:r>
            <a:br>
              <a:rPr lang="en-US" sz="1200" dirty="0" smtClean="0"/>
            </a:br>
            <a:r>
              <a:rPr lang="en-US" sz="1200" dirty="0" smtClean="0"/>
              <a:t>FT8 is a sort of compromise - 4-6 times faster than JT9/65, but still with limited message length.  It is a little wider than JT9, but about 9 dB less sensitive than JT9/65 or JTDX.  (-20 vs. -29 dB)</a:t>
            </a:r>
            <a:r>
              <a:rPr lang="en-US" sz="900" dirty="0" smtClean="0"/>
              <a:t/>
            </a:r>
            <a:br>
              <a:rPr lang="en-US" sz="900" dirty="0" smtClean="0"/>
            </a:br>
            <a:endParaRPr lang="en-US" sz="900" dirty="0"/>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47800"/>
            <a:ext cx="9322232" cy="4647426"/>
          </a:xfrm>
          <a:prstGeom prst="rect">
            <a:avLst/>
          </a:prstGeom>
          <a:noFill/>
        </p:spPr>
        <p:txBody>
          <a:bodyPr wrap="none" rtlCol="0">
            <a:spAutoFit/>
          </a:bodyPr>
          <a:lstStyle/>
          <a:p>
            <a:r>
              <a:rPr lang="en-US" sz="1000" dirty="0" smtClean="0"/>
              <a:t>In </a:t>
            </a:r>
            <a:r>
              <a:rPr lang="en-US" sz="1000" dirty="0"/>
              <a:t>order to use WSJT-X, an amateur radio operator (ham), or a short wave listener (SWL), </a:t>
            </a:r>
            <a:endParaRPr lang="en-US" sz="1000" dirty="0" smtClean="0"/>
          </a:p>
          <a:p>
            <a:r>
              <a:rPr lang="en-US" sz="1000" dirty="0" smtClean="0"/>
              <a:t>needs </a:t>
            </a:r>
            <a:r>
              <a:rPr lang="en-US" sz="1000" dirty="0"/>
              <a:t>the following:</a:t>
            </a:r>
            <a:endParaRPr lang="en-US" sz="1000" dirty="0" smtClean="0"/>
          </a:p>
          <a:p>
            <a:pPr marL="342900" indent="-342900">
              <a:buAutoNum type="arabicPeriod"/>
            </a:pPr>
            <a:r>
              <a:rPr lang="en-US" sz="1200" dirty="0" smtClean="0"/>
              <a:t>A</a:t>
            </a:r>
            <a:r>
              <a:rPr lang="en-US" sz="1200" dirty="0"/>
              <a:t> frequency stable radio and an antenna </a:t>
            </a:r>
            <a:endParaRPr lang="en-US" sz="1200" dirty="0" smtClean="0"/>
          </a:p>
          <a:p>
            <a:pPr marL="342900" indent="-342900"/>
            <a:r>
              <a:rPr lang="en-US" sz="1200" dirty="0"/>
              <a:t>	</a:t>
            </a:r>
            <a:r>
              <a:rPr lang="en-US" sz="1200" dirty="0" smtClean="0"/>
              <a:t>(</a:t>
            </a:r>
            <a:r>
              <a:rPr lang="en-US" sz="1200" dirty="0"/>
              <a:t>the frequency range for both depends on the </a:t>
            </a:r>
            <a:r>
              <a:rPr lang="en-US" sz="1200" dirty="0" smtClean="0"/>
              <a:t>band</a:t>
            </a:r>
            <a:r>
              <a:rPr lang="en-US" sz="1200" dirty="0"/>
              <a:t>);</a:t>
            </a:r>
            <a:endParaRPr lang="en-US" sz="1200" dirty="0" smtClean="0"/>
          </a:p>
          <a:p>
            <a:r>
              <a:rPr lang="en-US" sz="1200" dirty="0"/>
              <a:t>2. a sound card interface in order to pass the received audio to a computer;  </a:t>
            </a:r>
            <a:endParaRPr lang="en-US" sz="1200" dirty="0" smtClean="0"/>
          </a:p>
          <a:p>
            <a:r>
              <a:rPr lang="en-US" sz="1200" dirty="0"/>
              <a:t>3. a copy of WSJT-X, available</a:t>
            </a:r>
            <a:r>
              <a:rPr lang="en-US" sz="1200" dirty="0" smtClean="0"/>
              <a:t> </a:t>
            </a:r>
            <a:r>
              <a:rPr lang="en-US" sz="1200" dirty="0" smtClean="0">
                <a:hlinkClick r:id="rId2"/>
              </a:rPr>
              <a:t>http://physics.princeton.edu/pulsar/K1JT/wsjtx.html</a:t>
            </a:r>
            <a:r>
              <a:rPr lang="en-US" sz="1200" dirty="0" smtClean="0"/>
              <a:t> (for </a:t>
            </a:r>
            <a:r>
              <a:rPr lang="en-US" sz="1200" dirty="0"/>
              <a:t>Microsoft Windows, Linux or Macintosh);</a:t>
            </a:r>
            <a:endParaRPr lang="en-US" sz="1200" dirty="0" smtClean="0"/>
          </a:p>
          <a:p>
            <a:r>
              <a:rPr lang="en-US" sz="1200" dirty="0"/>
              <a:t>4. an accurate computer clock</a:t>
            </a:r>
            <a:r>
              <a:rPr lang="en-US" sz="1200" dirty="0" smtClean="0"/>
              <a:t>.  ( Such as Dimension 4 free program for PC ) </a:t>
            </a:r>
          </a:p>
          <a:p>
            <a:r>
              <a:rPr lang="en-US" sz="1200" dirty="0"/>
              <a:t>The antenna depends on the band you wish to use, as well as how you would like to use </a:t>
            </a:r>
            <a:endParaRPr lang="en-US" sz="1200" dirty="0" smtClean="0"/>
          </a:p>
          <a:p>
            <a:r>
              <a:rPr lang="en-US" sz="1200" dirty="0" smtClean="0"/>
              <a:t>WSJT-X</a:t>
            </a:r>
            <a:r>
              <a:rPr lang="en-US" sz="1200" dirty="0"/>
              <a:t>.  You may want to use 160 meters, which generally requires large wire antennas, </a:t>
            </a:r>
            <a:endParaRPr lang="en-US" sz="1200" dirty="0" smtClean="0"/>
          </a:p>
          <a:p>
            <a:r>
              <a:rPr lang="en-US" sz="1200" dirty="0" smtClean="0"/>
              <a:t>or </a:t>
            </a:r>
            <a:r>
              <a:rPr lang="en-US" sz="1200" dirty="0"/>
              <a:t>the microwave bands with a dish to bounce signals off the moon.  WSJT-X is popular on the </a:t>
            </a:r>
            <a:endParaRPr lang="en-US" sz="1200" dirty="0" smtClean="0"/>
          </a:p>
          <a:p>
            <a:r>
              <a:rPr lang="en-US" sz="1200" dirty="0" smtClean="0"/>
              <a:t>HF </a:t>
            </a:r>
            <a:r>
              <a:rPr lang="en-US" sz="1200" dirty="0"/>
              <a:t>amateur bands, but is also used on VHF for EME, as well as meteor scatter, rain scatter, </a:t>
            </a:r>
            <a:endParaRPr lang="en-US" sz="1200" dirty="0" smtClean="0"/>
          </a:p>
          <a:p>
            <a:r>
              <a:rPr lang="en-US" sz="1200" dirty="0" smtClean="0"/>
              <a:t>airplane </a:t>
            </a:r>
            <a:r>
              <a:rPr lang="en-US" sz="1200" dirty="0"/>
              <a:t>scatter, or even to bounce signals off the </a:t>
            </a:r>
            <a:r>
              <a:rPr lang="en-US" sz="1200" dirty="0" smtClean="0"/>
              <a:t>International </a:t>
            </a:r>
            <a:r>
              <a:rPr lang="en-US" sz="1200" dirty="0"/>
              <a:t>Space Station.  </a:t>
            </a:r>
            <a:endParaRPr lang="en-US" sz="1200" dirty="0" smtClean="0"/>
          </a:p>
          <a:p>
            <a:r>
              <a:rPr lang="en-US" sz="1200" dirty="0" smtClean="0"/>
              <a:t>Perhaps </a:t>
            </a:r>
            <a:r>
              <a:rPr lang="en-US" sz="1200" dirty="0"/>
              <a:t>you will have a unique idea for its use.</a:t>
            </a:r>
            <a:r>
              <a:rPr lang="en-US" sz="1200" dirty="0" smtClean="0"/>
              <a:t/>
            </a:r>
            <a:br>
              <a:rPr lang="en-US" sz="1200" dirty="0" smtClean="0"/>
            </a:br>
            <a:endParaRPr lang="en-US" sz="1200" dirty="0" smtClean="0"/>
          </a:p>
          <a:p>
            <a:r>
              <a:rPr lang="en-US" sz="1200" dirty="0"/>
              <a:t>Note that the program is designed for weak signals. Weak signals does not mean low power.  </a:t>
            </a:r>
            <a:endParaRPr lang="en-US" sz="1200" dirty="0" smtClean="0"/>
          </a:p>
          <a:p>
            <a:r>
              <a:rPr lang="en-US" sz="1200" dirty="0" smtClean="0"/>
              <a:t>On </a:t>
            </a:r>
            <a:r>
              <a:rPr lang="en-US" sz="1200" dirty="0"/>
              <a:t>20 meters many hams use low power (10 watts or less), but for EME, some hams use </a:t>
            </a:r>
            <a:endParaRPr lang="en-US" sz="1200" dirty="0" smtClean="0"/>
          </a:p>
          <a:p>
            <a:r>
              <a:rPr lang="en-US" sz="1200" dirty="0" smtClean="0"/>
              <a:t>1500 </a:t>
            </a:r>
            <a:r>
              <a:rPr lang="en-US" sz="1200" dirty="0"/>
              <a:t>watts of output.  As with all other amateur communications, the idea is to use the least </a:t>
            </a:r>
            <a:endParaRPr lang="en-US" sz="1200" dirty="0" smtClean="0"/>
          </a:p>
          <a:p>
            <a:r>
              <a:rPr lang="en-US" sz="1200" dirty="0" smtClean="0"/>
              <a:t>amount </a:t>
            </a:r>
            <a:r>
              <a:rPr lang="en-US" sz="1200" dirty="0"/>
              <a:t>of power necessary.  If you can work the world with </a:t>
            </a:r>
            <a:r>
              <a:rPr lang="en-US" sz="1200" dirty="0" err="1"/>
              <a:t>milliwatts</a:t>
            </a:r>
            <a:r>
              <a:rPr lang="en-US" sz="1200" dirty="0"/>
              <a:t>, that's great.  If it takes 1500 watts on 6 meters to have an EME QSO</a:t>
            </a:r>
            <a:r>
              <a:rPr lang="en-US" sz="1200" dirty="0" smtClean="0"/>
              <a:t>,</a:t>
            </a:r>
          </a:p>
          <a:p>
            <a:r>
              <a:rPr lang="en-US" sz="1200" dirty="0" smtClean="0"/>
              <a:t> </a:t>
            </a:r>
            <a:r>
              <a:rPr lang="en-US" sz="1200" dirty="0"/>
              <a:t>that is also fine.</a:t>
            </a:r>
            <a:endParaRPr lang="en-US" sz="1200" dirty="0" smtClean="0"/>
          </a:p>
          <a:p>
            <a:r>
              <a:rPr lang="en-US" sz="1200" dirty="0"/>
              <a:t>Many computers using Microsoft Windows are not very time accurate.  If your PC's clock is off by just 5 seconds and you are attempting </a:t>
            </a:r>
            <a:r>
              <a:rPr lang="en-US" sz="1200" dirty="0" smtClean="0"/>
              <a:t>to</a:t>
            </a:r>
          </a:p>
          <a:p>
            <a:r>
              <a:rPr lang="en-US" sz="1200" dirty="0" smtClean="0"/>
              <a:t> </a:t>
            </a:r>
            <a:r>
              <a:rPr lang="en-US" sz="1200" dirty="0"/>
              <a:t>make a QSO via meteor </a:t>
            </a:r>
            <a:r>
              <a:rPr lang="en-US" sz="1200" dirty="0" smtClean="0"/>
              <a:t>scatter </a:t>
            </a:r>
            <a:r>
              <a:rPr lang="en-US" sz="1200" dirty="0"/>
              <a:t>using 15 second intervals, then you are missing one third of the receive and transmit time. Likewise your </a:t>
            </a:r>
            <a:endParaRPr lang="en-US" sz="1200" dirty="0" smtClean="0"/>
          </a:p>
          <a:p>
            <a:r>
              <a:rPr lang="en-US" sz="1200" dirty="0" smtClean="0"/>
              <a:t>chances </a:t>
            </a:r>
            <a:r>
              <a:rPr lang="en-US" sz="1200" dirty="0"/>
              <a:t>of having a successful QSO using 5 </a:t>
            </a:r>
            <a:r>
              <a:rPr lang="en-US" sz="1200" dirty="0" smtClean="0"/>
              <a:t>second </a:t>
            </a:r>
            <a:r>
              <a:rPr lang="en-US" sz="1200" dirty="0"/>
              <a:t>intervals, then that QSO will be very unlikely to complete. </a:t>
            </a:r>
            <a:endParaRPr lang="en-US" sz="1200" dirty="0" smtClean="0"/>
          </a:p>
          <a:p>
            <a:r>
              <a:rPr lang="en-US" sz="1200" dirty="0"/>
              <a:t>Computer time </a:t>
            </a:r>
            <a:r>
              <a:rPr lang="en-US" sz="1200" dirty="0" err="1"/>
              <a:t>accurancy</a:t>
            </a:r>
            <a:r>
              <a:rPr lang="en-US" sz="1200" dirty="0"/>
              <a:t> is much more important in the utilization of the FT8 mode.</a:t>
            </a:r>
            <a:endParaRPr lang="en-US" sz="1200" dirty="0" smtClean="0"/>
          </a:p>
          <a:p>
            <a:r>
              <a:rPr lang="en-US" sz="1200" dirty="0"/>
              <a:t>There are numerous third party time clients available on the Internet for Microsoft Windows (Google is your friend).</a:t>
            </a:r>
            <a:endParaRPr lang="en-US" sz="1200" dirty="0" smtClean="0"/>
          </a:p>
          <a:p>
            <a:endParaRPr lang="en-US" sz="1200" dirty="0"/>
          </a:p>
        </p:txBody>
      </p:sp>
      <p:sp>
        <p:nvSpPr>
          <p:cNvPr id="3" name="TextBox 2"/>
          <p:cNvSpPr txBox="1"/>
          <p:nvPr/>
        </p:nvSpPr>
        <p:spPr>
          <a:xfrm>
            <a:off x="457200" y="685800"/>
            <a:ext cx="7964424" cy="923330"/>
          </a:xfrm>
          <a:prstGeom prst="rect">
            <a:avLst/>
          </a:prstGeom>
          <a:noFill/>
        </p:spPr>
        <p:txBody>
          <a:bodyPr wrap="none" rtlCol="0">
            <a:spAutoFit/>
          </a:bodyPr>
          <a:lstStyle/>
          <a:p>
            <a:pPr>
              <a:buFont typeface="Arial" pitchFamily="34" charset="0"/>
              <a:buChar char="•"/>
            </a:pPr>
            <a:r>
              <a:rPr lang="en-US" sz="3600" b="1" i="1" dirty="0" smtClean="0"/>
              <a:t>  What You Need to Use WSJT-X FT8 </a:t>
            </a:r>
          </a:p>
          <a:p>
            <a:endParaRPr lang="en-US" dirty="0"/>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1"/>
            <a:ext cx="9067800" cy="1015663"/>
          </a:xfrm>
          <a:prstGeom prst="rect">
            <a:avLst/>
          </a:prstGeom>
          <a:noFill/>
        </p:spPr>
        <p:txBody>
          <a:bodyPr wrap="square" rtlCol="0">
            <a:spAutoFit/>
          </a:bodyPr>
          <a:lstStyle/>
          <a:p>
            <a:pPr algn="ctr"/>
            <a:r>
              <a:rPr lang="en-US" sz="2000" b="1" i="1" dirty="0" smtClean="0"/>
              <a:t>HF Fully Automated HF Remote Station</a:t>
            </a:r>
          </a:p>
          <a:p>
            <a:pPr algn="ctr"/>
            <a:r>
              <a:rPr lang="en-US" sz="2000" b="1" i="1" dirty="0" smtClean="0"/>
              <a:t>Choices for over the Internet Automation &amp; Interfacing</a:t>
            </a:r>
          </a:p>
          <a:p>
            <a:pPr algn="ctr"/>
            <a:r>
              <a:rPr lang="en-US" sz="2000" b="1" i="1" dirty="0" smtClean="0"/>
              <a:t> </a:t>
            </a:r>
          </a:p>
        </p:txBody>
      </p:sp>
      <p:sp>
        <p:nvSpPr>
          <p:cNvPr id="11" name="Content Placeholder 2"/>
          <p:cNvSpPr>
            <a:spLocks noGrp="1"/>
          </p:cNvSpPr>
          <p:nvPr>
            <p:ph idx="1"/>
          </p:nvPr>
        </p:nvSpPr>
        <p:spPr>
          <a:xfrm>
            <a:off x="-76200" y="1371600"/>
            <a:ext cx="9448800" cy="6096000"/>
          </a:xfrm>
        </p:spPr>
        <p:txBody>
          <a:bodyPr>
            <a:noAutofit/>
          </a:bodyPr>
          <a:lstStyle/>
          <a:p>
            <a:r>
              <a:rPr lang="en-US" sz="2000" b="1" u="sng" dirty="0" smtClean="0"/>
              <a:t>Team-Viewer  Remote-In to Desktop ( Most Adaptable for Digital Modes )</a:t>
            </a:r>
          </a:p>
          <a:p>
            <a:pPr lvl="1"/>
            <a:r>
              <a:rPr lang="en-US" sz="2000" i="1" dirty="0" smtClean="0">
                <a:solidFill>
                  <a:srgbClr val="FF0000"/>
                </a:solidFill>
              </a:rPr>
              <a:t>Most Adaptable Software </a:t>
            </a:r>
            <a:r>
              <a:rPr lang="en-US" sz="2000" i="1" dirty="0" smtClean="0">
                <a:solidFill>
                  <a:srgbClr val="FF0000"/>
                </a:solidFill>
                <a:sym typeface="Wingdings" pitchFamily="2" charset="2"/>
              </a:rPr>
              <a:t> </a:t>
            </a:r>
            <a:r>
              <a:rPr lang="en-US" sz="2000" i="1" dirty="0" smtClean="0">
                <a:solidFill>
                  <a:srgbClr val="FF0000"/>
                </a:solidFill>
              </a:rPr>
              <a:t>Digital Modes, RTTY, MMTY, &amp; Best approach  with TeamViewer DeskTop Software accessing your Home PC </a:t>
            </a:r>
          </a:p>
          <a:p>
            <a:pPr lvl="2"/>
            <a:r>
              <a:rPr lang="en-US" sz="2000" u="sng" dirty="0" smtClean="0"/>
              <a:t>Pro’s</a:t>
            </a:r>
            <a:r>
              <a:rPr lang="en-US" sz="2000" dirty="0" smtClean="0"/>
              <a:t> :  Run all Programs from your PC Remotely as if in front of your home PC computer, Easy to use </a:t>
            </a:r>
          </a:p>
          <a:p>
            <a:pPr lvl="2">
              <a:buNone/>
            </a:pPr>
            <a:r>
              <a:rPr lang="en-US" sz="2000" dirty="0" smtClean="0"/>
              <a:t>    TeamViewer Desktop Cost  (</a:t>
            </a:r>
            <a:r>
              <a:rPr lang="en-US" sz="2000" b="1" u="sng" dirty="0" smtClean="0">
                <a:solidFill>
                  <a:srgbClr val="FF0000"/>
                </a:solidFill>
              </a:rPr>
              <a:t>Free</a:t>
            </a:r>
            <a:r>
              <a:rPr lang="en-US" sz="2000" dirty="0" smtClean="0"/>
              <a:t> for Hams/Non Commercial Use )</a:t>
            </a:r>
          </a:p>
          <a:p>
            <a:pPr lvl="2">
              <a:buNone/>
            </a:pPr>
            <a:r>
              <a:rPr lang="en-US" sz="2000" dirty="0" smtClean="0"/>
              <a:t>    Can run on slow DSL easily</a:t>
            </a:r>
          </a:p>
          <a:p>
            <a:pPr lvl="2">
              <a:buNone/>
            </a:pPr>
            <a:endParaRPr lang="en-US" sz="2000" dirty="0" smtClean="0"/>
          </a:p>
          <a:p>
            <a:pPr lvl="2"/>
            <a:r>
              <a:rPr lang="en-US" sz="2000" u="sng" dirty="0" smtClean="0"/>
              <a:t>Con’s</a:t>
            </a:r>
            <a:r>
              <a:rPr lang="en-US" sz="2000" dirty="0" smtClean="0"/>
              <a:t> : Audio interface’s for SSB (i.e. : Skype/Signal-Link Boxes on some setups needed for good Audio )</a:t>
            </a:r>
          </a:p>
          <a:p>
            <a:pPr lvl="2">
              <a:buNone/>
            </a:pPr>
            <a:r>
              <a:rPr lang="en-US" sz="2000" dirty="0" smtClean="0"/>
              <a:t>     No remote CW key but can use programs with pre-programmed CW </a:t>
            </a:r>
          </a:p>
          <a:p>
            <a:pPr lvl="2">
              <a:buNone/>
            </a:pPr>
            <a:r>
              <a:rPr lang="en-US" sz="2000" dirty="0" smtClean="0"/>
              <a:t>     Macro responses </a:t>
            </a:r>
          </a:p>
        </p:txBody>
      </p:sp>
      <p:sp>
        <p:nvSpPr>
          <p:cNvPr id="27" name="TextBox 26"/>
          <p:cNvSpPr txBox="1"/>
          <p:nvPr/>
        </p:nvSpPr>
        <p:spPr>
          <a:xfrm>
            <a:off x="1981200" y="5632846"/>
            <a:ext cx="5638800" cy="307777"/>
          </a:xfrm>
          <a:prstGeom prst="rect">
            <a:avLst/>
          </a:prstGeom>
          <a:noFill/>
        </p:spPr>
        <p:txBody>
          <a:bodyPr wrap="square" rtlCol="0">
            <a:spAutoFit/>
          </a:bodyPr>
          <a:lstStyle/>
          <a:p>
            <a:r>
              <a:rPr lang="en-US" sz="1400" b="1" dirty="0" smtClean="0">
                <a:solidFill>
                  <a:srgbClr val="C00000"/>
                </a:solidFill>
              </a:rPr>
              <a:t>For SSB/CW operation : use FlexRadio with SmartLink Software  </a:t>
            </a:r>
            <a:endParaRPr lang="en-US" sz="1400" b="1" dirty="0">
              <a:solidFill>
                <a:srgbClr val="C00000"/>
              </a:solidFill>
            </a:endParaRPr>
          </a:p>
        </p:txBody>
      </p:sp>
      <p:sp>
        <p:nvSpPr>
          <p:cNvPr id="30" name="TextBox 29"/>
          <p:cNvSpPr txBox="1"/>
          <p:nvPr/>
        </p:nvSpPr>
        <p:spPr>
          <a:xfrm>
            <a:off x="685800" y="6197025"/>
            <a:ext cx="7239000" cy="584775"/>
          </a:xfrm>
          <a:prstGeom prst="rect">
            <a:avLst/>
          </a:prstGeom>
          <a:solidFill>
            <a:srgbClr val="FFFF00">
              <a:alpha val="56000"/>
            </a:srgbClr>
          </a:solidFill>
          <a:ln>
            <a:solidFill>
              <a:schemeClr val="accent1"/>
            </a:solidFill>
          </a:ln>
        </p:spPr>
        <p:txBody>
          <a:bodyPr wrap="square" rtlCol="0">
            <a:spAutoFit/>
          </a:bodyPr>
          <a:lstStyle/>
          <a:p>
            <a:pPr algn="ctr"/>
            <a:r>
              <a:rPr lang="en-US" sz="1600" b="1" dirty="0" smtClean="0">
                <a:solidFill>
                  <a:srgbClr val="C00000"/>
                </a:solidFill>
              </a:rPr>
              <a:t>Message Takeaway Here </a:t>
            </a:r>
          </a:p>
          <a:p>
            <a:pPr algn="ctr"/>
            <a:r>
              <a:rPr lang="en-US" sz="1600" b="1" dirty="0" smtClean="0">
                <a:solidFill>
                  <a:srgbClr val="C00000"/>
                </a:solidFill>
              </a:rPr>
              <a:t>You Mileage may vary depending on Internet Speed  </a:t>
            </a:r>
            <a:endParaRPr lang="en-US" sz="1600" b="1" dirty="0">
              <a:solidFill>
                <a:srgbClr val="C00000"/>
              </a:solidFill>
            </a:endParaRPr>
          </a:p>
        </p:txBody>
      </p:sp>
      <p:sp>
        <p:nvSpPr>
          <p:cNvPr id="8" name="TextBox 7"/>
          <p:cNvSpPr txBox="1"/>
          <p:nvPr/>
        </p:nvSpPr>
        <p:spPr>
          <a:xfrm>
            <a:off x="1371600" y="5864423"/>
            <a:ext cx="6705600" cy="307777"/>
          </a:xfrm>
          <a:prstGeom prst="rect">
            <a:avLst/>
          </a:prstGeom>
          <a:noFill/>
        </p:spPr>
        <p:txBody>
          <a:bodyPr wrap="square" rtlCol="0">
            <a:spAutoFit/>
          </a:bodyPr>
          <a:lstStyle/>
          <a:p>
            <a:r>
              <a:rPr lang="en-US" sz="1400" b="1" dirty="0" smtClean="0">
                <a:solidFill>
                  <a:srgbClr val="C00000"/>
                </a:solidFill>
              </a:rPr>
              <a:t>For Digital Modes  operation : use FlexRadio SSDR with TeamViewer Software  </a:t>
            </a:r>
            <a:endParaRPr lang="en-US" sz="1400" b="1" dirty="0">
              <a:solidFill>
                <a:srgbClr val="C00000"/>
              </a:solidFill>
            </a:endParaRP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
            <a:ext cx="9067800" cy="1015663"/>
          </a:xfrm>
          <a:prstGeom prst="rect">
            <a:avLst/>
          </a:prstGeom>
          <a:noFill/>
        </p:spPr>
        <p:txBody>
          <a:bodyPr wrap="square" rtlCol="0">
            <a:spAutoFit/>
          </a:bodyPr>
          <a:lstStyle/>
          <a:p>
            <a:pPr algn="ctr"/>
            <a:r>
              <a:rPr lang="en-US" sz="2000" b="1" i="1" dirty="0" smtClean="0"/>
              <a:t>HF Fully Automated HF Remote Station  </a:t>
            </a:r>
          </a:p>
          <a:p>
            <a:pPr algn="ctr"/>
            <a:r>
              <a:rPr lang="en-US" sz="2000" b="1" i="1" dirty="0" smtClean="0"/>
              <a:t>Equipment for Internet Automation &amp; Interfacing</a:t>
            </a:r>
          </a:p>
          <a:p>
            <a:pPr algn="ctr"/>
            <a:r>
              <a:rPr lang="en-US" sz="2000" b="1" i="1" dirty="0" smtClean="0"/>
              <a:t>System Block Diagram </a:t>
            </a:r>
          </a:p>
        </p:txBody>
      </p:sp>
      <p:pic>
        <p:nvPicPr>
          <p:cNvPr id="3" name="Picture 2" descr="Remote-Op-GW-Architecture.jpg"/>
          <p:cNvPicPr>
            <a:picLocks noChangeAspect="1"/>
          </p:cNvPicPr>
          <p:nvPr/>
        </p:nvPicPr>
        <p:blipFill>
          <a:blip r:embed="rId2"/>
          <a:srcRect l="6667"/>
          <a:stretch>
            <a:fillRect/>
          </a:stretch>
        </p:blipFill>
        <p:spPr>
          <a:xfrm>
            <a:off x="838200" y="990600"/>
            <a:ext cx="7696200" cy="5867400"/>
          </a:xfrm>
          <a:prstGeom prst="rect">
            <a:avLst/>
          </a:prstGeom>
        </p:spPr>
      </p:pic>
      <p:sp>
        <p:nvSpPr>
          <p:cNvPr id="4" name="TextBox 3"/>
          <p:cNvSpPr txBox="1"/>
          <p:nvPr/>
        </p:nvSpPr>
        <p:spPr>
          <a:xfrm>
            <a:off x="1371600" y="5791200"/>
            <a:ext cx="1066800" cy="492443"/>
          </a:xfrm>
          <a:prstGeom prst="rect">
            <a:avLst/>
          </a:prstGeom>
          <a:solidFill>
            <a:srgbClr val="FF7C80"/>
          </a:solidFill>
          <a:ln w="19050">
            <a:solidFill>
              <a:schemeClr val="bg2">
                <a:lumMod val="25000"/>
              </a:schemeClr>
            </a:solidFill>
          </a:ln>
        </p:spPr>
        <p:txBody>
          <a:bodyPr wrap="square" rtlCol="0">
            <a:spAutoFit/>
          </a:bodyPr>
          <a:lstStyle/>
          <a:p>
            <a:pPr algn="ctr"/>
            <a:r>
              <a:rPr lang="en-US" sz="1000" b="1" dirty="0" smtClean="0"/>
              <a:t>SPE </a:t>
            </a:r>
          </a:p>
          <a:p>
            <a:pPr algn="ctr"/>
            <a:r>
              <a:rPr lang="en-US" sz="1600" b="1" dirty="0" smtClean="0"/>
              <a:t>2</a:t>
            </a:r>
            <a:r>
              <a:rPr lang="en-US" sz="1000" b="1" dirty="0" smtClean="0"/>
              <a:t>K-FA Amp</a:t>
            </a:r>
            <a:endParaRPr lang="en-US" sz="1000" b="1" dirty="0"/>
          </a:p>
        </p:txBody>
      </p:sp>
      <p:sp>
        <p:nvSpPr>
          <p:cNvPr id="5" name="TextBox 4"/>
          <p:cNvSpPr txBox="1"/>
          <p:nvPr/>
        </p:nvSpPr>
        <p:spPr>
          <a:xfrm>
            <a:off x="1447800" y="4475202"/>
            <a:ext cx="990600" cy="553998"/>
          </a:xfrm>
          <a:prstGeom prst="rect">
            <a:avLst/>
          </a:prstGeom>
          <a:solidFill>
            <a:srgbClr val="FF7C80"/>
          </a:solidFill>
          <a:ln w="19050" cmpd="sng">
            <a:solidFill>
              <a:schemeClr val="bg2">
                <a:lumMod val="25000"/>
              </a:schemeClr>
            </a:solidFill>
          </a:ln>
        </p:spPr>
        <p:txBody>
          <a:bodyPr wrap="square" rtlCol="0">
            <a:spAutoFit/>
          </a:bodyPr>
          <a:lstStyle/>
          <a:p>
            <a:pPr algn="ctr"/>
            <a:r>
              <a:rPr lang="en-US" sz="1000" b="1" dirty="0" smtClean="0"/>
              <a:t>Flex Radio</a:t>
            </a:r>
          </a:p>
          <a:p>
            <a:pPr algn="ctr"/>
            <a:r>
              <a:rPr lang="en-US" sz="1000" b="1" dirty="0" smtClean="0"/>
              <a:t>6700</a:t>
            </a:r>
          </a:p>
          <a:p>
            <a:pPr algn="ctr"/>
            <a:endParaRPr lang="en-US" sz="1000" dirty="0"/>
          </a:p>
        </p:txBody>
      </p:sp>
      <p:sp>
        <p:nvSpPr>
          <p:cNvPr id="6" name="TextBox 5"/>
          <p:cNvSpPr txBox="1"/>
          <p:nvPr/>
        </p:nvSpPr>
        <p:spPr>
          <a:xfrm>
            <a:off x="4953000" y="1371600"/>
            <a:ext cx="3886200" cy="2677656"/>
          </a:xfrm>
          <a:prstGeom prst="rect">
            <a:avLst/>
          </a:prstGeom>
          <a:solidFill>
            <a:schemeClr val="bg1"/>
          </a:solidFill>
        </p:spPr>
        <p:txBody>
          <a:bodyPr wrap="square" rtlCol="0">
            <a:spAutoFit/>
          </a:bodyPr>
          <a:lstStyle/>
          <a:p>
            <a:r>
              <a:rPr lang="en-US" sz="1400" b="1" dirty="0" smtClean="0">
                <a:latin typeface="Arial" pitchFamily="34" charset="0"/>
                <a:cs typeface="Arial" pitchFamily="34" charset="0"/>
              </a:rPr>
              <a:t>Client PC Software </a:t>
            </a:r>
            <a:r>
              <a:rPr lang="en-US" sz="1400" dirty="0" smtClean="0">
                <a:latin typeface="Arial" pitchFamily="34" charset="0"/>
                <a:cs typeface="Arial" pitchFamily="34" charset="0"/>
              </a:rPr>
              <a:t>	</a:t>
            </a:r>
          </a:p>
          <a:p>
            <a:pPr>
              <a:buFont typeface="Arial" pitchFamily="34" charset="0"/>
              <a:buChar char="•"/>
            </a:pPr>
            <a:r>
              <a:rPr lang="en-US" sz="1400" dirty="0" smtClean="0">
                <a:latin typeface="Arial" pitchFamily="34" charset="0"/>
                <a:cs typeface="Arial" pitchFamily="34" charset="0"/>
              </a:rPr>
              <a:t>  FlexRadio SmartSDR, DAX and CAT for </a:t>
            </a:r>
          </a:p>
          <a:p>
            <a:r>
              <a:rPr lang="en-US" sz="1400" dirty="0" smtClean="0">
                <a:latin typeface="Arial" pitchFamily="34" charset="0"/>
                <a:cs typeface="Arial" pitchFamily="34" charset="0"/>
              </a:rPr>
              <a:t>    remote control of SDR </a:t>
            </a:r>
          </a:p>
          <a:p>
            <a:pPr>
              <a:buFont typeface="Arial" pitchFamily="34" charset="0"/>
              <a:buChar char="•"/>
            </a:pPr>
            <a:r>
              <a:rPr lang="en-US" sz="1400" dirty="0" smtClean="0">
                <a:latin typeface="Arial" pitchFamily="34" charset="0"/>
                <a:cs typeface="Arial" pitchFamily="34" charset="0"/>
              </a:rPr>
              <a:t>  FlexRadio Maestro option to control SDR</a:t>
            </a:r>
          </a:p>
          <a:p>
            <a:pPr>
              <a:buFont typeface="Arial" pitchFamily="34" charset="0"/>
              <a:buChar char="•"/>
            </a:pPr>
            <a:r>
              <a:rPr lang="en-US" sz="1400" dirty="0" smtClean="0">
                <a:latin typeface="Arial" pitchFamily="34" charset="0"/>
                <a:cs typeface="Arial" pitchFamily="34" charset="0"/>
              </a:rPr>
              <a:t>  TeamViewer to Control microHAM SMD </a:t>
            </a:r>
          </a:p>
          <a:p>
            <a:r>
              <a:rPr lang="en-US" sz="1400" dirty="0" smtClean="0">
                <a:latin typeface="Arial" pitchFamily="34" charset="0"/>
                <a:cs typeface="Arial" pitchFamily="34" charset="0"/>
              </a:rPr>
              <a:t>   Control App</a:t>
            </a:r>
          </a:p>
          <a:p>
            <a:pPr>
              <a:buFont typeface="Arial" pitchFamily="34" charset="0"/>
              <a:buChar char="•"/>
            </a:pPr>
            <a:r>
              <a:rPr lang="en-US" sz="1400" dirty="0" smtClean="0">
                <a:latin typeface="Arial" pitchFamily="34" charset="0"/>
                <a:cs typeface="Arial" pitchFamily="34" charset="0"/>
              </a:rPr>
              <a:t>  SPE 2K-FA HF Amp/Tuner/Wattmeter Client</a:t>
            </a:r>
          </a:p>
          <a:p>
            <a:pPr>
              <a:buFont typeface="Arial" pitchFamily="34" charset="0"/>
              <a:buChar char="•"/>
            </a:pPr>
            <a:r>
              <a:rPr lang="en-US" sz="1400" dirty="0" smtClean="0">
                <a:latin typeface="Arial" pitchFamily="34" charset="0"/>
                <a:cs typeface="Arial" pitchFamily="34" charset="0"/>
              </a:rPr>
              <a:t>  Network Serial Port Kit Client App</a:t>
            </a:r>
          </a:p>
          <a:p>
            <a:pPr>
              <a:buFont typeface="Arial" pitchFamily="34" charset="0"/>
              <a:buChar char="•"/>
            </a:pPr>
            <a:r>
              <a:rPr lang="en-US" sz="1400" dirty="0" smtClean="0">
                <a:latin typeface="Arial" pitchFamily="34" charset="0"/>
                <a:cs typeface="Arial" pitchFamily="34" charset="0"/>
              </a:rPr>
              <a:t>  Web Brower ( for control of RIGRunner </a:t>
            </a:r>
          </a:p>
          <a:p>
            <a:r>
              <a:rPr lang="en-US" sz="1400" dirty="0" smtClean="0">
                <a:latin typeface="Arial" pitchFamily="34" charset="0"/>
                <a:cs typeface="Arial" pitchFamily="34" charset="0"/>
              </a:rPr>
              <a:t>   4005i Power &amp; Webswitch relays)</a:t>
            </a:r>
          </a:p>
          <a:p>
            <a:pPr>
              <a:buFont typeface="Arial" pitchFamily="34" charset="0"/>
              <a:buChar char="•"/>
            </a:pPr>
            <a:r>
              <a:rPr lang="en-US" sz="1400" dirty="0" smtClean="0">
                <a:latin typeface="Arial" pitchFamily="34" charset="0"/>
                <a:cs typeface="Arial" pitchFamily="34" charset="0"/>
              </a:rPr>
              <a:t>  Microbit RC-1216 Client Web Based App for </a:t>
            </a:r>
          </a:p>
          <a:p>
            <a:r>
              <a:rPr lang="en-US" sz="1400" dirty="0" smtClean="0">
                <a:latin typeface="Arial" pitchFamily="34" charset="0"/>
                <a:cs typeface="Arial" pitchFamily="34" charset="0"/>
              </a:rPr>
              <a:t>    Antenna Rotor Green Heron RT-21-D</a:t>
            </a:r>
          </a:p>
        </p:txBody>
      </p:sp>
      <p:sp>
        <p:nvSpPr>
          <p:cNvPr id="7" name="TextBox 6"/>
          <p:cNvSpPr txBox="1"/>
          <p:nvPr/>
        </p:nvSpPr>
        <p:spPr>
          <a:xfrm>
            <a:off x="5029200" y="4180344"/>
            <a:ext cx="3886200" cy="2677656"/>
          </a:xfrm>
          <a:prstGeom prst="rect">
            <a:avLst/>
          </a:prstGeom>
          <a:solidFill>
            <a:schemeClr val="bg1"/>
          </a:solidFill>
        </p:spPr>
        <p:txBody>
          <a:bodyPr wrap="square" rtlCol="0">
            <a:spAutoFit/>
          </a:bodyPr>
          <a:lstStyle/>
          <a:p>
            <a:r>
              <a:rPr lang="en-US" sz="1400" b="1" dirty="0" smtClean="0">
                <a:latin typeface="Arial" pitchFamily="34" charset="0"/>
                <a:cs typeface="Arial" pitchFamily="34" charset="0"/>
              </a:rPr>
              <a:t>Shack Server Software</a:t>
            </a:r>
          </a:p>
          <a:p>
            <a:pPr>
              <a:buFont typeface="Arial" pitchFamily="34" charset="0"/>
              <a:buChar char="•"/>
            </a:pPr>
            <a:r>
              <a:rPr lang="en-US" sz="1400" dirty="0" smtClean="0">
                <a:latin typeface="Arial" pitchFamily="34" charset="0"/>
                <a:cs typeface="Arial" pitchFamily="34" charset="0"/>
              </a:rPr>
              <a:t> SMD Control App</a:t>
            </a:r>
          </a:p>
          <a:p>
            <a:pPr>
              <a:buFont typeface="Arial" pitchFamily="34" charset="0"/>
              <a:buChar char="•"/>
            </a:pPr>
            <a:r>
              <a:rPr lang="en-US" sz="1400" dirty="0" smtClean="0">
                <a:latin typeface="Arial" pitchFamily="34" charset="0"/>
                <a:cs typeface="Arial" pitchFamily="34" charset="0"/>
              </a:rPr>
              <a:t> SPE 2K-FA Server App</a:t>
            </a:r>
          </a:p>
          <a:p>
            <a:pPr>
              <a:buFont typeface="Arial" pitchFamily="34" charset="0"/>
              <a:buChar char="•"/>
            </a:pPr>
            <a:r>
              <a:rPr lang="en-US" sz="1400" dirty="0" smtClean="0">
                <a:latin typeface="Arial" pitchFamily="34" charset="0"/>
                <a:cs typeface="Arial" pitchFamily="34" charset="0"/>
              </a:rPr>
              <a:t> Network Serial Port Server App</a:t>
            </a:r>
          </a:p>
          <a:p>
            <a:pPr>
              <a:buFont typeface="Arial" pitchFamily="34" charset="0"/>
              <a:buChar char="•"/>
            </a:pPr>
            <a:r>
              <a:rPr lang="en-US" sz="1400" dirty="0" smtClean="0">
                <a:latin typeface="Arial" pitchFamily="34" charset="0"/>
                <a:cs typeface="Arial" pitchFamily="34" charset="0"/>
              </a:rPr>
              <a:t> microHAM Router</a:t>
            </a:r>
          </a:p>
          <a:p>
            <a:pPr>
              <a:buFont typeface="Arial" pitchFamily="34" charset="0"/>
              <a:buChar char="•"/>
            </a:pPr>
            <a:r>
              <a:rPr lang="en-US" sz="1400" dirty="0" smtClean="0">
                <a:latin typeface="Arial" pitchFamily="34" charset="0"/>
                <a:cs typeface="Arial" pitchFamily="34" charset="0"/>
              </a:rPr>
              <a:t> microHAM Development SMD Control </a:t>
            </a:r>
          </a:p>
          <a:p>
            <a:r>
              <a:rPr lang="en-US" sz="1400" dirty="0" smtClean="0">
                <a:latin typeface="Arial" pitchFamily="34" charset="0"/>
                <a:cs typeface="Arial" pitchFamily="34" charset="0"/>
              </a:rPr>
              <a:t>  App</a:t>
            </a:r>
          </a:p>
          <a:p>
            <a:pPr>
              <a:buFont typeface="Arial" pitchFamily="34" charset="0"/>
              <a:buChar char="•"/>
            </a:pPr>
            <a:r>
              <a:rPr lang="en-US" sz="1400" dirty="0" smtClean="0">
                <a:latin typeface="Arial" pitchFamily="34" charset="0"/>
                <a:cs typeface="Arial" pitchFamily="34" charset="0"/>
              </a:rPr>
              <a:t> TeamViewer Remote Control App</a:t>
            </a:r>
          </a:p>
          <a:p>
            <a:pPr>
              <a:buFont typeface="Arial" pitchFamily="34" charset="0"/>
              <a:buChar char="•"/>
            </a:pPr>
            <a:r>
              <a:rPr lang="en-US" sz="1400" dirty="0" smtClean="0">
                <a:latin typeface="Arial" pitchFamily="34" charset="0"/>
                <a:cs typeface="Arial" pitchFamily="34" charset="0"/>
              </a:rPr>
              <a:t> RigRunner 4005i Remote Power</a:t>
            </a:r>
          </a:p>
          <a:p>
            <a:r>
              <a:rPr lang="en-US" sz="1400" dirty="0" smtClean="0">
                <a:latin typeface="Arial" pitchFamily="34" charset="0"/>
                <a:cs typeface="Arial" pitchFamily="34" charset="0"/>
              </a:rPr>
              <a:t>  Controller</a:t>
            </a:r>
          </a:p>
          <a:p>
            <a:pPr>
              <a:buFont typeface="Arial" pitchFamily="34" charset="0"/>
              <a:buChar char="•"/>
            </a:pPr>
            <a:r>
              <a:rPr lang="en-US" sz="1400" dirty="0" smtClean="0">
                <a:latin typeface="Arial" pitchFamily="34" charset="0"/>
                <a:cs typeface="Arial" pitchFamily="34" charset="0"/>
              </a:rPr>
              <a:t> Microbit Webswitch (SDR &amp; Amp On/Off )</a:t>
            </a:r>
          </a:p>
          <a:p>
            <a:pPr>
              <a:buFont typeface="Arial" pitchFamily="34" charset="0"/>
              <a:buChar char="•"/>
            </a:pPr>
            <a:r>
              <a:rPr lang="en-US" sz="1400" dirty="0" smtClean="0">
                <a:latin typeface="Arial" pitchFamily="34" charset="0"/>
                <a:cs typeface="Arial" pitchFamily="34" charset="0"/>
              </a:rPr>
              <a:t> Microbit RC-1216H Rotator Controller</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5851" t="8000" r="6025" b="8000"/>
          <a:stretch>
            <a:fillRect/>
          </a:stretch>
        </p:blipFill>
        <p:spPr bwMode="auto">
          <a:xfrm>
            <a:off x="914400" y="4572000"/>
            <a:ext cx="3124200" cy="1600200"/>
          </a:xfrm>
          <a:prstGeom prst="rect">
            <a:avLst/>
          </a:prstGeom>
          <a:noFill/>
          <a:ln w="9525">
            <a:noFill/>
            <a:miter lim="800000"/>
            <a:headEnd/>
            <a:tailEnd/>
          </a:ln>
          <a:effectLst/>
        </p:spPr>
      </p:pic>
      <p:sp>
        <p:nvSpPr>
          <p:cNvPr id="4" name="TextBox 3"/>
          <p:cNvSpPr txBox="1"/>
          <p:nvPr/>
        </p:nvSpPr>
        <p:spPr>
          <a:xfrm>
            <a:off x="76200" y="1"/>
            <a:ext cx="9067800" cy="1323439"/>
          </a:xfrm>
          <a:prstGeom prst="rect">
            <a:avLst/>
          </a:prstGeom>
          <a:noFill/>
        </p:spPr>
        <p:txBody>
          <a:bodyPr wrap="square" rtlCol="0">
            <a:spAutoFit/>
          </a:bodyPr>
          <a:lstStyle/>
          <a:p>
            <a:pPr algn="ctr"/>
            <a:r>
              <a:rPr lang="en-US" sz="2000" b="1" i="1" dirty="0" smtClean="0"/>
              <a:t>HF Fully Automated HF Remote Station  - Issues/Lessons Learned</a:t>
            </a:r>
          </a:p>
          <a:p>
            <a:pPr algn="ctr"/>
            <a:r>
              <a:rPr lang="en-US" sz="2000" b="1" i="1" dirty="0" smtClean="0"/>
              <a:t>Equipment for Internet Automation &amp; Interfacing</a:t>
            </a:r>
          </a:p>
          <a:p>
            <a:pPr algn="ctr"/>
            <a:r>
              <a:rPr lang="en-US" sz="2000" b="1" i="1" u="sng" dirty="0" smtClean="0"/>
              <a:t>HF Remote Control Operator – Full Control - It’s your Responsibility !!</a:t>
            </a:r>
          </a:p>
          <a:p>
            <a:pPr algn="ctr"/>
            <a:r>
              <a:rPr lang="en-US" sz="2000" b="1" i="1" dirty="0" smtClean="0"/>
              <a:t> </a:t>
            </a:r>
          </a:p>
        </p:txBody>
      </p:sp>
      <p:pic>
        <p:nvPicPr>
          <p:cNvPr id="2050" name="Picture 2"/>
          <p:cNvPicPr>
            <a:picLocks noChangeAspect="1" noChangeArrowheads="1"/>
          </p:cNvPicPr>
          <p:nvPr/>
        </p:nvPicPr>
        <p:blipFill>
          <a:blip r:embed="rId3"/>
          <a:srcRect/>
          <a:stretch>
            <a:fillRect/>
          </a:stretch>
        </p:blipFill>
        <p:spPr bwMode="auto">
          <a:xfrm>
            <a:off x="4648200" y="2590800"/>
            <a:ext cx="3794633" cy="3544519"/>
          </a:xfrm>
          <a:prstGeom prst="rect">
            <a:avLst/>
          </a:prstGeom>
          <a:noFill/>
          <a:ln w="9525">
            <a:noFill/>
            <a:miter lim="800000"/>
            <a:headEnd/>
            <a:tailEnd/>
          </a:ln>
          <a:effectLst/>
        </p:spPr>
      </p:pic>
      <p:sp>
        <p:nvSpPr>
          <p:cNvPr id="8" name="TextBox 7"/>
          <p:cNvSpPr txBox="1"/>
          <p:nvPr/>
        </p:nvSpPr>
        <p:spPr>
          <a:xfrm>
            <a:off x="0" y="838200"/>
            <a:ext cx="9144000" cy="2400657"/>
          </a:xfrm>
          <a:prstGeom prst="rect">
            <a:avLst/>
          </a:prstGeom>
          <a:noFill/>
          <a:ln>
            <a:noFill/>
          </a:ln>
        </p:spPr>
        <p:txBody>
          <a:bodyPr wrap="square" rtlCol="0">
            <a:spAutoFit/>
          </a:bodyPr>
          <a:lstStyle/>
          <a:p>
            <a:pPr algn="just">
              <a:buFont typeface="Arial" pitchFamily="34" charset="0"/>
              <a:buChar char="•"/>
            </a:pPr>
            <a:r>
              <a:rPr lang="en-US" b="1" dirty="0" smtClean="0">
                <a:latin typeface="Arial" pitchFamily="34" charset="0"/>
                <a:cs typeface="Arial" pitchFamily="34" charset="0"/>
              </a:rPr>
              <a:t>  </a:t>
            </a:r>
            <a:r>
              <a:rPr lang="en-US" sz="1600" b="1" dirty="0" smtClean="0">
                <a:latin typeface="Arial" pitchFamily="34" charset="0"/>
                <a:cs typeface="Arial" pitchFamily="34" charset="0"/>
              </a:rPr>
              <a:t>What happen if your 1000’s of miles from HF remote and no one is at home to Reset It !!!</a:t>
            </a:r>
          </a:p>
          <a:p>
            <a:pPr algn="just">
              <a:buFont typeface="Arial" pitchFamily="34" charset="0"/>
              <a:buChar char="•"/>
            </a:pPr>
            <a:r>
              <a:rPr lang="en-US" sz="1600" b="1" dirty="0" smtClean="0">
                <a:latin typeface="Arial" pitchFamily="34" charset="0"/>
                <a:cs typeface="Arial" pitchFamily="34" charset="0"/>
              </a:rPr>
              <a:t>  Need to be a Responsible HF Remote Control Operator for yourself – others - FCC </a:t>
            </a:r>
          </a:p>
          <a:p>
            <a:pPr>
              <a:buFont typeface="Wingdings"/>
              <a:buChar char="à"/>
            </a:pPr>
            <a:r>
              <a:rPr lang="en-US" sz="1600" dirty="0" smtClean="0">
                <a:latin typeface="Arial" pitchFamily="34" charset="0"/>
                <a:cs typeface="Arial" pitchFamily="34" charset="0"/>
              </a:rPr>
              <a:t>Your in Big trouble – Say your 1.5Kw PA stays in transmit – Big trouble  ! </a:t>
            </a:r>
          </a:p>
          <a:p>
            <a:pPr>
              <a:buFont typeface="Wingdings"/>
              <a:buChar char="à"/>
            </a:pPr>
            <a:r>
              <a:rPr lang="en-US" sz="1600" dirty="0" smtClean="0">
                <a:latin typeface="Arial" pitchFamily="34" charset="0"/>
                <a:cs typeface="Arial" pitchFamily="34" charset="0"/>
              </a:rPr>
              <a:t>Your Computer Locks-Up </a:t>
            </a:r>
          </a:p>
          <a:p>
            <a:pPr>
              <a:buFont typeface="Wingdings"/>
              <a:buChar char="à"/>
            </a:pPr>
            <a:r>
              <a:rPr lang="en-US" sz="1600" dirty="0" smtClean="0">
                <a:latin typeface="Arial" pitchFamily="34" charset="0"/>
                <a:cs typeface="Arial" pitchFamily="34" charset="0"/>
              </a:rPr>
              <a:t> Your Modem needs rebooting </a:t>
            </a:r>
          </a:p>
          <a:p>
            <a:pPr>
              <a:buFont typeface="Wingdings"/>
              <a:buChar char="à"/>
            </a:pPr>
            <a:r>
              <a:rPr lang="en-US" sz="1600" dirty="0" smtClean="0">
                <a:latin typeface="Arial" pitchFamily="34" charset="0"/>
                <a:cs typeface="Arial" pitchFamily="34" charset="0"/>
              </a:rPr>
              <a:t> Your Radio needs resetting </a:t>
            </a:r>
          </a:p>
          <a:p>
            <a:pPr>
              <a:buFont typeface="Wingdings"/>
              <a:buChar char="à"/>
            </a:pPr>
            <a:r>
              <a:rPr lang="en-US" sz="1600" dirty="0" smtClean="0">
                <a:latin typeface="Arial" pitchFamily="34" charset="0"/>
                <a:cs typeface="Arial" pitchFamily="34" charset="0"/>
              </a:rPr>
              <a:t> Your Transmitter Locks-Up in Tx</a:t>
            </a:r>
          </a:p>
          <a:p>
            <a:r>
              <a:rPr lang="en-US" i="1" u="sng" dirty="0" smtClean="0">
                <a:latin typeface="Arial" pitchFamily="34" charset="0"/>
                <a:cs typeface="Arial" pitchFamily="34" charset="0"/>
              </a:rPr>
              <a:t>A Stand Alone UPS is not enough  ! </a:t>
            </a:r>
          </a:p>
          <a:p>
            <a:endParaRPr lang="en-US" dirty="0" smtClean="0">
              <a:latin typeface="Arial" pitchFamily="34" charset="0"/>
              <a:cs typeface="Arial" pitchFamily="34" charset="0"/>
            </a:endParaRPr>
          </a:p>
        </p:txBody>
      </p:sp>
      <p:sp>
        <p:nvSpPr>
          <p:cNvPr id="9" name="TextBox 8"/>
          <p:cNvSpPr txBox="1"/>
          <p:nvPr/>
        </p:nvSpPr>
        <p:spPr>
          <a:xfrm>
            <a:off x="76200" y="6135469"/>
            <a:ext cx="3423566" cy="646331"/>
          </a:xfrm>
          <a:prstGeom prst="rect">
            <a:avLst/>
          </a:prstGeom>
          <a:noFill/>
        </p:spPr>
        <p:txBody>
          <a:bodyPr wrap="none" rtlCol="0">
            <a:spAutoFit/>
          </a:bodyPr>
          <a:lstStyle/>
          <a:p>
            <a:r>
              <a:rPr lang="en-US" dirty="0" smtClean="0"/>
              <a:t>Remote Reboot &amp; Power </a:t>
            </a:r>
          </a:p>
          <a:p>
            <a:r>
              <a:rPr lang="en-US" dirty="0" smtClean="0"/>
              <a:t>Control Via the Web is Essential </a:t>
            </a:r>
            <a:endParaRPr lang="en-US" dirty="0"/>
          </a:p>
        </p:txBody>
      </p:sp>
      <p:sp>
        <p:nvSpPr>
          <p:cNvPr id="10" name="TextBox 9"/>
          <p:cNvSpPr txBox="1"/>
          <p:nvPr/>
        </p:nvSpPr>
        <p:spPr>
          <a:xfrm>
            <a:off x="304800" y="3034605"/>
            <a:ext cx="2938112" cy="1384995"/>
          </a:xfrm>
          <a:prstGeom prst="rect">
            <a:avLst/>
          </a:prstGeom>
          <a:noFill/>
        </p:spPr>
        <p:txBody>
          <a:bodyPr wrap="none" rtlCol="0">
            <a:spAutoFit/>
          </a:bodyPr>
          <a:lstStyle/>
          <a:p>
            <a:r>
              <a:rPr lang="en-US" dirty="0" smtClean="0"/>
              <a:t>Solutions</a:t>
            </a:r>
          </a:p>
          <a:p>
            <a:r>
              <a:rPr lang="en-US" dirty="0" smtClean="0"/>
              <a:t>1.) WEMO Web Controller</a:t>
            </a:r>
          </a:p>
          <a:p>
            <a:r>
              <a:rPr lang="en-US" dirty="0" smtClean="0"/>
              <a:t>2.) Digital Loggers  Switch *</a:t>
            </a:r>
          </a:p>
          <a:p>
            <a:r>
              <a:rPr lang="en-US" dirty="0" smtClean="0"/>
              <a:t>      Webpowerswitch.com</a:t>
            </a:r>
          </a:p>
          <a:p>
            <a:r>
              <a:rPr lang="en-US" sz="1000" dirty="0" smtClean="0"/>
              <a:t>        * </a:t>
            </a:r>
            <a:r>
              <a:rPr lang="en-US" sz="1200" dirty="0" smtClean="0"/>
              <a:t>Allows scripting programs as well </a:t>
            </a:r>
            <a:endParaRPr lang="en-US" sz="1200" dirty="0"/>
          </a:p>
        </p:txBody>
      </p:sp>
      <p:sp>
        <p:nvSpPr>
          <p:cNvPr id="12" name="TextBox 11"/>
          <p:cNvSpPr txBox="1"/>
          <p:nvPr/>
        </p:nvSpPr>
        <p:spPr>
          <a:xfrm>
            <a:off x="0" y="4267200"/>
            <a:ext cx="2301399" cy="646331"/>
          </a:xfrm>
          <a:prstGeom prst="rect">
            <a:avLst/>
          </a:prstGeom>
          <a:noFill/>
        </p:spPr>
        <p:txBody>
          <a:bodyPr wrap="none" rtlCol="0">
            <a:spAutoFit/>
          </a:bodyPr>
          <a:lstStyle/>
          <a:p>
            <a:r>
              <a:rPr lang="en-US" b="1" dirty="0" smtClean="0"/>
              <a:t>Built-In Web Server</a:t>
            </a:r>
          </a:p>
          <a:p>
            <a:r>
              <a:rPr lang="en-US" b="1" dirty="0" smtClean="0"/>
              <a:t>Via Ethernet </a:t>
            </a:r>
            <a:endParaRPr lang="en-US" b="1" dirty="0"/>
          </a:p>
        </p:txBody>
      </p:sp>
      <p:sp>
        <p:nvSpPr>
          <p:cNvPr id="16" name="Right Arrow 15"/>
          <p:cNvSpPr/>
          <p:nvPr/>
        </p:nvSpPr>
        <p:spPr>
          <a:xfrm>
            <a:off x="228600" y="4876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848600" y="1828800"/>
            <a:ext cx="1143000" cy="738664"/>
          </a:xfrm>
          <a:prstGeom prst="rect">
            <a:avLst/>
          </a:prstGeom>
          <a:noFill/>
        </p:spPr>
        <p:txBody>
          <a:bodyPr wrap="square" rtlCol="0">
            <a:spAutoFit/>
          </a:bodyPr>
          <a:lstStyle/>
          <a:p>
            <a:r>
              <a:rPr lang="en-US" sz="1400" b="1" dirty="0" smtClean="0"/>
              <a:t>Software OFF/ON</a:t>
            </a:r>
          </a:p>
          <a:p>
            <a:r>
              <a:rPr lang="en-US" sz="1400" b="1" dirty="0" smtClean="0"/>
              <a:t>Switches</a:t>
            </a:r>
            <a:r>
              <a:rPr lang="en-US" sz="1400" dirty="0" smtClean="0"/>
              <a:t> </a:t>
            </a:r>
            <a:endParaRPr lang="en-US" sz="1400" dirty="0"/>
          </a:p>
        </p:txBody>
      </p:sp>
      <p:sp>
        <p:nvSpPr>
          <p:cNvPr id="19" name="Right Arrow 18"/>
          <p:cNvSpPr/>
          <p:nvPr/>
        </p:nvSpPr>
        <p:spPr>
          <a:xfrm flipH="1">
            <a:off x="8534400" y="2819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7171194"/>
          </a:xfrm>
          <a:prstGeom prst="rect">
            <a:avLst/>
          </a:prstGeom>
          <a:noFill/>
        </p:spPr>
        <p:txBody>
          <a:bodyPr wrap="square" rtlCol="0">
            <a:spAutoFit/>
          </a:bodyPr>
          <a:lstStyle/>
          <a:p>
            <a:pPr algn="ctr"/>
            <a:r>
              <a:rPr lang="en-US" sz="2800" b="1" i="1" dirty="0" smtClean="0"/>
              <a:t>The Desktop Method with TeamViewer </a:t>
            </a:r>
          </a:p>
          <a:p>
            <a:pPr algn="ctr"/>
            <a:r>
              <a:rPr lang="en-US" sz="1600" b="1" i="1" dirty="0" smtClean="0"/>
              <a:t>HF Fully Automated HF Remote Station </a:t>
            </a:r>
          </a:p>
          <a:p>
            <a:pPr algn="ctr"/>
            <a:r>
              <a:rPr lang="en-US" sz="1600" b="1" i="1" dirty="0" smtClean="0"/>
              <a:t>The DeskTop Interface</a:t>
            </a:r>
          </a:p>
          <a:p>
            <a:pPr algn="ctr"/>
            <a:endParaRPr lang="en-US" sz="1600" b="1" i="1" dirty="0" smtClean="0"/>
          </a:p>
          <a:p>
            <a:pPr algn="ctr"/>
            <a:endParaRPr lang="en-US" sz="1600" b="1" i="1" dirty="0" smtClean="0"/>
          </a:p>
          <a:p>
            <a:pPr algn="ctr"/>
            <a:endParaRPr lang="en-US" sz="1600" b="1" i="1" dirty="0" smtClean="0"/>
          </a:p>
          <a:p>
            <a:pPr algn="ctr"/>
            <a:endParaRPr lang="en-US" sz="1600" b="1" i="1" dirty="0" smtClean="0"/>
          </a:p>
          <a:p>
            <a:pPr algn="ctr"/>
            <a:r>
              <a:rPr lang="en-US" sz="2800" b="1" i="1" dirty="0" smtClean="0"/>
              <a:t>The Two Most Important Panels  - Where it all happens ! </a:t>
            </a:r>
          </a:p>
          <a:p>
            <a:pPr algn="ctr"/>
            <a:endParaRPr lang="en-US" sz="1600" b="1" i="1" dirty="0" smtClean="0"/>
          </a:p>
          <a:p>
            <a:pPr algn="ctr"/>
            <a:endParaRPr lang="en-US" sz="1600" b="1" i="1" dirty="0" smtClean="0"/>
          </a:p>
          <a:p>
            <a:pPr algn="ctr"/>
            <a:endParaRPr lang="en-US" sz="1600" b="1" i="1" dirty="0" smtClean="0"/>
          </a:p>
          <a:p>
            <a:pPr algn="ctr"/>
            <a:endParaRPr lang="en-US" sz="1600" b="1" i="1" dirty="0" smtClean="0"/>
          </a:p>
          <a:p>
            <a:pPr algn="ctr"/>
            <a:r>
              <a:rPr lang="en-US" sz="2400" b="1" i="1" dirty="0" smtClean="0"/>
              <a:t>PSK Reporter</a:t>
            </a:r>
          </a:p>
          <a:p>
            <a:pPr algn="ctr"/>
            <a:endParaRPr lang="en-US" sz="2400" b="1" i="1" dirty="0" smtClean="0"/>
          </a:p>
          <a:p>
            <a:pPr algn="ctr"/>
            <a:r>
              <a:rPr lang="en-US" sz="2400" b="1" i="1" dirty="0" smtClean="0"/>
              <a:t>&amp; </a:t>
            </a:r>
          </a:p>
          <a:p>
            <a:pPr algn="ctr"/>
            <a:endParaRPr lang="en-US" sz="2400" b="1" i="1" dirty="0" smtClean="0"/>
          </a:p>
          <a:p>
            <a:pPr algn="ctr"/>
            <a:r>
              <a:rPr lang="en-US" sz="2400" b="1" i="1" dirty="0" smtClean="0"/>
              <a:t>Digital Mode Interface</a:t>
            </a:r>
          </a:p>
          <a:p>
            <a:pPr algn="ctr"/>
            <a:endParaRPr lang="en-US" sz="1600" b="1" i="1" dirty="0" smtClean="0"/>
          </a:p>
          <a:p>
            <a:pPr algn="ctr"/>
            <a:endParaRPr lang="en-US" sz="1600" b="1" i="1" dirty="0" smtClean="0"/>
          </a:p>
          <a:p>
            <a:pPr algn="ctr"/>
            <a:endParaRPr lang="en-US" sz="1600" b="1" i="1" dirty="0" smtClean="0"/>
          </a:p>
          <a:p>
            <a:pPr algn="ctr"/>
            <a:endParaRPr lang="en-US" sz="1600" b="1" i="1" dirty="0" smtClean="0"/>
          </a:p>
          <a:p>
            <a:pPr algn="ctr"/>
            <a:endParaRPr lang="en-US" sz="1600" b="1" i="1" dirty="0" smtClean="0"/>
          </a:p>
          <a:p>
            <a:pPr algn="ctr"/>
            <a:r>
              <a:rPr lang="en-US" sz="1600" b="1" i="1" dirty="0" smtClean="0"/>
              <a:t> </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9067800" cy="1754326"/>
          </a:xfrm>
          <a:prstGeom prst="rect">
            <a:avLst/>
          </a:prstGeom>
          <a:noFill/>
        </p:spPr>
        <p:txBody>
          <a:bodyPr wrap="square" rtlCol="0">
            <a:spAutoFit/>
          </a:bodyPr>
          <a:lstStyle/>
          <a:p>
            <a:pPr algn="ctr"/>
            <a:r>
              <a:rPr lang="en-US" sz="2800" b="1" i="1" dirty="0" smtClean="0"/>
              <a:t>The Desktop Method with TeamViewer</a:t>
            </a:r>
          </a:p>
          <a:p>
            <a:pPr algn="ctr"/>
            <a:r>
              <a:rPr lang="en-US" sz="1600" b="1" i="1" dirty="0" smtClean="0"/>
              <a:t>HF Fully Automated HF Remote Station PSK reporter</a:t>
            </a:r>
          </a:p>
          <a:p>
            <a:pPr algn="ctr"/>
            <a:r>
              <a:rPr lang="en-US" sz="1600" b="1" i="1" dirty="0" smtClean="0"/>
              <a:t> Important Web Tool  - Where can I be heard in the World  when I transmit ?</a:t>
            </a:r>
          </a:p>
          <a:p>
            <a:pPr algn="ctr"/>
            <a:r>
              <a:rPr lang="en-US" sz="1600" b="1" i="1" dirty="0" smtClean="0"/>
              <a:t>Check to see if the Band is open  - Many Stations are listening 24h/7days each day</a:t>
            </a:r>
          </a:p>
          <a:p>
            <a:pPr algn="ctr"/>
            <a:r>
              <a:rPr lang="en-US" sz="1600" b="1" i="1" dirty="0" smtClean="0"/>
              <a:t>Similar to Reverse Beacon Network for CW  but for Digital Modes</a:t>
            </a:r>
          </a:p>
          <a:p>
            <a:pPr algn="ctr"/>
            <a:r>
              <a:rPr lang="en-US" sz="1600" b="1" i="1" dirty="0" smtClean="0"/>
              <a:t>https://www.pskreporter.info/pskmap.html</a:t>
            </a:r>
          </a:p>
        </p:txBody>
      </p:sp>
      <p:pic>
        <p:nvPicPr>
          <p:cNvPr id="6" name="Picture 5" descr="psk_reporter_scdxc.jpg"/>
          <p:cNvPicPr>
            <a:picLocks noChangeAspect="1"/>
          </p:cNvPicPr>
          <p:nvPr/>
        </p:nvPicPr>
        <p:blipFill>
          <a:blip r:embed="rId2"/>
          <a:stretch>
            <a:fillRect/>
          </a:stretch>
        </p:blipFill>
        <p:spPr>
          <a:xfrm>
            <a:off x="0" y="1676400"/>
            <a:ext cx="9144000" cy="4960751"/>
          </a:xfrm>
          <a:prstGeom prst="rect">
            <a:avLst/>
          </a:prstGeom>
        </p:spPr>
      </p:pic>
      <p:sp>
        <p:nvSpPr>
          <p:cNvPr id="7" name="TextBox 6"/>
          <p:cNvSpPr txBox="1"/>
          <p:nvPr/>
        </p:nvSpPr>
        <p:spPr>
          <a:xfrm>
            <a:off x="1676400" y="2133600"/>
            <a:ext cx="5486400" cy="1692771"/>
          </a:xfrm>
          <a:prstGeom prst="rect">
            <a:avLst/>
          </a:prstGeom>
          <a:noFill/>
        </p:spPr>
        <p:txBody>
          <a:bodyPr wrap="square" rtlCol="0">
            <a:spAutoFit/>
          </a:bodyPr>
          <a:lstStyle/>
          <a:p>
            <a:pPr algn="ctr"/>
            <a:r>
              <a:rPr lang="en-US" sz="3200" b="1" i="1" dirty="0" smtClean="0"/>
              <a:t>20</a:t>
            </a:r>
            <a:r>
              <a:rPr lang="en-US" b="1" i="1" dirty="0" smtClean="0"/>
              <a:t> meters Band PSK Reporter Great Tool for the Digital Mode Enthusiast  </a:t>
            </a:r>
          </a:p>
          <a:p>
            <a:pPr algn="ctr"/>
            <a:r>
              <a:rPr lang="en-US" b="1" i="1" dirty="0" smtClean="0"/>
              <a:t>World Map</a:t>
            </a:r>
          </a:p>
          <a:p>
            <a:pPr algn="ctr"/>
            <a:endParaRPr lang="en-US" b="1" i="1" dirty="0" smtClean="0"/>
          </a:p>
          <a:p>
            <a:pPr algn="ctr"/>
            <a:endParaRPr lang="en-US" b="1" i="1" dirty="0"/>
          </a:p>
        </p:txBody>
      </p:sp>
      <p:sp>
        <p:nvSpPr>
          <p:cNvPr id="8" name="TextBox 7"/>
          <p:cNvSpPr txBox="1"/>
          <p:nvPr/>
        </p:nvSpPr>
        <p:spPr>
          <a:xfrm>
            <a:off x="1676400" y="4999672"/>
            <a:ext cx="4114800" cy="1477328"/>
          </a:xfrm>
          <a:prstGeom prst="rect">
            <a:avLst/>
          </a:prstGeom>
          <a:noFill/>
        </p:spPr>
        <p:txBody>
          <a:bodyPr wrap="square" rtlCol="0">
            <a:spAutoFit/>
          </a:bodyPr>
          <a:lstStyle/>
          <a:p>
            <a:r>
              <a:rPr lang="en-US" b="1" i="1" dirty="0" smtClean="0"/>
              <a:t>Flags show in how many </a:t>
            </a:r>
          </a:p>
          <a:p>
            <a:r>
              <a:rPr lang="en-US" b="1" i="1" dirty="0" smtClean="0"/>
              <a:t>Minutes ago I was heard</a:t>
            </a:r>
          </a:p>
          <a:p>
            <a:r>
              <a:rPr lang="en-US" b="1" i="1" dirty="0" smtClean="0"/>
              <a:t>And my Signal Strength any</a:t>
            </a:r>
          </a:p>
          <a:p>
            <a:r>
              <a:rPr lang="en-US" b="1" i="1" dirty="0" smtClean="0"/>
              <a:t>Where in the World</a:t>
            </a:r>
          </a:p>
          <a:p>
            <a:r>
              <a:rPr lang="en-US" b="1" i="1" dirty="0" smtClean="0"/>
              <a:t>( Great way to check Propagation ) </a:t>
            </a:r>
          </a:p>
        </p:txBody>
      </p:sp>
    </p:spTree>
  </p:cSld>
  <p:clrMapOvr>
    <a:masterClrMapping/>
  </p:clrMapOvr>
  <p:transition>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1311</TotalTime>
  <Words>771</Words>
  <Application>Microsoft Office PowerPoint</Application>
  <PresentationFormat>On-screen Show (4:3)</PresentationFormat>
  <Paragraphs>183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Slide 1</vt:lpstr>
      <vt:lpstr>Slide 2</vt:lpstr>
      <vt:lpstr>Slide 3</vt:lpstr>
      <vt:lpstr>Slide 4</vt:lpstr>
      <vt:lpstr>Slide 5</vt:lpstr>
      <vt:lpstr>Slide 6</vt:lpstr>
      <vt:lpstr>Slide 7</vt:lpstr>
      <vt:lpstr>Slide 8</vt:lpstr>
      <vt:lpstr>Slide 9</vt:lpstr>
      <vt:lpstr>Slide 10</vt:lpstr>
      <vt:lpstr>Appendix</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FT8 Slides</dc:title>
  <dc:creator>ma</dc:creator>
  <cp:lastModifiedBy>ma</cp:lastModifiedBy>
  <cp:revision>460</cp:revision>
  <dcterms:created xsi:type="dcterms:W3CDTF">2017-10-23T22:08:05Z</dcterms:created>
  <dcterms:modified xsi:type="dcterms:W3CDTF">2017-12-13T18:16:16Z</dcterms:modified>
</cp:coreProperties>
</file>