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8" r:id="rId3"/>
    <p:sldId id="280" r:id="rId4"/>
    <p:sldId id="257" r:id="rId5"/>
    <p:sldId id="270" r:id="rId6"/>
    <p:sldId id="274" r:id="rId7"/>
    <p:sldId id="272" r:id="rId8"/>
    <p:sldId id="281" r:id="rId9"/>
    <p:sldId id="279"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4" d="100"/>
          <a:sy n="154" d="100"/>
        </p:scale>
        <p:origin x="-384" y="16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239800-F8A6-46D0-9DF0-0860DC8D3214}" type="datetimeFigureOut">
              <a:rPr lang="en-US" smtClean="0"/>
              <a:pPr/>
              <a:t>2/18/2019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7BCE6-0DEB-4CAE-96F1-C105E06A9888}" type="slidenum">
              <a:rPr lang="en-US" smtClean="0"/>
              <a:pPr/>
              <a:t>‹#›</a:t>
            </a:fld>
            <a:endParaRPr lang="en-US"/>
          </a:p>
        </p:txBody>
      </p:sp>
    </p:spTree>
    <p:extLst>
      <p:ext uri="{BB962C8B-B14F-4D97-AF65-F5344CB8AC3E}">
        <p14:creationId xmlns:p14="http://schemas.microsoft.com/office/powerpoint/2010/main" val="23139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a:t>
            </a:r>
            <a:r>
              <a:rPr lang="en-US" baseline="0" dirty="0" smtClean="0"/>
              <a:t> PBX, Mesh Chat, Email, gateway to </a:t>
            </a:r>
            <a:r>
              <a:rPr lang="en-US" baseline="0" dirty="0" err="1" smtClean="0"/>
              <a:t>Winlink</a:t>
            </a:r>
            <a:r>
              <a:rPr lang="en-US" baseline="0" dirty="0" smtClean="0"/>
              <a:t>, Web cams, etc…</a:t>
            </a:r>
            <a:endParaRPr lang="en-US" dirty="0"/>
          </a:p>
        </p:txBody>
      </p:sp>
      <p:sp>
        <p:nvSpPr>
          <p:cNvPr id="4" name="Slide Number Placeholder 3"/>
          <p:cNvSpPr>
            <a:spLocks noGrp="1"/>
          </p:cNvSpPr>
          <p:nvPr>
            <p:ph type="sldNum" sz="quarter" idx="10"/>
          </p:nvPr>
        </p:nvSpPr>
        <p:spPr/>
        <p:txBody>
          <a:bodyPr/>
          <a:lstStyle/>
          <a:p>
            <a:fld id="{B8C7BCE6-0DEB-4CAE-96F1-C105E06A9888}"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9BD48D-C4E1-41D2-830E-2A0E6C41FF31}"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376681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BD48D-C4E1-41D2-830E-2A0E6C41FF31}"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116048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BD48D-C4E1-41D2-830E-2A0E6C41FF31}"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260532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BD48D-C4E1-41D2-830E-2A0E6C41FF31}"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24372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BD48D-C4E1-41D2-830E-2A0E6C41FF31}"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278119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9BD48D-C4E1-41D2-830E-2A0E6C41FF31}"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286211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9BD48D-C4E1-41D2-830E-2A0E6C41FF31}" type="datetimeFigureOut">
              <a:rPr lang="en-US" smtClean="0"/>
              <a:pPr/>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168357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9BD48D-C4E1-41D2-830E-2A0E6C41FF31}" type="datetimeFigureOut">
              <a:rPr lang="en-US" smtClean="0"/>
              <a:pPr/>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262923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BD48D-C4E1-41D2-830E-2A0E6C41FF31}" type="datetimeFigureOut">
              <a:rPr lang="en-US" smtClean="0"/>
              <a:pPr/>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213435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BD48D-C4E1-41D2-830E-2A0E6C41FF31}"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24010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BD48D-C4E1-41D2-830E-2A0E6C41FF31}"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400068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BD48D-C4E1-41D2-830E-2A0E6C41FF31}" type="datetimeFigureOut">
              <a:rPr lang="en-US" smtClean="0"/>
              <a:pPr/>
              <a:t>2/18/2019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4E20A-2E45-4E9B-8879-8F2011FE4BE6}" type="slidenum">
              <a:rPr lang="en-US" smtClean="0"/>
              <a:pPr/>
              <a:t>‹#›</a:t>
            </a:fld>
            <a:endParaRPr lang="en-US"/>
          </a:p>
        </p:txBody>
      </p:sp>
    </p:spTree>
    <p:extLst>
      <p:ext uri="{BB962C8B-B14F-4D97-AF65-F5344CB8AC3E}">
        <p14:creationId xmlns:p14="http://schemas.microsoft.com/office/powerpoint/2010/main" val="352462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pping.kg6wxc.net/meshmap" TargetMode="External"/><Relationship Id="rId2" Type="http://schemas.openxmlformats.org/officeDocument/2006/relationships/hyperlink" Target="https://www.arednmesh.org/" TargetMode="External"/><Relationship Id="rId1" Type="http://schemas.openxmlformats.org/officeDocument/2006/relationships/slideLayout" Target="../slideLayouts/slideLayout2.xml"/><Relationship Id="rId4" Type="http://schemas.openxmlformats.org/officeDocument/2006/relationships/hyperlink" Target="https://sites.google.com/site/orangecountymeshorganization/hom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flyteccomputers.com/details.cfm?wid=3421&amp;wb=NBM3" TargetMode="External"/><Relationship Id="rId13" Type="http://schemas.openxmlformats.org/officeDocument/2006/relationships/hyperlink" Target="https://www.amazon.com/gp/offer-listing/B017O2M3IS/ref=dp_olp_refurbished?ie=UTF8&amp;condition=new&amp;tag=arednmesh-20" TargetMode="External"/><Relationship Id="rId18" Type="http://schemas.openxmlformats.org/officeDocument/2006/relationships/hyperlink" Target="https://amzn.to/2EdZsTF" TargetMode="External"/><Relationship Id="rId26" Type="http://schemas.openxmlformats.org/officeDocument/2006/relationships/hyperlink" Target="https://amzn.to/2SuMGmO" TargetMode="External"/><Relationship Id="rId3" Type="http://schemas.openxmlformats.org/officeDocument/2006/relationships/hyperlink" Target="https://www.amazon.com/gp/offer-listing/B002SYS22E/ref=dp_olp_new?ie=UTF8&amp;condition=new&amp;tag=arednmesh-20" TargetMode="External"/><Relationship Id="rId21" Type="http://schemas.openxmlformats.org/officeDocument/2006/relationships/hyperlink" Target="https://www.amazon.com/gp/offer-listing/B00JPP6B8Q/ref=dp_olp_new?ie=UTF8&amp;condition=new&amp;tag=arednmesh-20" TargetMode="External"/><Relationship Id="rId34" Type="http://schemas.openxmlformats.org/officeDocument/2006/relationships/hyperlink" Target="https://amzn.to/2PtYx2C" TargetMode="External"/><Relationship Id="rId7" Type="http://schemas.openxmlformats.org/officeDocument/2006/relationships/hyperlink" Target="https://www.amazon.com/gp/offer-listing/B00LV8QS7O/ref=dp_olp_new?ie=UTF8&amp;condition=new&amp;tag=arednmesh-20" TargetMode="External"/><Relationship Id="rId12" Type="http://schemas.openxmlformats.org/officeDocument/2006/relationships/hyperlink" Target="http://www.amazon.com/gp/offer-listing/B004EGI3CI/ref=dp_olp_new?ie=UTF8&amp;condition=new&amp;tag=arednmesh-20" TargetMode="External"/><Relationship Id="rId17" Type="http://schemas.openxmlformats.org/officeDocument/2006/relationships/hyperlink" Target="https://amzn.to/2SwEC5h" TargetMode="External"/><Relationship Id="rId25" Type="http://schemas.openxmlformats.org/officeDocument/2006/relationships/hyperlink" Target="https://amzn.to/2zGl2MY" TargetMode="External"/><Relationship Id="rId33" Type="http://schemas.openxmlformats.org/officeDocument/2006/relationships/hyperlink" Target="https://amzn.to/2PleF6H" TargetMode="External"/><Relationship Id="rId2" Type="http://schemas.openxmlformats.org/officeDocument/2006/relationships/hyperlink" Target="http://www.ubnt.com/" TargetMode="External"/><Relationship Id="rId16" Type="http://schemas.openxmlformats.org/officeDocument/2006/relationships/hyperlink" Target="https://amzn.to/2QxcB06" TargetMode="External"/><Relationship Id="rId20" Type="http://schemas.openxmlformats.org/officeDocument/2006/relationships/hyperlink" Target="https://amzn.to/2zHg6ai" TargetMode="External"/><Relationship Id="rId29" Type="http://schemas.openxmlformats.org/officeDocument/2006/relationships/hyperlink" Target="https://amzn.to/2Eevf70" TargetMode="External"/><Relationship Id="rId1" Type="http://schemas.openxmlformats.org/officeDocument/2006/relationships/slideLayout" Target="../slideLayouts/slideLayout2.xml"/><Relationship Id="rId6" Type="http://schemas.openxmlformats.org/officeDocument/2006/relationships/hyperlink" Target="https://www.amazon.com/gp/offer-listing/B008FITUZK/ref=dp_olp_new?ie=UTF8&amp;condition=new&amp;tag=arednmesh-20" TargetMode="External"/><Relationship Id="rId11" Type="http://schemas.openxmlformats.org/officeDocument/2006/relationships/hyperlink" Target="https://www.amazon.com/gp/offer-listing/B004FRVKC6/ref=dp_olp_new?ie=UTF8&amp;condition=new&amp;tag=arednmesh-20" TargetMode="External"/><Relationship Id="rId24" Type="http://schemas.openxmlformats.org/officeDocument/2006/relationships/hyperlink" Target="https://amzn.to/2EdUeaK" TargetMode="External"/><Relationship Id="rId32" Type="http://schemas.openxmlformats.org/officeDocument/2006/relationships/hyperlink" Target="https://amzn.to/2Ee07EH" TargetMode="External"/><Relationship Id="rId5" Type="http://schemas.openxmlformats.org/officeDocument/2006/relationships/hyperlink" Target="https://www.amazon.com/gp/offer-listing/B00HXT8CYM/ref=dp_olp_new?ie=UTF8&amp;condition=new&amp;tag=arednmesh-20" TargetMode="External"/><Relationship Id="rId15" Type="http://schemas.openxmlformats.org/officeDocument/2006/relationships/hyperlink" Target="https://www.amazon.com/gp/offer-listing/B00HXT8KJ4/ref=dp_olp_new?ie=UTF8&amp;condition=new&amp;tag=arednmesh-20" TargetMode="External"/><Relationship Id="rId23" Type="http://schemas.openxmlformats.org/officeDocument/2006/relationships/hyperlink" Target="https://amzn.to/2PiowKl" TargetMode="External"/><Relationship Id="rId28" Type="http://schemas.openxmlformats.org/officeDocument/2006/relationships/hyperlink" Target="https://amzn.to/2UdkMxo" TargetMode="External"/><Relationship Id="rId10" Type="http://schemas.openxmlformats.org/officeDocument/2006/relationships/hyperlink" Target="https://www.amazon.com/gp/offer-listing/B004MYZ8U2/ref=dp_olp_new?ie=UTF8&amp;condition=new&amp;tag=arednmesh-20" TargetMode="External"/><Relationship Id="rId19" Type="http://schemas.openxmlformats.org/officeDocument/2006/relationships/hyperlink" Target="https://amzn.to/2Pk3FGL" TargetMode="External"/><Relationship Id="rId31" Type="http://schemas.openxmlformats.org/officeDocument/2006/relationships/hyperlink" Target="https://amzn.to/2zLdxEj" TargetMode="External"/><Relationship Id="rId4" Type="http://schemas.openxmlformats.org/officeDocument/2006/relationships/hyperlink" Target="https://www.amazon.com/gp/offer-listing/B002SYTPMU/ref=dp_olp_new?ie=UTF8&amp;condition=new&amp;tag=arednmesh-20" TargetMode="External"/><Relationship Id="rId9" Type="http://schemas.openxmlformats.org/officeDocument/2006/relationships/hyperlink" Target="https://www.amazon.com/gp/offer-listing/B0055PKSCK/ref=dp_olp_new?ie=UTF8&amp;condition=new?tag=arednmesh-20" TargetMode="External"/><Relationship Id="rId14" Type="http://schemas.openxmlformats.org/officeDocument/2006/relationships/hyperlink" Target="http://www.amazon.com/gp/offer-listing/B00HXT8K4O/ref=dp_olp_new?ie=UTF8&amp;condition=new&amp;tag=arednmesh-20" TargetMode="External"/><Relationship Id="rId22" Type="http://schemas.openxmlformats.org/officeDocument/2006/relationships/hyperlink" Target="https://www.amazon.com/gp/offer-listing/B00KWKVUIE/ref=dp_olp_new?ie=UTF8&amp;condition=new&amp;tag=arednmesh-20" TargetMode="External"/><Relationship Id="rId27" Type="http://schemas.openxmlformats.org/officeDocument/2006/relationships/hyperlink" Target="https://amzn.to/2KVpewy" TargetMode="External"/><Relationship Id="rId30" Type="http://schemas.openxmlformats.org/officeDocument/2006/relationships/hyperlink" Target="https://amzn.to/2Pjq9a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2997" y="228600"/>
            <a:ext cx="6781800" cy="2076450"/>
          </a:xfrm>
        </p:spPr>
        <p:txBody>
          <a:bodyPr>
            <a:normAutofit fontScale="90000"/>
          </a:bodyPr>
          <a:lstStyle/>
          <a:p>
            <a:r>
              <a:rPr lang="en-US" b="1" dirty="0" smtClean="0"/>
              <a:t>AREDN</a:t>
            </a:r>
            <a:br>
              <a:rPr lang="en-US" b="1" dirty="0" smtClean="0"/>
            </a:br>
            <a:r>
              <a:rPr lang="en-US" b="1" dirty="0" smtClean="0"/>
              <a:t>Mesh</a:t>
            </a:r>
            <a:br>
              <a:rPr lang="en-US" b="1" dirty="0" smtClean="0"/>
            </a:br>
            <a:r>
              <a:rPr lang="en-US" b="1" dirty="0" smtClean="0"/>
              <a:t>Networking</a:t>
            </a:r>
            <a:endParaRPr lang="en-US" sz="1600" dirty="0"/>
          </a:p>
        </p:txBody>
      </p:sp>
      <p:sp>
        <p:nvSpPr>
          <p:cNvPr id="3" name="Subtitle 2"/>
          <p:cNvSpPr>
            <a:spLocks noGrp="1"/>
          </p:cNvSpPr>
          <p:nvPr>
            <p:ph type="subTitle" idx="1"/>
          </p:nvPr>
        </p:nvSpPr>
        <p:spPr>
          <a:xfrm>
            <a:off x="381000" y="6127634"/>
            <a:ext cx="8229600" cy="1752600"/>
          </a:xfrm>
        </p:spPr>
        <p:txBody>
          <a:bodyPr/>
          <a:lstStyle/>
          <a:p>
            <a:r>
              <a:rPr lang="en-US" b="1" dirty="0" smtClean="0"/>
              <a:t>By: Brian Johnson, AB6UI		Feb 2019</a:t>
            </a:r>
          </a:p>
          <a:p>
            <a:endParaRPr lang="en-US" dirty="0"/>
          </a:p>
        </p:txBody>
      </p:sp>
      <p:sp>
        <p:nvSpPr>
          <p:cNvPr id="6" name="TextBox 5"/>
          <p:cNvSpPr txBox="1"/>
          <p:nvPr/>
        </p:nvSpPr>
        <p:spPr>
          <a:xfrm>
            <a:off x="4345872" y="2133600"/>
            <a:ext cx="549894" cy="3362889"/>
          </a:xfrm>
          <a:prstGeom prst="rect">
            <a:avLst/>
          </a:prstGeom>
          <a:noFill/>
        </p:spPr>
        <p:txBody>
          <a:bodyPr vert="wordArtVert" wrap="square" rtlCol="0">
            <a:spAutoFit/>
          </a:bodyPr>
          <a:lstStyle/>
          <a:p>
            <a:r>
              <a:rPr lang="en-US" sz="2000" b="1" dirty="0" smtClean="0">
                <a:solidFill>
                  <a:srgbClr val="FF0000"/>
                </a:solidFill>
              </a:rPr>
              <a:t>W6HA ARC</a:t>
            </a:r>
            <a:endParaRPr lang="en-US" sz="2000" b="1" dirty="0">
              <a:solidFill>
                <a:srgbClr val="FF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40924"/>
            <a:ext cx="2628005" cy="35052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314119"/>
            <a:ext cx="2799885" cy="3733855"/>
          </a:xfrm>
          <a:prstGeom prst="rect">
            <a:avLst/>
          </a:prstGeom>
        </p:spPr>
      </p:pic>
    </p:spTree>
    <p:extLst>
      <p:ext uri="{BB962C8B-B14F-4D97-AF65-F5344CB8AC3E}">
        <p14:creationId xmlns:p14="http://schemas.microsoft.com/office/powerpoint/2010/main" val="197289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links</a:t>
            </a:r>
            <a:endParaRPr lang="en-US" dirty="0"/>
          </a:p>
        </p:txBody>
      </p:sp>
      <p:sp>
        <p:nvSpPr>
          <p:cNvPr id="3" name="Content Placeholder 2"/>
          <p:cNvSpPr>
            <a:spLocks noGrp="1"/>
          </p:cNvSpPr>
          <p:nvPr>
            <p:ph idx="1"/>
          </p:nvPr>
        </p:nvSpPr>
        <p:spPr/>
        <p:txBody>
          <a:bodyPr/>
          <a:lstStyle/>
          <a:p>
            <a:r>
              <a:rPr lang="en-US" dirty="0" smtClean="0"/>
              <a:t>Web pages</a:t>
            </a:r>
          </a:p>
          <a:p>
            <a:pPr lvl="1"/>
            <a:r>
              <a:rPr lang="en-US" dirty="0">
                <a:hlinkClick r:id="rId2"/>
              </a:rPr>
              <a:t>https://www.arednmesh.org</a:t>
            </a:r>
            <a:r>
              <a:rPr lang="en-US" dirty="0" smtClean="0">
                <a:hlinkClick r:id="rId2"/>
              </a:rPr>
              <a:t>/</a:t>
            </a:r>
            <a:endParaRPr lang="en-US" dirty="0" smtClean="0"/>
          </a:p>
          <a:p>
            <a:pPr lvl="1"/>
            <a:r>
              <a:rPr lang="en-US" dirty="0">
                <a:hlinkClick r:id="rId3"/>
              </a:rPr>
              <a:t>https://</a:t>
            </a:r>
            <a:r>
              <a:rPr lang="en-US" dirty="0" smtClean="0">
                <a:hlinkClick r:id="rId3"/>
              </a:rPr>
              <a:t>mapping.kg6wxc.net/meshmap</a:t>
            </a:r>
            <a:endParaRPr lang="en-US" dirty="0" smtClean="0"/>
          </a:p>
          <a:p>
            <a:pPr lvl="1"/>
            <a:r>
              <a:rPr lang="en-US" dirty="0">
                <a:hlinkClick r:id="rId4"/>
              </a:rPr>
              <a:t>https://</a:t>
            </a:r>
            <a:r>
              <a:rPr lang="en-US" dirty="0" smtClean="0">
                <a:hlinkClick r:id="rId4"/>
              </a:rPr>
              <a:t>sites.google.com/site/orangecountymeshorganization/home</a:t>
            </a:r>
            <a:endParaRPr lang="en-US" dirty="0" smtClean="0"/>
          </a:p>
          <a:p>
            <a:pPr lvl="1"/>
            <a:endParaRPr lang="en-US" dirty="0" smtClean="0"/>
          </a:p>
          <a:p>
            <a:pPr lvl="1"/>
            <a:endParaRPr lang="en-US" dirty="0" smtClean="0"/>
          </a:p>
          <a:p>
            <a:r>
              <a:rPr lang="en-US" dirty="0" smtClean="0"/>
              <a:t>Questions?</a:t>
            </a:r>
          </a:p>
        </p:txBody>
      </p:sp>
    </p:spTree>
    <p:extLst>
      <p:ext uri="{BB962C8B-B14F-4D97-AF65-F5344CB8AC3E}">
        <p14:creationId xmlns:p14="http://schemas.microsoft.com/office/powerpoint/2010/main" val="287205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0430" y="2053281"/>
            <a:ext cx="3341941" cy="4038600"/>
          </a:xfrm>
          <a:prstGeom prst="rect">
            <a:avLst/>
          </a:prstGeom>
        </p:spPr>
      </p:pic>
      <p:sp>
        <p:nvSpPr>
          <p:cNvPr id="2" name="Title 1"/>
          <p:cNvSpPr>
            <a:spLocks noGrp="1"/>
          </p:cNvSpPr>
          <p:nvPr>
            <p:ph type="title"/>
          </p:nvPr>
        </p:nvSpPr>
        <p:spPr>
          <a:xfrm>
            <a:off x="533400" y="-76200"/>
            <a:ext cx="8229600" cy="1143000"/>
          </a:xfrm>
        </p:spPr>
        <p:txBody>
          <a:bodyPr>
            <a:normAutofit/>
          </a:bodyPr>
          <a:lstStyle/>
          <a:p>
            <a:r>
              <a:rPr lang="en-US" dirty="0" smtClean="0"/>
              <a:t>What is AREDN</a:t>
            </a:r>
            <a:br>
              <a:rPr lang="en-US" dirty="0" smtClean="0"/>
            </a:br>
            <a:r>
              <a:rPr lang="en-US" sz="2200" dirty="0" smtClean="0"/>
              <a:t>Amateur Radio Emergency Data Network</a:t>
            </a:r>
            <a:endParaRPr lang="en-US" sz="2200" dirty="0"/>
          </a:p>
        </p:txBody>
      </p:sp>
      <p:sp>
        <p:nvSpPr>
          <p:cNvPr id="6" name="TextBox 5"/>
          <p:cNvSpPr txBox="1"/>
          <p:nvPr/>
        </p:nvSpPr>
        <p:spPr>
          <a:xfrm>
            <a:off x="1676401" y="6425514"/>
            <a:ext cx="5715000" cy="369332"/>
          </a:xfrm>
          <a:prstGeom prst="rect">
            <a:avLst/>
          </a:prstGeom>
          <a:solidFill>
            <a:schemeClr val="accent2">
              <a:lumMod val="60000"/>
              <a:lumOff val="40000"/>
            </a:schemeClr>
          </a:solidFill>
        </p:spPr>
        <p:txBody>
          <a:bodyPr wrap="square" rtlCol="0">
            <a:spAutoFit/>
          </a:bodyPr>
          <a:lstStyle/>
          <a:p>
            <a:pPr algn="ctr"/>
            <a:r>
              <a:rPr lang="en-US" dirty="0"/>
              <a:t>https://www.arednmesh.org/</a:t>
            </a:r>
          </a:p>
        </p:txBody>
      </p:sp>
      <p:sp>
        <p:nvSpPr>
          <p:cNvPr id="4" name="TextBox 3"/>
          <p:cNvSpPr txBox="1"/>
          <p:nvPr/>
        </p:nvSpPr>
        <p:spPr>
          <a:xfrm>
            <a:off x="259494" y="2133600"/>
            <a:ext cx="5573458" cy="2585323"/>
          </a:xfrm>
          <a:prstGeom prst="rect">
            <a:avLst/>
          </a:prstGeom>
          <a:noFill/>
        </p:spPr>
        <p:txBody>
          <a:bodyPr wrap="square" rtlCol="0">
            <a:spAutoFit/>
          </a:bodyPr>
          <a:lstStyle/>
          <a:p>
            <a:r>
              <a:rPr lang="en-US" dirty="0"/>
              <a:t>The primary goal of the AREDN™ project is to empower licensed amateur radio operators to quickly and easily deploy high-speed data networks when and where they might be needed, as a service both to the hobby and the community. This is especially important in cases when traditional “utility” services (electricity, phone lines, or Internet services) become unavailable. In those cases an off-grid amateur radio emergency data network may be a lifeline for communities impacted by a local disaster.</a:t>
            </a:r>
          </a:p>
        </p:txBody>
      </p:sp>
    </p:spTree>
    <p:extLst>
      <p:ext uri="{BB962C8B-B14F-4D97-AF65-F5344CB8AC3E}">
        <p14:creationId xmlns:p14="http://schemas.microsoft.com/office/powerpoint/2010/main" val="1806911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403117"/>
            <a:ext cx="5562600" cy="4390758"/>
          </a:xfrm>
          <a:prstGeom prst="rect">
            <a:avLst/>
          </a:prstGeom>
        </p:spPr>
      </p:pic>
      <p:sp>
        <p:nvSpPr>
          <p:cNvPr id="2" name="Title 1"/>
          <p:cNvSpPr>
            <a:spLocks noGrp="1"/>
          </p:cNvSpPr>
          <p:nvPr>
            <p:ph type="title"/>
          </p:nvPr>
        </p:nvSpPr>
        <p:spPr>
          <a:xfrm>
            <a:off x="210961" y="87868"/>
            <a:ext cx="8895969" cy="1143000"/>
          </a:xfrm>
        </p:spPr>
        <p:txBody>
          <a:bodyPr>
            <a:normAutofit fontScale="90000"/>
          </a:bodyPr>
          <a:lstStyle/>
          <a:p>
            <a:pPr marL="285750" indent="-285750"/>
            <a:r>
              <a:rPr lang="en-US" dirty="0"/>
              <a:t>The AREDN network allows all types of data transfer during an emergency.</a:t>
            </a:r>
            <a:r>
              <a:rPr lang="en-US" dirty="0" smtClean="0"/>
              <a:t>  </a:t>
            </a:r>
            <a:endParaRPr lang="en-US" dirty="0"/>
          </a:p>
        </p:txBody>
      </p:sp>
      <p:sp>
        <p:nvSpPr>
          <p:cNvPr id="3" name="TextBox 2"/>
          <p:cNvSpPr txBox="1"/>
          <p:nvPr/>
        </p:nvSpPr>
        <p:spPr>
          <a:xfrm>
            <a:off x="76200" y="1182176"/>
            <a:ext cx="8153400" cy="3416320"/>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What types of data?</a:t>
            </a:r>
          </a:p>
          <a:p>
            <a:pPr marL="742950" lvl="1" indent="-285750">
              <a:buFont typeface="Arial" panose="020B0604020202020204" pitchFamily="34" charset="0"/>
              <a:buChar char="•"/>
            </a:pPr>
            <a:r>
              <a:rPr lang="en-US" dirty="0" smtClean="0"/>
              <a:t>Almost anything you can think of.</a:t>
            </a:r>
          </a:p>
          <a:p>
            <a:pPr marL="1200150" lvl="2" indent="-285750">
              <a:buFont typeface="Arial" panose="020B0604020202020204" pitchFamily="34" charset="0"/>
              <a:buChar char="•"/>
            </a:pPr>
            <a:r>
              <a:rPr lang="en-US" dirty="0" smtClean="0"/>
              <a:t>Voice communication (VIOP)</a:t>
            </a:r>
          </a:p>
          <a:p>
            <a:pPr marL="1200150" lvl="2" indent="-285750">
              <a:buFont typeface="Arial" panose="020B0604020202020204" pitchFamily="34" charset="0"/>
              <a:buChar char="•"/>
            </a:pPr>
            <a:r>
              <a:rPr lang="en-US" dirty="0"/>
              <a:t>Mesh Chat</a:t>
            </a:r>
          </a:p>
          <a:p>
            <a:pPr marL="1200150" lvl="2" indent="-285750">
              <a:buFont typeface="Arial" panose="020B0604020202020204" pitchFamily="34" charset="0"/>
              <a:buChar char="•"/>
            </a:pPr>
            <a:r>
              <a:rPr lang="en-US" dirty="0" smtClean="0"/>
              <a:t>Video</a:t>
            </a:r>
          </a:p>
          <a:p>
            <a:pPr marL="1200150" lvl="2" indent="-285750">
              <a:buFont typeface="Arial" panose="020B0604020202020204" pitchFamily="34" charset="0"/>
              <a:buChar char="•"/>
            </a:pPr>
            <a:r>
              <a:rPr lang="en-US" dirty="0" smtClean="0"/>
              <a:t>E-mail</a:t>
            </a:r>
          </a:p>
          <a:p>
            <a:pPr marL="1200150" lvl="2" indent="-285750">
              <a:buFont typeface="Arial" panose="020B0604020202020204" pitchFamily="34" charset="0"/>
              <a:buChar char="•"/>
            </a:pPr>
            <a:r>
              <a:rPr lang="en-US" dirty="0" smtClean="0"/>
              <a:t>Cloud Server</a:t>
            </a:r>
          </a:p>
          <a:p>
            <a:pPr marL="1200150" lvl="2" indent="-285750">
              <a:buFont typeface="Arial" panose="020B0604020202020204" pitchFamily="34" charset="0"/>
              <a:buChar char="•"/>
            </a:pPr>
            <a:r>
              <a:rPr lang="en-US" dirty="0" smtClean="0"/>
              <a:t>Weather info</a:t>
            </a:r>
          </a:p>
          <a:p>
            <a:pPr marL="1200150" lvl="2" indent="-285750">
              <a:buFont typeface="Arial" panose="020B0604020202020204" pitchFamily="34" charset="0"/>
              <a:buChar char="•"/>
            </a:pPr>
            <a:r>
              <a:rPr lang="en-US" dirty="0" smtClean="0"/>
              <a:t>Geo Sync Sat Links</a:t>
            </a:r>
          </a:p>
          <a:p>
            <a:pPr marL="1200150" lvl="2" indent="-285750">
              <a:buFont typeface="Arial" panose="020B0604020202020204" pitchFamily="34" charset="0"/>
              <a:buChar char="•"/>
            </a:pPr>
            <a:r>
              <a:rPr lang="en-US" dirty="0" err="1" smtClean="0"/>
              <a:t>Etc</a:t>
            </a:r>
            <a:endParaRPr lang="en-US" dirty="0" smtClean="0"/>
          </a:p>
          <a:p>
            <a:pPr marL="1200150" lvl="2" indent="-285750">
              <a:buFont typeface="Arial" panose="020B0604020202020204" pitchFamily="34" charset="0"/>
              <a:buChar char="•"/>
            </a:pPr>
            <a:endParaRPr lang="en-US" dirty="0" smtClean="0"/>
          </a:p>
        </p:txBody>
      </p:sp>
      <p:sp>
        <p:nvSpPr>
          <p:cNvPr id="5" name="TextBox 4"/>
          <p:cNvSpPr txBox="1"/>
          <p:nvPr/>
        </p:nvSpPr>
        <p:spPr>
          <a:xfrm>
            <a:off x="1676401" y="6425514"/>
            <a:ext cx="5715000" cy="369332"/>
          </a:xfrm>
          <a:prstGeom prst="rect">
            <a:avLst/>
          </a:prstGeom>
          <a:solidFill>
            <a:schemeClr val="accent2">
              <a:lumMod val="60000"/>
              <a:lumOff val="40000"/>
            </a:schemeClr>
          </a:solidFill>
        </p:spPr>
        <p:txBody>
          <a:bodyPr wrap="square" rtlCol="0">
            <a:spAutoFit/>
          </a:bodyPr>
          <a:lstStyle/>
          <a:p>
            <a:pPr algn="ctr"/>
            <a:r>
              <a:rPr lang="en-US" dirty="0"/>
              <a:t>The “E” in AREDN stands for Emergency.</a:t>
            </a:r>
            <a:endParaRPr lang="en-US" dirty="0"/>
          </a:p>
        </p:txBody>
      </p:sp>
    </p:spTree>
    <p:extLst>
      <p:ext uri="{BB962C8B-B14F-4D97-AF65-F5344CB8AC3E}">
        <p14:creationId xmlns:p14="http://schemas.microsoft.com/office/powerpoint/2010/main" val="3044186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69" y="76200"/>
            <a:ext cx="8229600" cy="1143000"/>
          </a:xfrm>
        </p:spPr>
        <p:txBody>
          <a:bodyPr/>
          <a:lstStyle/>
          <a:p>
            <a:r>
              <a:rPr lang="en-US" dirty="0" smtClean="0"/>
              <a:t>Features and Benefits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989" y="914400"/>
            <a:ext cx="4533138" cy="5486400"/>
          </a:xfrm>
          <a:prstGeom prst="rect">
            <a:avLst/>
          </a:prstGeom>
        </p:spPr>
      </p:pic>
      <p:sp>
        <p:nvSpPr>
          <p:cNvPr id="6" name="TextBox 5"/>
          <p:cNvSpPr txBox="1"/>
          <p:nvPr/>
        </p:nvSpPr>
        <p:spPr>
          <a:xfrm>
            <a:off x="1676401" y="6425514"/>
            <a:ext cx="5715000" cy="369332"/>
          </a:xfrm>
          <a:prstGeom prst="rect">
            <a:avLst/>
          </a:prstGeom>
          <a:solidFill>
            <a:schemeClr val="accent2">
              <a:lumMod val="60000"/>
              <a:lumOff val="40000"/>
            </a:schemeClr>
          </a:solidFill>
        </p:spPr>
        <p:txBody>
          <a:bodyPr wrap="square" rtlCol="0">
            <a:spAutoFit/>
          </a:bodyPr>
          <a:lstStyle/>
          <a:p>
            <a:pPr algn="ctr"/>
            <a:r>
              <a:rPr lang="en-US" dirty="0"/>
              <a:t>https://www.arednmesh.org/</a:t>
            </a:r>
          </a:p>
        </p:txBody>
      </p:sp>
    </p:spTree>
    <p:extLst>
      <p:ext uri="{BB962C8B-B14F-4D97-AF65-F5344CB8AC3E}">
        <p14:creationId xmlns:p14="http://schemas.microsoft.com/office/powerpoint/2010/main" val="3044186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34" y="0"/>
            <a:ext cx="8229600" cy="1143000"/>
          </a:xfrm>
        </p:spPr>
        <p:txBody>
          <a:bodyPr/>
          <a:lstStyle/>
          <a:p>
            <a:r>
              <a:rPr lang="en-US" dirty="0" smtClean="0"/>
              <a:t> Your first Node </a:t>
            </a:r>
            <a:endParaRPr lang="en-US" dirty="0"/>
          </a:p>
        </p:txBody>
      </p:sp>
      <p:sp>
        <p:nvSpPr>
          <p:cNvPr id="7" name="Rectangle 6"/>
          <p:cNvSpPr/>
          <p:nvPr/>
        </p:nvSpPr>
        <p:spPr>
          <a:xfrm>
            <a:off x="3124736" y="1066800"/>
            <a:ext cx="5714464" cy="6986528"/>
          </a:xfrm>
          <a:prstGeom prst="rect">
            <a:avLst/>
          </a:prstGeom>
        </p:spPr>
        <p:txBody>
          <a:bodyPr wrap="square">
            <a:spAutoFit/>
          </a:bodyPr>
          <a:lstStyle/>
          <a:p>
            <a:r>
              <a:rPr lang="en-US" sz="1600" dirty="0" smtClean="0"/>
              <a:t>There are many factors when it comes to setting up a node. A fundamental issue is that the hardware must be “flashed” with AREDN firmware. So it is critical that the hardware you obtain is supported. The two main brands are currently </a:t>
            </a:r>
            <a:r>
              <a:rPr lang="en-US" sz="1600" dirty="0" smtClean="0"/>
              <a:t>supported </a:t>
            </a:r>
            <a:r>
              <a:rPr lang="en-US" sz="1600" dirty="0" err="1" smtClean="0"/>
              <a:t>MikroTic</a:t>
            </a:r>
            <a:r>
              <a:rPr lang="en-US" sz="1600" dirty="0" smtClean="0"/>
              <a:t> and Ubiquity. </a:t>
            </a:r>
          </a:p>
          <a:p>
            <a:endParaRPr lang="en-US" sz="1600" dirty="0" smtClean="0"/>
          </a:p>
          <a:p>
            <a:r>
              <a:rPr lang="en-US" sz="1600" dirty="0" smtClean="0"/>
              <a:t>It helps to be familiar with IP addresses, DHCP and other “networking” protocols.  Remember you are basically setting up a network that is using RF instead of the “Ethernet”.  All of this is done using LINUX code that is running on your Node so having a basic understanding of LINUX commands is very helpful.</a:t>
            </a:r>
          </a:p>
          <a:p>
            <a:endParaRPr lang="en-US" sz="1600" dirty="0" smtClean="0"/>
          </a:p>
          <a:p>
            <a:r>
              <a:rPr lang="en-US" sz="1600" dirty="0" smtClean="0"/>
              <a:t>You </a:t>
            </a:r>
            <a:r>
              <a:rPr lang="en-US" sz="1600" dirty="0"/>
              <a:t>can follow the steps for flashing your node in the “how to” section on the AREDN web site. There are several good tutorials on YouTube and help is available in the forums.  It can be tricky! And it is possible to “brick” your device. So it is not a bad idea to get help from someone who has done it before.</a:t>
            </a:r>
          </a:p>
          <a:p>
            <a:endParaRPr lang="en-US" sz="1600" dirty="0"/>
          </a:p>
          <a:p>
            <a:r>
              <a:rPr lang="en-US" sz="1600" dirty="0" smtClean="0"/>
              <a:t>Although this may sound like a daunting task with a little reading and some help from an Elmer it is a lot of fun!</a:t>
            </a:r>
          </a:p>
          <a:p>
            <a:endParaRPr lang="en-US" sz="1600" dirty="0"/>
          </a:p>
          <a:p>
            <a:endParaRPr lang="en-US" sz="1600" dirty="0" smtClean="0"/>
          </a:p>
          <a:p>
            <a:endParaRPr lang="en-US" sz="1600" dirty="0"/>
          </a:p>
          <a:p>
            <a:r>
              <a:rPr lang="en-US" sz="1200" dirty="0"/>
              <a:t/>
            </a:r>
            <a:br>
              <a:rPr lang="en-US" sz="1200" dirty="0"/>
            </a:br>
            <a:endParaRPr lang="en-US" sz="1200" dirty="0"/>
          </a:p>
          <a:p>
            <a:r>
              <a:rPr lang="en-US" sz="1200" dirty="0"/>
              <a:t/>
            </a:r>
            <a:br>
              <a:rPr lang="en-US" sz="1200" dirty="0"/>
            </a:br>
            <a:endParaRPr lang="en-US" sz="1200" dirty="0"/>
          </a:p>
          <a:p>
            <a:endParaRPr lang="en-US" sz="1400" dirty="0"/>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763340870"/>
              </p:ext>
            </p:extLst>
          </p:nvPr>
        </p:nvGraphicFramePr>
        <p:xfrm>
          <a:off x="304800" y="967951"/>
          <a:ext cx="2502564" cy="5120640"/>
        </p:xfrm>
        <a:graphic>
          <a:graphicData uri="http://schemas.openxmlformats.org/drawingml/2006/table">
            <a:tbl>
              <a:tblPr/>
              <a:tblGrid>
                <a:gridCol w="683046"/>
                <a:gridCol w="354603"/>
                <a:gridCol w="354603"/>
                <a:gridCol w="555156"/>
                <a:gridCol w="555156"/>
              </a:tblGrid>
              <a:tr h="85396">
                <a:tc gridSpan="5">
                  <a:txBody>
                    <a:bodyPr/>
                    <a:lstStyle/>
                    <a:p>
                      <a:pPr rtl="0" fontAlgn="b"/>
                      <a:r>
                        <a:rPr lang="en-US" sz="600">
                          <a:effectLst/>
                        </a:rPr>
                        <a:t>Current As of AREDN™ 3.18.9.0 (updated on 01/06/2019)</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396">
                <a:tc rowSpan="2">
                  <a:txBody>
                    <a:bodyPr/>
                    <a:lstStyle/>
                    <a:p>
                      <a:pPr rtl="0" fontAlgn="b"/>
                      <a:r>
                        <a:rPr lang="en-US" sz="600">
                          <a:effectLst/>
                        </a:rPr>
                        <a:t>Manufacturer/Model</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4">
                  <a:txBody>
                    <a:bodyPr/>
                    <a:lstStyle/>
                    <a:p>
                      <a:pPr algn="ctr" rtl="0" fontAlgn="b"/>
                      <a:r>
                        <a:rPr lang="en-US" sz="600">
                          <a:effectLst/>
                        </a:rPr>
                        <a:t>Band</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66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5396">
                <a:tc vMerge="1">
                  <a:txBody>
                    <a:bodyPr/>
                    <a:lstStyle/>
                    <a:p>
                      <a:endParaRPr lang="en-US"/>
                    </a:p>
                  </a:txBody>
                  <a:tcPr/>
                </a:tc>
                <a:tc>
                  <a:txBody>
                    <a:bodyPr/>
                    <a:lstStyle/>
                    <a:p>
                      <a:pPr algn="ctr" rtl="0" fontAlgn="b"/>
                      <a:r>
                        <a:rPr lang="en-US" sz="600">
                          <a:effectLst/>
                        </a:rPr>
                        <a:t>900Mhz</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66FFFF"/>
                    </a:solidFill>
                  </a:tcPr>
                </a:tc>
                <a:tc>
                  <a:txBody>
                    <a:bodyPr/>
                    <a:lstStyle/>
                    <a:p>
                      <a:pPr algn="ctr" rtl="0" fontAlgn="b"/>
                      <a:r>
                        <a:rPr lang="en-US" sz="600">
                          <a:effectLst/>
                        </a:rPr>
                        <a:t>2.4Ghz</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66FFFF"/>
                    </a:solidFill>
                  </a:tcPr>
                </a:tc>
                <a:tc>
                  <a:txBody>
                    <a:bodyPr/>
                    <a:lstStyle/>
                    <a:p>
                      <a:pPr algn="ctr" rtl="0" fontAlgn="b"/>
                      <a:r>
                        <a:rPr lang="en-US" sz="600">
                          <a:effectLst/>
                        </a:rPr>
                        <a:t>3Ghz </a:t>
                      </a:r>
                      <a:r>
                        <a:rPr lang="en-US" sz="600" baseline="30000">
                          <a:effectLst/>
                        </a:rPr>
                        <a:t>(5)</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66FFFF"/>
                    </a:solidFill>
                  </a:tcPr>
                </a:tc>
                <a:tc>
                  <a:txBody>
                    <a:bodyPr/>
                    <a:lstStyle/>
                    <a:p>
                      <a:pPr algn="ctr" rtl="0" fontAlgn="b"/>
                      <a:r>
                        <a:rPr lang="en-US" sz="600">
                          <a:effectLst/>
                        </a:rPr>
                        <a:t>5.8Ghz</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66FFFF"/>
                    </a:solidFill>
                  </a:tcPr>
                </a:tc>
              </a:tr>
              <a:tr h="85396">
                <a:tc gridSpan="5">
                  <a:txBody>
                    <a:bodyPr/>
                    <a:lstStyle/>
                    <a:p>
                      <a:pPr rtl="0" fontAlgn="b"/>
                      <a:r>
                        <a:rPr lang="en-US" sz="600">
                          <a:effectLst/>
                        </a:rPr>
                        <a:t>Ubiquiti Networks (</a:t>
                      </a:r>
                      <a:r>
                        <a:rPr lang="en-US" sz="600">
                          <a:effectLst/>
                          <a:hlinkClick r:id="rId2"/>
                        </a:rPr>
                        <a:t>www.ubnt.com</a:t>
                      </a:r>
                      <a:r>
                        <a:rPr lang="en-US" sz="600">
                          <a:effectLst/>
                        </a:rPr>
                        <a:t>)</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0791">
                <a:tc>
                  <a:txBody>
                    <a:bodyPr/>
                    <a:lstStyle/>
                    <a:p>
                      <a:pPr rtl="0" fontAlgn="b"/>
                      <a:r>
                        <a:rPr lang="en-US" sz="600">
                          <a:effectLst/>
                        </a:rPr>
                        <a:t>AirGrid (XM revision/old)</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M2</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M5</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AirGrid (XW)</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AG-HP-5Gxx</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AirRouter</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rtl="0" fontAlgn="b"/>
                      <a:r>
                        <a:rPr lang="en-US" sz="600">
                          <a:effectLst/>
                        </a:rPr>
                        <a:t>M2</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r>
              <a:tr h="85396">
                <a:tc>
                  <a:txBody>
                    <a:bodyPr/>
                    <a:lstStyle/>
                    <a:p>
                      <a:pPr rtl="0" fontAlgn="b"/>
                      <a:r>
                        <a:rPr lang="en-US" sz="600">
                          <a:effectLst/>
                        </a:rPr>
                        <a:t>AirRouter HP</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rtl="0" fontAlgn="b"/>
                      <a:r>
                        <a:rPr lang="en-US" sz="600">
                          <a:effectLst/>
                        </a:rPr>
                        <a:t>M2</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r>
              <a:tr h="85396">
                <a:tc>
                  <a:txBody>
                    <a:bodyPr/>
                    <a:lstStyle/>
                    <a:p>
                      <a:pPr rtl="0" fontAlgn="b"/>
                      <a:r>
                        <a:rPr lang="en-US" sz="600">
                          <a:effectLst/>
                        </a:rPr>
                        <a:t>Bullet</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b="1">
                          <a:solidFill>
                            <a:srgbClr val="FFFFFF"/>
                          </a:solidFill>
                          <a:effectLst/>
                          <a:hlinkClick r:id="rId3"/>
                        </a:rPr>
                        <a:t>M2</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b="1">
                          <a:solidFill>
                            <a:srgbClr val="FFFFFF"/>
                          </a:solidFill>
                          <a:effectLst/>
                          <a:hlinkClick r:id="rId4"/>
                        </a:rPr>
                        <a:t>M5</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Bullet Titanium</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b="1">
                          <a:solidFill>
                            <a:srgbClr val="FFFFFF"/>
                          </a:solidFill>
                          <a:effectLst/>
                          <a:hlinkClick r:id="rId5"/>
                        </a:rPr>
                        <a:t>M2</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b="1">
                          <a:solidFill>
                            <a:srgbClr val="FFFFFF"/>
                          </a:solidFill>
                          <a:effectLst/>
                          <a:hlinkClick r:id="rId6"/>
                        </a:rPr>
                        <a:t>M5</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Bullet (XW)</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M2**</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r>
              <a:tr h="85396">
                <a:tc>
                  <a:txBody>
                    <a:bodyPr/>
                    <a:lstStyle/>
                    <a:p>
                      <a:pPr rtl="0" fontAlgn="b"/>
                      <a:r>
                        <a:rPr lang="en-US" sz="600">
                          <a:effectLst/>
                        </a:rPr>
                        <a:t>NanoBeam (XW)</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rtl="0" fontAlgn="b"/>
                      <a:r>
                        <a:rPr lang="en-US" sz="600">
                          <a:effectLst/>
                        </a:rPr>
                        <a:t>NBE-M2-13</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NBE-M5-16/19</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NanoBridge</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600" b="1">
                          <a:solidFill>
                            <a:srgbClr val="FFFFFF"/>
                          </a:solidFill>
                          <a:effectLst/>
                          <a:hlinkClick r:id="rId7"/>
                        </a:rPr>
                        <a:t>M9</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algn="ctr" rtl="0" fontAlgn="b"/>
                      <a:r>
                        <a:rPr lang="en-US" sz="600">
                          <a:effectLst/>
                        </a:rPr>
                        <a:t>2G18</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algn="ctr" rtl="0" fontAlgn="b"/>
                      <a:r>
                        <a:rPr lang="en-US" sz="600" b="1">
                          <a:solidFill>
                            <a:srgbClr val="FFFFFF"/>
                          </a:solidFill>
                          <a:effectLst/>
                          <a:hlinkClick r:id="rId8"/>
                        </a:rPr>
                        <a:t>M3</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algn="ctr" rtl="0" fontAlgn="b"/>
                      <a:r>
                        <a:rPr lang="en-US" sz="600" b="1">
                          <a:solidFill>
                            <a:srgbClr val="FFFFFF"/>
                          </a:solidFill>
                          <a:effectLst/>
                          <a:hlinkClick r:id="rId9"/>
                        </a:rPr>
                        <a:t>5G22</a:t>
                      </a:r>
                      <a:r>
                        <a:rPr lang="en-US" sz="600" b="1">
                          <a:solidFill>
                            <a:srgbClr val="FFFFFF"/>
                          </a:solidFill>
                          <a:effectLst/>
                        </a:rPr>
                        <a:t>/</a:t>
                      </a:r>
                      <a:r>
                        <a:rPr lang="en-US" sz="600" b="1">
                          <a:solidFill>
                            <a:srgbClr val="FFFFFF"/>
                          </a:solidFill>
                          <a:effectLst/>
                          <a:hlinkClick r:id="rId10"/>
                        </a:rPr>
                        <a:t>5G25</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NanoStation Loco (XM)</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600" b="1">
                          <a:solidFill>
                            <a:srgbClr val="FFFFFF"/>
                          </a:solidFill>
                          <a:effectLst/>
                          <a:hlinkClick r:id="rId11"/>
                        </a:rPr>
                        <a:t>M9</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algn="ctr" rtl="0" fontAlgn="b"/>
                      <a:r>
                        <a:rPr lang="en-US" sz="600">
                          <a:effectLst/>
                        </a:rPr>
                        <a:t>M2</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M5</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NanoStation Loco (XW)</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b="1">
                          <a:solidFill>
                            <a:srgbClr val="FFFFFF"/>
                          </a:solidFill>
                          <a:effectLst/>
                          <a:hlinkClick r:id="rId12"/>
                        </a:rPr>
                        <a:t>M2</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M5</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NanoStation (XM)</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M2</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algn="ctr" rtl="0" fontAlgn="b"/>
                      <a:r>
                        <a:rPr lang="en-US" sz="600" b="1">
                          <a:solidFill>
                            <a:srgbClr val="FFFFFF"/>
                          </a:solidFill>
                          <a:effectLst/>
                          <a:hlinkClick r:id="rId13"/>
                        </a:rPr>
                        <a:t>M3</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algn="ctr" rtl="0" fontAlgn="b"/>
                      <a:r>
                        <a:rPr lang="en-US" sz="600">
                          <a:effectLst/>
                        </a:rPr>
                        <a:t>M5</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NanoStation (XW)</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b="1">
                          <a:solidFill>
                            <a:srgbClr val="FFFFFF"/>
                          </a:solidFill>
                          <a:effectLst/>
                          <a:hlinkClick r:id="rId14"/>
                        </a:rPr>
                        <a:t>M2</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b="1">
                          <a:solidFill>
                            <a:srgbClr val="FFFFFF"/>
                          </a:solidFill>
                          <a:effectLst/>
                          <a:hlinkClick r:id="rId15"/>
                        </a:rPr>
                        <a:t>M5 </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PicoStation</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M2</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r>
              <a:tr h="170791">
                <a:tc>
                  <a:txBody>
                    <a:bodyPr/>
                    <a:lstStyle/>
                    <a:p>
                      <a:pPr rtl="0" fontAlgn="b"/>
                      <a:r>
                        <a:rPr lang="en-US" sz="600">
                          <a:effectLst/>
                        </a:rPr>
                        <a:t>PowerBeam </a:t>
                      </a:r>
                      <a:r>
                        <a:rPr lang="en-US" sz="600" baseline="30000">
                          <a:effectLst/>
                        </a:rPr>
                        <a:t>(3)</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b="1">
                          <a:solidFill>
                            <a:srgbClr val="FFFFFF"/>
                          </a:solidFill>
                          <a:effectLst/>
                          <a:hlinkClick r:id="rId16"/>
                        </a:rPr>
                        <a:t>PBE-M2-400</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b="1">
                          <a:solidFill>
                            <a:srgbClr val="FFFFFF"/>
                          </a:solidFill>
                          <a:effectLst/>
                          <a:hlinkClick r:id="rId17"/>
                        </a:rPr>
                        <a:t>PBE-M5-300</a:t>
                      </a:r>
                      <a:r>
                        <a:rPr lang="en-US" sz="600" b="1">
                          <a:effectLst/>
                        </a:rPr>
                        <a:t>/</a:t>
                      </a:r>
                      <a:r>
                        <a:rPr lang="en-US" sz="600" b="1">
                          <a:solidFill>
                            <a:srgbClr val="FFFFFF"/>
                          </a:solidFill>
                          <a:effectLst/>
                          <a:hlinkClick r:id="rId18"/>
                        </a:rPr>
                        <a:t>400</a:t>
                      </a:r>
                      <a:r>
                        <a:rPr lang="en-US" sz="600" b="1">
                          <a:effectLst/>
                        </a:rPr>
                        <a:t>/</a:t>
                      </a:r>
                      <a:r>
                        <a:rPr lang="en-US" sz="600" b="1">
                          <a:solidFill>
                            <a:srgbClr val="FFFFFF"/>
                          </a:solidFill>
                          <a:effectLst/>
                          <a:hlinkClick r:id="rId19"/>
                        </a:rPr>
                        <a:t>400ISO</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PowerBeam</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b="1">
                          <a:solidFill>
                            <a:srgbClr val="FFFFFF"/>
                          </a:solidFill>
                          <a:effectLst/>
                          <a:hlinkClick r:id="rId20"/>
                        </a:rPr>
                        <a:t>PBE-M5-620</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PowerBridge</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M5</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Rocket (XM)</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600" b="1">
                          <a:solidFill>
                            <a:srgbClr val="FFFFFF"/>
                          </a:solidFill>
                          <a:effectLst/>
                          <a:hlinkClick r:id="rId21"/>
                        </a:rPr>
                        <a:t>M900</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algn="ctr" rtl="0" fontAlgn="b"/>
                      <a:r>
                        <a:rPr lang="en-US" sz="600">
                          <a:effectLst/>
                        </a:rPr>
                        <a:t>M2</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algn="ctr" rtl="0" fontAlgn="b"/>
                      <a:r>
                        <a:rPr lang="en-US" sz="600" b="1">
                          <a:solidFill>
                            <a:srgbClr val="FFFFFF"/>
                          </a:solidFill>
                          <a:effectLst/>
                          <a:hlinkClick r:id="rId22"/>
                        </a:rPr>
                        <a:t>M3</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algn="ctr" rtl="0" fontAlgn="b"/>
                      <a:r>
                        <a:rPr lang="en-US" sz="600">
                          <a:effectLst/>
                        </a:rPr>
                        <a:t>M5</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Rocket (XW)</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rtl="0" fontAlgn="b"/>
                      <a:r>
                        <a:rPr lang="en-US" sz="600" b="1">
                          <a:effectLst/>
                          <a:hlinkClick r:id="rId23"/>
                        </a:rPr>
                        <a:t>M2**</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b="1">
                          <a:solidFill>
                            <a:srgbClr val="FFFFFF"/>
                          </a:solidFill>
                          <a:effectLst/>
                          <a:hlinkClick r:id="rId24"/>
                        </a:rPr>
                        <a:t>M5</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Rocket Titanium</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M2</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M5</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170791">
                <a:tc>
                  <a:txBody>
                    <a:bodyPr/>
                    <a:lstStyle/>
                    <a:p>
                      <a:pPr rtl="0" fontAlgn="b"/>
                      <a:r>
                        <a:rPr lang="en-US" sz="600">
                          <a:effectLst/>
                        </a:rPr>
                        <a:t>Rocket Titanium (XW) </a:t>
                      </a:r>
                      <a:r>
                        <a:rPr lang="en-US" sz="600" baseline="30000">
                          <a:effectLst/>
                        </a:rPr>
                        <a:t>(4)</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b="1">
                          <a:solidFill>
                            <a:srgbClr val="FFFFFF"/>
                          </a:solidFill>
                          <a:effectLst/>
                          <a:hlinkClick r:id="rId25"/>
                        </a:rPr>
                        <a:t>M5</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gridSpan="5">
                  <a:txBody>
                    <a:bodyPr/>
                    <a:lstStyle/>
                    <a:p>
                      <a:pPr rtl="0" fontAlgn="b"/>
                      <a:r>
                        <a:rPr lang="en-US" sz="600" b="1">
                          <a:effectLst/>
                        </a:rPr>
                        <a:t>TP-Link</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396">
                <a:tc>
                  <a:txBody>
                    <a:bodyPr/>
                    <a:lstStyle/>
                    <a:p>
                      <a:pPr rtl="0" fontAlgn="b"/>
                      <a:r>
                        <a:rPr lang="en-US" sz="600" b="1">
                          <a:effectLst/>
                        </a:rPr>
                        <a:t>CPE (v1.0)</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CPE210</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algn="ctr" rtl="0" fontAlgn="b"/>
                      <a:r>
                        <a:rPr lang="en-US" sz="600" b="1">
                          <a:solidFill>
                            <a:srgbClr val="FFFFFF"/>
                          </a:solidFill>
                          <a:effectLst/>
                          <a:hlinkClick r:id="rId26"/>
                        </a:rPr>
                        <a:t>CPE510/CPE520</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CPE (v1.1)</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CPE210</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algn="ctr" rtl="0" fontAlgn="b"/>
                      <a:r>
                        <a:rPr lang="en-US" sz="600">
                          <a:effectLst/>
                        </a:rPr>
                        <a:t>CPE510</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85396">
                <a:tc>
                  <a:txBody>
                    <a:bodyPr/>
                    <a:lstStyle/>
                    <a:p>
                      <a:pPr rtl="0" fontAlgn="b"/>
                      <a:r>
                        <a:rPr lang="en-US" sz="600">
                          <a:effectLst/>
                        </a:rPr>
                        <a:t>CPE (v2.0)</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CPE210</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algn="ctr" rtl="0" fontAlgn="b"/>
                      <a:r>
                        <a:rPr lang="en-US" sz="600">
                          <a:effectLst/>
                        </a:rPr>
                        <a:t>CPE520</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85396">
                <a:tc>
                  <a:txBody>
                    <a:bodyPr/>
                    <a:lstStyle/>
                    <a:p>
                      <a:pPr rtl="0" fontAlgn="b"/>
                      <a:r>
                        <a:rPr lang="en-US" sz="600">
                          <a:effectLst/>
                        </a:rPr>
                        <a:t>CPE210 (v3.0)</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b="1">
                          <a:solidFill>
                            <a:srgbClr val="FFFFFF"/>
                          </a:solidFill>
                          <a:effectLst/>
                          <a:hlinkClick r:id="rId27"/>
                        </a:rPr>
                        <a:t>CPE210</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algn="ct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r>
              <a:tr h="85396">
                <a:tc>
                  <a:txBody>
                    <a:bodyPr/>
                    <a:lstStyle/>
                    <a:p>
                      <a:pPr rtl="0" fontAlgn="b"/>
                      <a:r>
                        <a:rPr lang="en-US" sz="600">
                          <a:effectLst/>
                        </a:rPr>
                        <a:t>CPE220 (v3.0)</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CPE220**</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algn="ct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r>
              <a:tr h="85396">
                <a:tc>
                  <a:txBody>
                    <a:bodyPr/>
                    <a:lstStyle/>
                    <a:p>
                      <a:pPr rtl="0" fontAlgn="b"/>
                      <a:r>
                        <a:rPr lang="en-US" sz="600">
                          <a:effectLst/>
                        </a:rPr>
                        <a:t>CPE610</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algn="ctr" rtl="0" fontAlgn="b"/>
                      <a:r>
                        <a:rPr lang="en-US" sz="600" b="1">
                          <a:effectLst/>
                          <a:hlinkClick r:id="rId28"/>
                        </a:rPr>
                        <a:t>CPE610</a:t>
                      </a:r>
                      <a:r>
                        <a:rPr lang="en-US" sz="600">
                          <a:effectLst/>
                        </a:rPr>
                        <a:t>**</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85396">
                <a:tc gridSpan="5">
                  <a:txBody>
                    <a:bodyPr/>
                    <a:lstStyle/>
                    <a:p>
                      <a:pPr rtl="0" fontAlgn="b"/>
                      <a:r>
                        <a:rPr lang="en-US" sz="600">
                          <a:effectLst/>
                        </a:rPr>
                        <a:t>Mikrotik</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396">
                <a:tc>
                  <a:txBody>
                    <a:bodyPr/>
                    <a:lstStyle/>
                    <a:p>
                      <a:pPr rtl="0" fontAlgn="b"/>
                      <a:r>
                        <a:rPr lang="en-US" sz="600">
                          <a:effectLst/>
                        </a:rPr>
                        <a:t>LHG (Lite Head Grid)</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RBLHG-2nD</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algn="ctr" rtl="0" fontAlgn="b"/>
                      <a:r>
                        <a:rPr lang="en-US" sz="600" b="1">
                          <a:effectLst/>
                          <a:hlinkClick r:id="rId29"/>
                        </a:rPr>
                        <a:t>RBLHG-5nD</a:t>
                      </a:r>
                      <a:r>
                        <a:rPr lang="en-US" sz="600">
                          <a:effectLst/>
                        </a:rPr>
                        <a:t>**</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170791">
                <a:tc>
                  <a:txBody>
                    <a:bodyPr/>
                    <a:lstStyle/>
                    <a:p>
                      <a:pPr rtl="0" fontAlgn="b"/>
                      <a:r>
                        <a:rPr lang="en-US" sz="600">
                          <a:effectLst/>
                        </a:rPr>
                        <a:t>LHG HP XL</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RBLHG-2HPnD-XL</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algn="ctr" rtl="0" fontAlgn="b"/>
                      <a:r>
                        <a:rPr lang="en-US" sz="600" b="1">
                          <a:effectLst/>
                          <a:hlinkClick r:id="rId30"/>
                        </a:rPr>
                        <a:t>RBLHG-5HPnD-XL</a:t>
                      </a:r>
                      <a:r>
                        <a:rPr lang="en-US" sz="600">
                          <a:effectLst/>
                        </a:rPr>
                        <a:t>**</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170791">
                <a:tc>
                  <a:txBody>
                    <a:bodyPr/>
                    <a:lstStyle/>
                    <a:p>
                      <a:pPr rtl="0" fontAlgn="b"/>
                      <a:r>
                        <a:rPr lang="en-US" sz="600">
                          <a:effectLst/>
                        </a:rPr>
                        <a:t>Basebox</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b="1">
                          <a:solidFill>
                            <a:srgbClr val="FFFFFF"/>
                          </a:solidFill>
                          <a:effectLst/>
                          <a:hlinkClick r:id="rId31"/>
                        </a:rPr>
                        <a:t>RB912UAG-2HPnD</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algn="ctr" rtl="0" fontAlgn="b"/>
                      <a:r>
                        <a:rPr lang="en-US" sz="600" b="1">
                          <a:solidFill>
                            <a:srgbClr val="FFFFFF"/>
                          </a:solidFill>
                          <a:effectLst/>
                          <a:hlinkClick r:id="rId32"/>
                        </a:rPr>
                        <a:t>RB912UAG-5HPnD</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r>
              <a:tr h="170791">
                <a:tc>
                  <a:txBody>
                    <a:bodyPr/>
                    <a:lstStyle/>
                    <a:p>
                      <a:pPr rtl="0" fontAlgn="b"/>
                      <a:r>
                        <a:rPr lang="en-US" sz="600">
                          <a:effectLst/>
                        </a:rPr>
                        <a:t>hAP AC Lite (dual band)</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b="1">
                          <a:solidFill>
                            <a:srgbClr val="FFFFFF"/>
                          </a:solidFill>
                          <a:effectLst/>
                          <a:hlinkClick r:id="rId33"/>
                        </a:rPr>
                        <a:t>RB952Ui-5ac2nD</a:t>
                      </a:r>
                      <a:endParaRPr lang="en-US" sz="6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algn="ctr" rtl="0" fontAlgn="b"/>
                      <a:r>
                        <a:rPr lang="en-US" sz="600" b="1">
                          <a:effectLst/>
                          <a:hlinkClick r:id="rId33"/>
                        </a:rPr>
                        <a:t>RB952Ui-5ac2nD</a:t>
                      </a:r>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85396">
                <a:tc>
                  <a:txBody>
                    <a:bodyPr/>
                    <a:lstStyle/>
                    <a:p>
                      <a:pPr rtl="0" fontAlgn="b"/>
                      <a:r>
                        <a:rPr lang="en-US" sz="600">
                          <a:effectLst/>
                        </a:rPr>
                        <a:t>LDF (Lite Dish Feed)</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rtl="0" fontAlgn="b"/>
                      <a:r>
                        <a:rPr lang="en-US" sz="600">
                          <a:effectLst/>
                        </a:rPr>
                        <a:t> </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algn="ctr" rtl="0" fontAlgn="b"/>
                      <a:r>
                        <a:rPr lang="en-US" sz="600" b="1">
                          <a:effectLst/>
                          <a:hlinkClick r:id="rId34"/>
                        </a:rPr>
                        <a:t>RBLDF-5nD</a:t>
                      </a:r>
                      <a:r>
                        <a:rPr lang="en-US" sz="600">
                          <a:effectLst/>
                        </a:rPr>
                        <a:t>**</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85396">
                <a:tc gridSpan="5">
                  <a:txBody>
                    <a:bodyPr/>
                    <a:lstStyle/>
                    <a:p>
                      <a:pPr rtl="0" fontAlgn="b"/>
                      <a:r>
                        <a:rPr lang="en-US" sz="600">
                          <a:effectLst/>
                        </a:rPr>
                        <a:t>-</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396">
                <a:tc>
                  <a:txBody>
                    <a:bodyPr/>
                    <a:lstStyle/>
                    <a:p>
                      <a:pPr rtl="0" fontAlgn="b"/>
                      <a:r>
                        <a:rPr lang="en-US" sz="600">
                          <a:effectLst/>
                        </a:rPr>
                        <a:t>GREEN = "GO"</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8761D"/>
                    </a:solidFill>
                  </a:tcPr>
                </a:tc>
                <a:tc gridSpan="4">
                  <a:txBody>
                    <a:bodyPr/>
                    <a:lstStyle/>
                    <a:p>
                      <a:pPr rtl="0" fontAlgn="b"/>
                      <a:r>
                        <a:rPr lang="en-US" sz="600">
                          <a:effectLst/>
                        </a:rPr>
                        <a:t> AREDN Stable</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85396">
                <a:tc>
                  <a:txBody>
                    <a:bodyPr/>
                    <a:lstStyle/>
                    <a:p>
                      <a:pPr rtl="0" fontAlgn="b"/>
                      <a:r>
                        <a:rPr lang="en-US" sz="600">
                          <a:effectLst/>
                        </a:rPr>
                        <a:t>RED="STOP"</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gridSpan="4">
                  <a:txBody>
                    <a:bodyPr/>
                    <a:lstStyle/>
                    <a:p>
                      <a:pPr rtl="0" fontAlgn="b"/>
                      <a:r>
                        <a:rPr lang="en-US" sz="600">
                          <a:effectLst/>
                        </a:rPr>
                        <a:t> Unknown or Support to be determined</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70791">
                <a:tc>
                  <a:txBody>
                    <a:bodyPr/>
                    <a:lstStyle/>
                    <a:p>
                      <a:pPr rtl="0" fontAlgn="b"/>
                      <a:r>
                        <a:rPr lang="en-US" sz="600">
                          <a:effectLst/>
                        </a:rPr>
                        <a:t>ORANGE="CAUTION"</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9900"/>
                    </a:solidFill>
                  </a:tcPr>
                </a:tc>
                <a:tc gridSpan="4">
                  <a:txBody>
                    <a:bodyPr/>
                    <a:lstStyle/>
                    <a:p>
                      <a:pPr rtl="0" fontAlgn="b"/>
                      <a:r>
                        <a:rPr lang="en-US" sz="600">
                          <a:effectLst/>
                        </a:rPr>
                        <a:t> High Confidence of compatibility. Included in current release, but not rigorously tested</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70791">
                <a:tc>
                  <a:txBody>
                    <a:bodyPr/>
                    <a:lstStyle/>
                    <a:p>
                      <a:pPr rtl="0" fontAlgn="b"/>
                      <a:r>
                        <a:rPr lang="en-US" sz="600">
                          <a:effectLst/>
                        </a:rPr>
                        <a:t>YELLOW="RESEARCHING"</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gridSpan="4">
                  <a:txBody>
                    <a:bodyPr/>
                    <a:lstStyle/>
                    <a:p>
                      <a:pPr rtl="0" fontAlgn="b"/>
                      <a:r>
                        <a:rPr lang="en-US" sz="600">
                          <a:effectLst/>
                        </a:rPr>
                        <a:t> Under research/testing</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85396">
                <a:tc>
                  <a:txBody>
                    <a:bodyPr/>
                    <a:lstStyle/>
                    <a:p>
                      <a:pPr rtl="0" fontAlgn="b"/>
                      <a:r>
                        <a:rPr lang="en-US" sz="600">
                          <a:effectLst/>
                        </a:rPr>
                        <a:t>GREY="N/A"</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gridSpan="4">
                  <a:txBody>
                    <a:bodyPr/>
                    <a:lstStyle/>
                    <a:p>
                      <a:pPr rtl="0" fontAlgn="b"/>
                      <a:r>
                        <a:rPr lang="en-US" sz="600">
                          <a:effectLst/>
                        </a:rPr>
                        <a:t> No such device</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85396">
                <a:tc>
                  <a:txBody>
                    <a:bodyPr/>
                    <a:lstStyle/>
                    <a:p>
                      <a:pPr rtl="0" fontAlgn="b"/>
                      <a:r>
                        <a:rPr lang="en-US" sz="600">
                          <a:effectLst/>
                        </a:rPr>
                        <a:t>**</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gridSpan="4">
                  <a:txBody>
                    <a:bodyPr/>
                    <a:lstStyle/>
                    <a:p>
                      <a:pPr rtl="0" fontAlgn="b"/>
                      <a:r>
                        <a:rPr lang="en-US" sz="600" dirty="0">
                          <a:effectLst/>
                        </a:rPr>
                        <a:t> Release candidate (or Nightly build) firmware available</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4" name="TextBox 13"/>
          <p:cNvSpPr txBox="1"/>
          <p:nvPr/>
        </p:nvSpPr>
        <p:spPr>
          <a:xfrm>
            <a:off x="1676401" y="6425514"/>
            <a:ext cx="5715000" cy="369332"/>
          </a:xfrm>
          <a:prstGeom prst="rect">
            <a:avLst/>
          </a:prstGeom>
          <a:solidFill>
            <a:schemeClr val="accent2">
              <a:lumMod val="60000"/>
              <a:lumOff val="40000"/>
            </a:schemeClr>
          </a:solidFill>
        </p:spPr>
        <p:txBody>
          <a:bodyPr wrap="square" rtlCol="0">
            <a:spAutoFit/>
          </a:bodyPr>
          <a:lstStyle/>
          <a:p>
            <a:pPr algn="ctr"/>
            <a:r>
              <a:rPr lang="en-US" dirty="0" smtClean="0"/>
              <a:t>Several club members are knowledgeable in AREDN </a:t>
            </a:r>
            <a:endParaRPr lang="en-US" dirty="0"/>
          </a:p>
        </p:txBody>
      </p:sp>
    </p:spTree>
    <p:extLst>
      <p:ext uri="{BB962C8B-B14F-4D97-AF65-F5344CB8AC3E}">
        <p14:creationId xmlns:p14="http://schemas.microsoft.com/office/powerpoint/2010/main" val="2059058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1" y="6425514"/>
            <a:ext cx="5715000" cy="369332"/>
          </a:xfrm>
          <a:prstGeom prst="rect">
            <a:avLst/>
          </a:prstGeom>
          <a:solidFill>
            <a:schemeClr val="accent2">
              <a:lumMod val="60000"/>
              <a:lumOff val="40000"/>
            </a:schemeClr>
          </a:solidFill>
        </p:spPr>
        <p:txBody>
          <a:bodyPr wrap="square" rtlCol="0">
            <a:spAutoFit/>
          </a:bodyPr>
          <a:lstStyle/>
          <a:p>
            <a:pPr algn="ctr"/>
            <a:r>
              <a:rPr lang="en-US" dirty="0"/>
              <a:t>Line of sight is critical!</a:t>
            </a:r>
          </a:p>
        </p:txBody>
      </p:sp>
      <p:sp>
        <p:nvSpPr>
          <p:cNvPr id="8" name="TextBox 7"/>
          <p:cNvSpPr txBox="1"/>
          <p:nvPr/>
        </p:nvSpPr>
        <p:spPr>
          <a:xfrm>
            <a:off x="533401" y="1009471"/>
            <a:ext cx="8001000" cy="923330"/>
          </a:xfrm>
          <a:prstGeom prst="rect">
            <a:avLst/>
          </a:prstGeom>
          <a:noFill/>
        </p:spPr>
        <p:txBody>
          <a:bodyPr wrap="square" rtlCol="0">
            <a:spAutoFit/>
          </a:bodyPr>
          <a:lstStyle/>
          <a:p>
            <a:r>
              <a:rPr lang="en-US" dirty="0"/>
              <a:t>You must decide </a:t>
            </a:r>
            <a:r>
              <a:rPr lang="en-US" dirty="0" smtClean="0"/>
              <a:t>which </a:t>
            </a:r>
            <a:r>
              <a:rPr lang="en-US" dirty="0"/>
              <a:t>node you want to try and connect to. this will drive the band you </a:t>
            </a:r>
            <a:r>
              <a:rPr lang="en-US" dirty="0" smtClean="0"/>
              <a:t>will use</a:t>
            </a:r>
            <a:r>
              <a:rPr lang="en-US" dirty="0"/>
              <a:t>.  The distance to the node is also a key concern. If the node is far away you may need a higher gain antenna and more powerful “radio”.  </a:t>
            </a:r>
          </a:p>
        </p:txBody>
      </p:sp>
      <p:sp>
        <p:nvSpPr>
          <p:cNvPr id="9" name="Title 8"/>
          <p:cNvSpPr>
            <a:spLocks noGrp="1"/>
          </p:cNvSpPr>
          <p:nvPr>
            <p:ph type="title"/>
          </p:nvPr>
        </p:nvSpPr>
        <p:spPr>
          <a:xfrm>
            <a:off x="446411" y="29671"/>
            <a:ext cx="8229600" cy="1143000"/>
          </a:xfrm>
        </p:spPr>
        <p:txBody>
          <a:bodyPr/>
          <a:lstStyle/>
          <a:p>
            <a:r>
              <a:rPr lang="en-US" dirty="0" smtClean="0"/>
              <a:t>Other concerns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2209800"/>
            <a:ext cx="7239000" cy="3896988"/>
          </a:xfrm>
          <a:prstGeom prst="rect">
            <a:avLst/>
          </a:prstGeom>
        </p:spPr>
      </p:pic>
    </p:spTree>
    <p:extLst>
      <p:ext uri="{BB962C8B-B14F-4D97-AF65-F5344CB8AC3E}">
        <p14:creationId xmlns:p14="http://schemas.microsoft.com/office/powerpoint/2010/main" val="367324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0"/>
            <a:ext cx="8229600" cy="1143000"/>
          </a:xfrm>
        </p:spPr>
        <p:txBody>
          <a:bodyPr/>
          <a:lstStyle/>
          <a:p>
            <a:r>
              <a:rPr lang="en-US" dirty="0" smtClean="0"/>
              <a:t>Flashing</a:t>
            </a:r>
            <a:endParaRPr lang="en-US" dirty="0"/>
          </a:p>
        </p:txBody>
      </p:sp>
      <p:sp>
        <p:nvSpPr>
          <p:cNvPr id="7" name="Rectangle 6"/>
          <p:cNvSpPr/>
          <p:nvPr/>
        </p:nvSpPr>
        <p:spPr>
          <a:xfrm>
            <a:off x="545757" y="1026156"/>
            <a:ext cx="8382000" cy="3170099"/>
          </a:xfrm>
          <a:prstGeom prst="rect">
            <a:avLst/>
          </a:prstGeom>
        </p:spPr>
        <p:txBody>
          <a:bodyPr wrap="square">
            <a:spAutoFit/>
          </a:bodyPr>
          <a:lstStyle/>
          <a:p>
            <a:r>
              <a:rPr lang="en-US" sz="1400" dirty="0" smtClean="0"/>
              <a:t>Re-flashing your “node” is to involved to go into in this presentation</a:t>
            </a:r>
          </a:p>
          <a:p>
            <a:r>
              <a:rPr lang="en-US" sz="1400" dirty="0" smtClean="0"/>
              <a:t>	It is a step by step process and is specific to the type of hardware you are using.</a:t>
            </a:r>
          </a:p>
          <a:p>
            <a:endParaRPr lang="en-US" sz="1400" dirty="0"/>
          </a:p>
          <a:p>
            <a:r>
              <a:rPr lang="en-US" sz="1400" dirty="0" smtClean="0"/>
              <a:t>Once you finally get your node up and running </a:t>
            </a:r>
            <a:r>
              <a:rPr lang="en-US" sz="1400" dirty="0" smtClean="0"/>
              <a:t>your screen will look something </a:t>
            </a:r>
            <a:r>
              <a:rPr lang="en-US" sz="1400" dirty="0" smtClean="0"/>
              <a:t>like this…</a:t>
            </a:r>
          </a:p>
          <a:p>
            <a:pPr marL="1200150" lvl="2" indent="-285750">
              <a:buFont typeface="Arial" panose="020B0604020202020204" pitchFamily="34" charset="0"/>
              <a:buChar char="•"/>
            </a:pPr>
            <a:endParaRPr lang="en-US" sz="1400" dirty="0" smtClean="0"/>
          </a:p>
          <a:p>
            <a:pPr marL="742950" lvl="1" indent="-285750">
              <a:buFont typeface="Arial" panose="020B0604020202020204" pitchFamily="34" charset="0"/>
              <a:buChar char="•"/>
            </a:pPr>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dirty="0"/>
          </a:p>
        </p:txBody>
      </p:sp>
      <p:sp>
        <p:nvSpPr>
          <p:cNvPr id="8" name="TextBox 7"/>
          <p:cNvSpPr txBox="1"/>
          <p:nvPr/>
        </p:nvSpPr>
        <p:spPr>
          <a:xfrm>
            <a:off x="1676401" y="6425514"/>
            <a:ext cx="5715000" cy="369332"/>
          </a:xfrm>
          <a:prstGeom prst="rect">
            <a:avLst/>
          </a:prstGeom>
          <a:solidFill>
            <a:schemeClr val="accent2">
              <a:lumMod val="60000"/>
              <a:lumOff val="40000"/>
            </a:schemeClr>
          </a:solidFill>
        </p:spPr>
        <p:txBody>
          <a:bodyPr wrap="square" rtlCol="0">
            <a:spAutoFit/>
          </a:bodyPr>
          <a:lstStyle/>
          <a:p>
            <a:pPr algn="ctr"/>
            <a:r>
              <a:rPr lang="en-US" dirty="0" smtClean="0"/>
              <a:t>Several club members are knowledgeable in AREDN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922" y="2117778"/>
            <a:ext cx="6549957" cy="4156953"/>
          </a:xfrm>
          <a:prstGeom prst="rect">
            <a:avLst/>
          </a:prstGeom>
        </p:spPr>
      </p:pic>
    </p:spTree>
    <p:extLst>
      <p:ext uri="{BB962C8B-B14F-4D97-AF65-F5344CB8AC3E}">
        <p14:creationId xmlns:p14="http://schemas.microsoft.com/office/powerpoint/2010/main" val="3549375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240957"/>
            <a:ext cx="8229600" cy="1143000"/>
          </a:xfrm>
        </p:spPr>
        <p:txBody>
          <a:bodyPr/>
          <a:lstStyle/>
          <a:p>
            <a:r>
              <a:rPr lang="en-US" dirty="0" smtClean="0"/>
              <a:t>Setup</a:t>
            </a:r>
            <a:endParaRPr lang="en-US" dirty="0"/>
          </a:p>
        </p:txBody>
      </p:sp>
      <p:sp>
        <p:nvSpPr>
          <p:cNvPr id="7" name="Rectangle 6"/>
          <p:cNvSpPr/>
          <p:nvPr/>
        </p:nvSpPr>
        <p:spPr>
          <a:xfrm>
            <a:off x="545757" y="762000"/>
            <a:ext cx="8382000" cy="3631763"/>
          </a:xfrm>
          <a:prstGeom prst="rect">
            <a:avLst/>
          </a:prstGeom>
        </p:spPr>
        <p:txBody>
          <a:bodyPr wrap="square">
            <a:spAutoFit/>
          </a:bodyPr>
          <a:lstStyle/>
          <a:p>
            <a:pPr marL="285750" indent="-285750">
              <a:buFont typeface="Arial" panose="020B0604020202020204" pitchFamily="34" charset="0"/>
              <a:buChar char="•"/>
            </a:pPr>
            <a:r>
              <a:rPr lang="en-US" sz="1400" dirty="0" smtClean="0"/>
              <a:t>There are also a few important items in “Basic Setup” that must be completed</a:t>
            </a:r>
          </a:p>
          <a:p>
            <a:pPr marL="742950" lvl="1" indent="-285750">
              <a:buFont typeface="Arial" panose="020B0604020202020204" pitchFamily="34" charset="0"/>
              <a:buChar char="•"/>
            </a:pPr>
            <a:r>
              <a:rPr lang="en-US" sz="1200" dirty="0" smtClean="0"/>
              <a:t>Node Name &amp; Description</a:t>
            </a:r>
          </a:p>
          <a:p>
            <a:pPr marL="742950" lvl="1" indent="-285750">
              <a:buFont typeface="Arial" panose="020B0604020202020204" pitchFamily="34" charset="0"/>
              <a:buChar char="•"/>
            </a:pPr>
            <a:r>
              <a:rPr lang="en-US" sz="1200" dirty="0" smtClean="0"/>
              <a:t>SSID, Channel &amp; Channel Width (</a:t>
            </a:r>
          </a:p>
          <a:p>
            <a:pPr marL="1200150" lvl="2" indent="-285750">
              <a:buFont typeface="Arial" panose="020B0604020202020204" pitchFamily="34" charset="0"/>
              <a:buChar char="•"/>
            </a:pPr>
            <a:r>
              <a:rPr lang="en-US" sz="1000" dirty="0" smtClean="0"/>
              <a:t>This should match the node you wish to connect with</a:t>
            </a:r>
            <a:r>
              <a:rPr lang="en-US" sz="1200" dirty="0" smtClean="0"/>
              <a:t>)</a:t>
            </a:r>
          </a:p>
          <a:p>
            <a:pPr marL="742950" lvl="1" indent="-285750">
              <a:buFont typeface="Arial" panose="020B0604020202020204" pitchFamily="34" charset="0"/>
              <a:buChar char="•"/>
            </a:pPr>
            <a:r>
              <a:rPr lang="en-US" sz="1200" dirty="0" err="1" smtClean="0"/>
              <a:t>Tx</a:t>
            </a:r>
            <a:r>
              <a:rPr lang="en-US" sz="1200" dirty="0" smtClean="0"/>
              <a:t> Power &amp; Distance (</a:t>
            </a:r>
            <a:r>
              <a:rPr lang="en-US" sz="1200" dirty="0" smtClean="0"/>
              <a:t>Note: </a:t>
            </a:r>
          </a:p>
          <a:p>
            <a:pPr marL="1200150" lvl="2" indent="-285750">
              <a:buFont typeface="Arial" panose="020B0604020202020204" pitchFamily="34" charset="0"/>
              <a:buChar char="•"/>
            </a:pPr>
            <a:r>
              <a:rPr lang="en-US" sz="1000" b="1" dirty="0" smtClean="0"/>
              <a:t>The distance must be GREATER THAN zero</a:t>
            </a:r>
            <a:r>
              <a:rPr lang="en-US" sz="1200" b="1" dirty="0" smtClean="0"/>
              <a:t>!</a:t>
            </a:r>
          </a:p>
          <a:p>
            <a:pPr marL="742950" lvl="1" indent="-285750">
              <a:buFont typeface="Arial" panose="020B0604020202020204" pitchFamily="34" charset="0"/>
              <a:buChar char="•"/>
            </a:pPr>
            <a:r>
              <a:rPr lang="en-US" sz="1200" dirty="0" err="1" smtClean="0"/>
              <a:t>Lat</a:t>
            </a:r>
            <a:r>
              <a:rPr lang="en-US" sz="1200" dirty="0" smtClean="0"/>
              <a:t>, Long &amp; Grid Square</a:t>
            </a:r>
            <a:endParaRPr lang="en-US" sz="1200" dirty="0" smtClean="0"/>
          </a:p>
          <a:p>
            <a:pPr marL="1200150" lvl="2" indent="-285750">
              <a:buFont typeface="Arial" panose="020B0604020202020204" pitchFamily="34" charset="0"/>
              <a:buChar char="•"/>
            </a:pPr>
            <a:endParaRPr lang="en-US" sz="1400" dirty="0" smtClean="0"/>
          </a:p>
          <a:p>
            <a:pPr marL="742950" lvl="1" indent="-285750">
              <a:buFont typeface="Arial" panose="020B0604020202020204" pitchFamily="34" charset="0"/>
              <a:buChar char="•"/>
            </a:pPr>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dirty="0"/>
          </a:p>
        </p:txBody>
      </p:sp>
      <p:sp>
        <p:nvSpPr>
          <p:cNvPr id="8" name="TextBox 7"/>
          <p:cNvSpPr txBox="1"/>
          <p:nvPr/>
        </p:nvSpPr>
        <p:spPr>
          <a:xfrm>
            <a:off x="1676401" y="6425514"/>
            <a:ext cx="5715000" cy="369332"/>
          </a:xfrm>
          <a:prstGeom prst="rect">
            <a:avLst/>
          </a:prstGeom>
          <a:solidFill>
            <a:schemeClr val="accent2">
              <a:lumMod val="60000"/>
              <a:lumOff val="40000"/>
            </a:schemeClr>
          </a:solidFill>
        </p:spPr>
        <p:txBody>
          <a:bodyPr wrap="square" rtlCol="0">
            <a:spAutoFit/>
          </a:bodyPr>
          <a:lstStyle/>
          <a:p>
            <a:pPr algn="ctr"/>
            <a:r>
              <a:rPr lang="en-US" dirty="0" smtClean="0"/>
              <a:t>Several club members are knowledgeable in AREDN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687" y="2176955"/>
            <a:ext cx="4670361" cy="4038599"/>
          </a:xfrm>
          <a:prstGeom prst="rect">
            <a:avLst/>
          </a:prstGeom>
        </p:spPr>
      </p:pic>
    </p:spTree>
    <p:extLst>
      <p:ext uri="{BB962C8B-B14F-4D97-AF65-F5344CB8AC3E}">
        <p14:creationId xmlns:p14="http://schemas.microsoft.com/office/powerpoint/2010/main" val="37794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Time</a:t>
            </a:r>
            <a:endParaRPr lang="en-US" dirty="0"/>
          </a:p>
        </p:txBody>
      </p:sp>
      <p:sp>
        <p:nvSpPr>
          <p:cNvPr id="10" name="TextBox 9"/>
          <p:cNvSpPr txBox="1"/>
          <p:nvPr/>
        </p:nvSpPr>
        <p:spPr>
          <a:xfrm>
            <a:off x="1676401" y="6425514"/>
            <a:ext cx="5715000" cy="369332"/>
          </a:xfrm>
          <a:prstGeom prst="rect">
            <a:avLst/>
          </a:prstGeom>
          <a:solidFill>
            <a:schemeClr val="accent2">
              <a:lumMod val="60000"/>
              <a:lumOff val="40000"/>
            </a:schemeClr>
          </a:solidFill>
        </p:spPr>
        <p:txBody>
          <a:bodyPr wrap="square" rtlCol="0">
            <a:spAutoFit/>
          </a:bodyPr>
          <a:lstStyle/>
          <a:p>
            <a:pPr algn="ctr"/>
            <a:r>
              <a:rPr lang="en-US" dirty="0" smtClean="0"/>
              <a:t>Keep in mind that you </a:t>
            </a:r>
            <a:r>
              <a:rPr lang="en-US" smtClean="0"/>
              <a:t>are </a:t>
            </a:r>
            <a:r>
              <a:rPr lang="en-US" smtClean="0"/>
              <a:t>radiating </a:t>
            </a:r>
            <a:r>
              <a:rPr lang="en-US" smtClean="0"/>
              <a:t>microwaves</a:t>
            </a:r>
            <a:endParaRPr lang="en-US" dirty="0"/>
          </a:p>
        </p:txBody>
      </p:sp>
    </p:spTree>
    <p:extLst>
      <p:ext uri="{BB962C8B-B14F-4D97-AF65-F5344CB8AC3E}">
        <p14:creationId xmlns:p14="http://schemas.microsoft.com/office/powerpoint/2010/main" val="625312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TotalTime>
  <Words>802</Words>
  <Application>Microsoft Office PowerPoint</Application>
  <PresentationFormat>On-screen Show (4:3)</PresentationFormat>
  <Paragraphs>264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AREDN Mesh Networking</vt:lpstr>
      <vt:lpstr>What is AREDN Amateur Radio Emergency Data Network</vt:lpstr>
      <vt:lpstr>The AREDN network allows all types of data transfer during an emergency.  </vt:lpstr>
      <vt:lpstr>Features and Benefits</vt:lpstr>
      <vt:lpstr> Your first Node </vt:lpstr>
      <vt:lpstr>Other concerns </vt:lpstr>
      <vt:lpstr>Flashing</vt:lpstr>
      <vt:lpstr>Setup</vt:lpstr>
      <vt:lpstr>Demo Time</vt:lpstr>
      <vt:lpstr>Web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 VHF UHF Antenna for your Go Bag</dc:title>
  <dc:creator>Brian</dc:creator>
  <cp:lastModifiedBy>William Johnson</cp:lastModifiedBy>
  <cp:revision>124</cp:revision>
  <dcterms:created xsi:type="dcterms:W3CDTF">2014-08-18T20:45:46Z</dcterms:created>
  <dcterms:modified xsi:type="dcterms:W3CDTF">2019-02-18T16:29:48Z</dcterms:modified>
</cp:coreProperties>
</file>