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8" r:id="rId3"/>
    <p:sldId id="280" r:id="rId4"/>
    <p:sldId id="257" r:id="rId5"/>
    <p:sldId id="270" r:id="rId6"/>
    <p:sldId id="274" r:id="rId7"/>
    <p:sldId id="272" r:id="rId8"/>
    <p:sldId id="281" r:id="rId9"/>
    <p:sldId id="279"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4" d="100"/>
          <a:sy n="154" d="100"/>
        </p:scale>
        <p:origin x="-384" y="16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239800-F8A6-46D0-9DF0-0860DC8D3214}" type="datetimeFigureOut">
              <a:rPr lang="en-US" smtClean="0"/>
              <a:pPr/>
              <a:t>2/18/2019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C7BCE6-0DEB-4CAE-96F1-C105E06A9888}" type="slidenum">
              <a:rPr lang="en-US" smtClean="0"/>
              <a:pPr/>
              <a:t>‹#›</a:t>
            </a:fld>
            <a:endParaRPr lang="en-US"/>
          </a:p>
        </p:txBody>
      </p:sp>
    </p:spTree>
    <p:extLst>
      <p:ext uri="{BB962C8B-B14F-4D97-AF65-F5344CB8AC3E}">
        <p14:creationId xmlns:p14="http://schemas.microsoft.com/office/powerpoint/2010/main" val="231399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 about</a:t>
            </a:r>
            <a:r>
              <a:rPr lang="en-US" baseline="0" dirty="0" smtClean="0"/>
              <a:t> PBX, Mesh Chat, Email, gateway to </a:t>
            </a:r>
            <a:r>
              <a:rPr lang="en-US" baseline="0" dirty="0" err="1" smtClean="0"/>
              <a:t>Winlink</a:t>
            </a:r>
            <a:r>
              <a:rPr lang="en-US" baseline="0" dirty="0" smtClean="0"/>
              <a:t>, Web cams, etc…</a:t>
            </a:r>
            <a:endParaRPr lang="en-US" dirty="0"/>
          </a:p>
        </p:txBody>
      </p:sp>
      <p:sp>
        <p:nvSpPr>
          <p:cNvPr id="4" name="Slide Number Placeholder 3"/>
          <p:cNvSpPr>
            <a:spLocks noGrp="1"/>
          </p:cNvSpPr>
          <p:nvPr>
            <p:ph type="sldNum" sz="quarter" idx="10"/>
          </p:nvPr>
        </p:nvSpPr>
        <p:spPr/>
        <p:txBody>
          <a:bodyPr/>
          <a:lstStyle/>
          <a:p>
            <a:fld id="{B8C7BCE6-0DEB-4CAE-96F1-C105E06A9888}"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376681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116048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60532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43724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9BD48D-C4E1-41D2-830E-2A0E6C41FF31}" type="datetimeFigureOut">
              <a:rPr lang="en-US" smtClean="0"/>
              <a:pPr/>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78119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9BD48D-C4E1-41D2-830E-2A0E6C41FF31}" type="datetimeFigureOut">
              <a:rPr lang="en-US" smtClean="0"/>
              <a:pPr/>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86211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9BD48D-C4E1-41D2-830E-2A0E6C41FF31}" type="datetimeFigureOut">
              <a:rPr lang="en-US" smtClean="0"/>
              <a:pPr/>
              <a:t>2/18/2019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168357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9BD48D-C4E1-41D2-830E-2A0E6C41FF31}" type="datetimeFigureOut">
              <a:rPr lang="en-US" smtClean="0"/>
              <a:pPr/>
              <a:t>2/18/2019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62923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BD48D-C4E1-41D2-830E-2A0E6C41FF31}" type="datetimeFigureOut">
              <a:rPr lang="en-US" smtClean="0"/>
              <a:pPr/>
              <a:t>2/18/2019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13435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24010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p14="http://schemas.microsoft.com/office/powerpoint/2010/main" val="400068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BD48D-C4E1-41D2-830E-2A0E6C41FF31}" type="datetimeFigureOut">
              <a:rPr lang="en-US" smtClean="0"/>
              <a:pPr/>
              <a:t>2/18/2019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4E20A-2E45-4E9B-8879-8F2011FE4BE6}" type="slidenum">
              <a:rPr lang="en-US" smtClean="0"/>
              <a:pPr/>
              <a:t>‹#›</a:t>
            </a:fld>
            <a:endParaRPr lang="en-US"/>
          </a:p>
        </p:txBody>
      </p:sp>
    </p:spTree>
    <p:extLst>
      <p:ext uri="{BB962C8B-B14F-4D97-AF65-F5344CB8AC3E}">
        <p14:creationId xmlns:p14="http://schemas.microsoft.com/office/powerpoint/2010/main" val="3524628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mapping.kg6wxc.net/meshmap" TargetMode="External"/><Relationship Id="rId2" Type="http://schemas.openxmlformats.org/officeDocument/2006/relationships/hyperlink" Target="https://www.arednmesh.org/" TargetMode="External"/><Relationship Id="rId1" Type="http://schemas.openxmlformats.org/officeDocument/2006/relationships/slideLayout" Target="../slideLayouts/slideLayout2.xml"/><Relationship Id="rId4" Type="http://schemas.openxmlformats.org/officeDocument/2006/relationships/hyperlink" Target="https://sites.google.com/site/orangecountymeshorganization/ho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www.flyteccomputers.com/details.cfm?wid=3421&amp;wb=NBM3" TargetMode="External"/><Relationship Id="rId13" Type="http://schemas.openxmlformats.org/officeDocument/2006/relationships/hyperlink" Target="https://www.amazon.com/gp/offer-listing/B017O2M3IS/ref=dp_olp_refurbished?ie=UTF8&amp;condition=new&amp;tag=arednmesh-20" TargetMode="External"/><Relationship Id="rId18" Type="http://schemas.openxmlformats.org/officeDocument/2006/relationships/hyperlink" Target="https://amzn.to/2EdZsTF" TargetMode="External"/><Relationship Id="rId26" Type="http://schemas.openxmlformats.org/officeDocument/2006/relationships/hyperlink" Target="https://amzn.to/2SuMGmO" TargetMode="External"/><Relationship Id="rId3" Type="http://schemas.openxmlformats.org/officeDocument/2006/relationships/hyperlink" Target="https://www.amazon.com/gp/offer-listing/B002SYS22E/ref=dp_olp_new?ie=UTF8&amp;condition=new&amp;tag=arednmesh-20" TargetMode="External"/><Relationship Id="rId21" Type="http://schemas.openxmlformats.org/officeDocument/2006/relationships/hyperlink" Target="https://www.amazon.com/gp/offer-listing/B00JPP6B8Q/ref=dp_olp_new?ie=UTF8&amp;condition=new&amp;tag=arednmesh-20" TargetMode="External"/><Relationship Id="rId34" Type="http://schemas.openxmlformats.org/officeDocument/2006/relationships/hyperlink" Target="https://amzn.to/2PtYx2C" TargetMode="External"/><Relationship Id="rId7" Type="http://schemas.openxmlformats.org/officeDocument/2006/relationships/hyperlink" Target="https://www.amazon.com/gp/offer-listing/B00LV8QS7O/ref=dp_olp_new?ie=UTF8&amp;condition=new&amp;tag=arednmesh-20" TargetMode="External"/><Relationship Id="rId12" Type="http://schemas.openxmlformats.org/officeDocument/2006/relationships/hyperlink" Target="http://www.amazon.com/gp/offer-listing/B004EGI3CI/ref=dp_olp_new?ie=UTF8&amp;condition=new&amp;tag=arednmesh-20" TargetMode="External"/><Relationship Id="rId17" Type="http://schemas.openxmlformats.org/officeDocument/2006/relationships/hyperlink" Target="https://amzn.to/2SwEC5h" TargetMode="External"/><Relationship Id="rId25" Type="http://schemas.openxmlformats.org/officeDocument/2006/relationships/hyperlink" Target="https://amzn.to/2zGl2MY" TargetMode="External"/><Relationship Id="rId33" Type="http://schemas.openxmlformats.org/officeDocument/2006/relationships/hyperlink" Target="https://amzn.to/2PleF6H" TargetMode="External"/><Relationship Id="rId2" Type="http://schemas.openxmlformats.org/officeDocument/2006/relationships/hyperlink" Target="http://www.ubnt.com/" TargetMode="External"/><Relationship Id="rId16" Type="http://schemas.openxmlformats.org/officeDocument/2006/relationships/hyperlink" Target="https://amzn.to/2QxcB06" TargetMode="External"/><Relationship Id="rId20" Type="http://schemas.openxmlformats.org/officeDocument/2006/relationships/hyperlink" Target="https://amzn.to/2zHg6ai" TargetMode="External"/><Relationship Id="rId29" Type="http://schemas.openxmlformats.org/officeDocument/2006/relationships/hyperlink" Target="https://amzn.to/2Eevf70" TargetMode="External"/><Relationship Id="rId1" Type="http://schemas.openxmlformats.org/officeDocument/2006/relationships/slideLayout" Target="../slideLayouts/slideLayout2.xml"/><Relationship Id="rId6" Type="http://schemas.openxmlformats.org/officeDocument/2006/relationships/hyperlink" Target="https://www.amazon.com/gp/offer-listing/B008FITUZK/ref=dp_olp_new?ie=UTF8&amp;condition=new&amp;tag=arednmesh-20" TargetMode="External"/><Relationship Id="rId11" Type="http://schemas.openxmlformats.org/officeDocument/2006/relationships/hyperlink" Target="https://www.amazon.com/gp/offer-listing/B004FRVKC6/ref=dp_olp_new?ie=UTF8&amp;condition=new&amp;tag=arednmesh-20" TargetMode="External"/><Relationship Id="rId24" Type="http://schemas.openxmlformats.org/officeDocument/2006/relationships/hyperlink" Target="https://amzn.to/2EdUeaK" TargetMode="External"/><Relationship Id="rId32" Type="http://schemas.openxmlformats.org/officeDocument/2006/relationships/hyperlink" Target="https://amzn.to/2Ee07EH" TargetMode="External"/><Relationship Id="rId5" Type="http://schemas.openxmlformats.org/officeDocument/2006/relationships/hyperlink" Target="https://www.amazon.com/gp/offer-listing/B00HXT8CYM/ref=dp_olp_new?ie=UTF8&amp;condition=new&amp;tag=arednmesh-20" TargetMode="External"/><Relationship Id="rId15" Type="http://schemas.openxmlformats.org/officeDocument/2006/relationships/hyperlink" Target="https://www.amazon.com/gp/offer-listing/B00HXT8KJ4/ref=dp_olp_new?ie=UTF8&amp;condition=new&amp;tag=arednmesh-20" TargetMode="External"/><Relationship Id="rId23" Type="http://schemas.openxmlformats.org/officeDocument/2006/relationships/hyperlink" Target="https://amzn.to/2PiowKl" TargetMode="External"/><Relationship Id="rId28" Type="http://schemas.openxmlformats.org/officeDocument/2006/relationships/hyperlink" Target="https://amzn.to/2UdkMxo" TargetMode="External"/><Relationship Id="rId10" Type="http://schemas.openxmlformats.org/officeDocument/2006/relationships/hyperlink" Target="https://www.amazon.com/gp/offer-listing/B004MYZ8U2/ref=dp_olp_new?ie=UTF8&amp;condition=new&amp;tag=arednmesh-20" TargetMode="External"/><Relationship Id="rId19" Type="http://schemas.openxmlformats.org/officeDocument/2006/relationships/hyperlink" Target="https://amzn.to/2Pk3FGL" TargetMode="External"/><Relationship Id="rId31" Type="http://schemas.openxmlformats.org/officeDocument/2006/relationships/hyperlink" Target="https://amzn.to/2zLdxEj" TargetMode="External"/><Relationship Id="rId4" Type="http://schemas.openxmlformats.org/officeDocument/2006/relationships/hyperlink" Target="https://www.amazon.com/gp/offer-listing/B002SYTPMU/ref=dp_olp_new?ie=UTF8&amp;condition=new&amp;tag=arednmesh-20" TargetMode="External"/><Relationship Id="rId9" Type="http://schemas.openxmlformats.org/officeDocument/2006/relationships/hyperlink" Target="https://www.amazon.com/gp/offer-listing/B0055PKSCK/ref=dp_olp_new?ie=UTF8&amp;condition=new?tag=arednmesh-20" TargetMode="External"/><Relationship Id="rId14" Type="http://schemas.openxmlformats.org/officeDocument/2006/relationships/hyperlink" Target="http://www.amazon.com/gp/offer-listing/B00HXT8K4O/ref=dp_olp_new?ie=UTF8&amp;condition=new&amp;tag=arednmesh-20" TargetMode="External"/><Relationship Id="rId22" Type="http://schemas.openxmlformats.org/officeDocument/2006/relationships/hyperlink" Target="https://www.amazon.com/gp/offer-listing/B00KWKVUIE/ref=dp_olp_new?ie=UTF8&amp;condition=new&amp;tag=arednmesh-20" TargetMode="External"/><Relationship Id="rId27" Type="http://schemas.openxmlformats.org/officeDocument/2006/relationships/hyperlink" Target="https://amzn.to/2KVpewy" TargetMode="External"/><Relationship Id="rId30" Type="http://schemas.openxmlformats.org/officeDocument/2006/relationships/hyperlink" Target="https://amzn.to/2Pjq9aL"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2997" y="228600"/>
            <a:ext cx="6781800" cy="2076450"/>
          </a:xfrm>
        </p:spPr>
        <p:txBody>
          <a:bodyPr>
            <a:normAutofit fontScale="90000"/>
          </a:bodyPr>
          <a:lstStyle/>
          <a:p>
            <a:r>
              <a:rPr lang="en-US" b="1" dirty="0" smtClean="0"/>
              <a:t>AREDN</a:t>
            </a:r>
            <a:br>
              <a:rPr lang="en-US" b="1" dirty="0" smtClean="0"/>
            </a:br>
            <a:r>
              <a:rPr lang="en-US" b="1" dirty="0" smtClean="0"/>
              <a:t>Mesh</a:t>
            </a:r>
            <a:br>
              <a:rPr lang="en-US" b="1" dirty="0" smtClean="0"/>
            </a:br>
            <a:r>
              <a:rPr lang="en-US" b="1" dirty="0" smtClean="0"/>
              <a:t>Networking</a:t>
            </a:r>
            <a:endParaRPr lang="en-US" sz="1600" dirty="0"/>
          </a:p>
        </p:txBody>
      </p:sp>
      <p:sp>
        <p:nvSpPr>
          <p:cNvPr id="3" name="Subtitle 2"/>
          <p:cNvSpPr>
            <a:spLocks noGrp="1"/>
          </p:cNvSpPr>
          <p:nvPr>
            <p:ph type="subTitle" idx="1"/>
          </p:nvPr>
        </p:nvSpPr>
        <p:spPr>
          <a:xfrm>
            <a:off x="381000" y="6127634"/>
            <a:ext cx="8229600" cy="1752600"/>
          </a:xfrm>
        </p:spPr>
        <p:txBody>
          <a:bodyPr/>
          <a:lstStyle/>
          <a:p>
            <a:r>
              <a:rPr lang="en-US" b="1" dirty="0" smtClean="0"/>
              <a:t>By: Brian Johnson, AB6UI		Feb 2019</a:t>
            </a:r>
          </a:p>
          <a:p>
            <a:endParaRPr lang="en-US" dirty="0"/>
          </a:p>
        </p:txBody>
      </p:sp>
      <p:sp>
        <p:nvSpPr>
          <p:cNvPr id="6" name="TextBox 5"/>
          <p:cNvSpPr txBox="1"/>
          <p:nvPr/>
        </p:nvSpPr>
        <p:spPr>
          <a:xfrm>
            <a:off x="4345872" y="2133600"/>
            <a:ext cx="549894" cy="3362889"/>
          </a:xfrm>
          <a:prstGeom prst="rect">
            <a:avLst/>
          </a:prstGeom>
          <a:noFill/>
        </p:spPr>
        <p:txBody>
          <a:bodyPr vert="wordArtVert" wrap="square" rtlCol="0">
            <a:spAutoFit/>
          </a:bodyPr>
          <a:lstStyle/>
          <a:p>
            <a:r>
              <a:rPr lang="en-US" sz="2000" b="1" dirty="0" smtClean="0">
                <a:solidFill>
                  <a:srgbClr val="FF0000"/>
                </a:solidFill>
              </a:rPr>
              <a:t>W6HA ARC</a:t>
            </a:r>
            <a:endParaRPr lang="en-US" sz="2000" b="1" dirty="0">
              <a:solidFill>
                <a:srgbClr val="FF0000"/>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540924"/>
            <a:ext cx="2628005" cy="35052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2314119"/>
            <a:ext cx="2799885" cy="3733855"/>
          </a:xfrm>
          <a:prstGeom prst="rect">
            <a:avLst/>
          </a:prstGeom>
        </p:spPr>
      </p:pic>
    </p:spTree>
    <p:extLst>
      <p:ext uri="{BB962C8B-B14F-4D97-AF65-F5344CB8AC3E}">
        <p14:creationId xmlns:p14="http://schemas.microsoft.com/office/powerpoint/2010/main" val="19728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links</a:t>
            </a:r>
            <a:endParaRPr lang="en-US" dirty="0"/>
          </a:p>
        </p:txBody>
      </p:sp>
      <p:sp>
        <p:nvSpPr>
          <p:cNvPr id="3" name="Content Placeholder 2"/>
          <p:cNvSpPr>
            <a:spLocks noGrp="1"/>
          </p:cNvSpPr>
          <p:nvPr>
            <p:ph idx="1"/>
          </p:nvPr>
        </p:nvSpPr>
        <p:spPr/>
        <p:txBody>
          <a:bodyPr/>
          <a:lstStyle/>
          <a:p>
            <a:r>
              <a:rPr lang="en-US" dirty="0" smtClean="0"/>
              <a:t>Web pages</a:t>
            </a:r>
          </a:p>
          <a:p>
            <a:pPr lvl="1"/>
            <a:r>
              <a:rPr lang="en-US" dirty="0">
                <a:hlinkClick r:id="rId2"/>
              </a:rPr>
              <a:t>https://www.arednmesh.org</a:t>
            </a:r>
            <a:r>
              <a:rPr lang="en-US" dirty="0" smtClean="0">
                <a:hlinkClick r:id="rId2"/>
              </a:rPr>
              <a:t>/</a:t>
            </a:r>
            <a:endParaRPr lang="en-US" dirty="0" smtClean="0"/>
          </a:p>
          <a:p>
            <a:pPr lvl="1"/>
            <a:r>
              <a:rPr lang="en-US" dirty="0">
                <a:hlinkClick r:id="rId3"/>
              </a:rPr>
              <a:t>https://</a:t>
            </a:r>
            <a:r>
              <a:rPr lang="en-US" dirty="0" smtClean="0">
                <a:hlinkClick r:id="rId3"/>
              </a:rPr>
              <a:t>mapping.kg6wxc.net/meshmap</a:t>
            </a:r>
            <a:endParaRPr lang="en-US" dirty="0" smtClean="0"/>
          </a:p>
          <a:p>
            <a:pPr lvl="1"/>
            <a:r>
              <a:rPr lang="en-US" dirty="0">
                <a:hlinkClick r:id="rId4"/>
              </a:rPr>
              <a:t>https://</a:t>
            </a:r>
            <a:r>
              <a:rPr lang="en-US" dirty="0" smtClean="0">
                <a:hlinkClick r:id="rId4"/>
              </a:rPr>
              <a:t>sites.google.com/site/orangecountymeshorganization/home</a:t>
            </a:r>
            <a:endParaRPr lang="en-US" dirty="0" smtClean="0"/>
          </a:p>
          <a:p>
            <a:pPr lvl="1"/>
            <a:endParaRPr lang="en-US" dirty="0" smtClean="0"/>
          </a:p>
          <a:p>
            <a:pPr lvl="1"/>
            <a:endParaRPr lang="en-US" dirty="0" smtClean="0"/>
          </a:p>
          <a:p>
            <a:r>
              <a:rPr lang="en-US" dirty="0" smtClean="0"/>
              <a:t>Questions?</a:t>
            </a:r>
          </a:p>
        </p:txBody>
      </p:sp>
    </p:spTree>
    <p:extLst>
      <p:ext uri="{BB962C8B-B14F-4D97-AF65-F5344CB8AC3E}">
        <p14:creationId xmlns:p14="http://schemas.microsoft.com/office/powerpoint/2010/main" val="287205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0430" y="2053281"/>
            <a:ext cx="3341941" cy="4038600"/>
          </a:xfrm>
          <a:prstGeom prst="rect">
            <a:avLst/>
          </a:prstGeom>
        </p:spPr>
      </p:pic>
      <p:sp>
        <p:nvSpPr>
          <p:cNvPr id="2" name="Title 1"/>
          <p:cNvSpPr>
            <a:spLocks noGrp="1"/>
          </p:cNvSpPr>
          <p:nvPr>
            <p:ph type="title"/>
          </p:nvPr>
        </p:nvSpPr>
        <p:spPr>
          <a:xfrm>
            <a:off x="533400" y="-76200"/>
            <a:ext cx="8229600" cy="1143000"/>
          </a:xfrm>
        </p:spPr>
        <p:txBody>
          <a:bodyPr>
            <a:normAutofit/>
          </a:bodyPr>
          <a:lstStyle/>
          <a:p>
            <a:r>
              <a:rPr lang="en-US" dirty="0" smtClean="0"/>
              <a:t>What is AREDN</a:t>
            </a:r>
            <a:br>
              <a:rPr lang="en-US" dirty="0" smtClean="0"/>
            </a:br>
            <a:r>
              <a:rPr lang="en-US" sz="2200" dirty="0" smtClean="0"/>
              <a:t>Amateur Radio Emergency Data Network</a:t>
            </a:r>
            <a:endParaRPr lang="en-US" sz="2200" dirty="0"/>
          </a:p>
        </p:txBody>
      </p:sp>
      <p:sp>
        <p:nvSpPr>
          <p:cNvPr id="6" name="TextBox 5"/>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a:t>https://www.arednmesh.org/</a:t>
            </a:r>
          </a:p>
        </p:txBody>
      </p:sp>
      <p:sp>
        <p:nvSpPr>
          <p:cNvPr id="4" name="TextBox 3"/>
          <p:cNvSpPr txBox="1"/>
          <p:nvPr/>
        </p:nvSpPr>
        <p:spPr>
          <a:xfrm>
            <a:off x="259494" y="2133600"/>
            <a:ext cx="5573458" cy="2585323"/>
          </a:xfrm>
          <a:prstGeom prst="rect">
            <a:avLst/>
          </a:prstGeom>
          <a:noFill/>
        </p:spPr>
        <p:txBody>
          <a:bodyPr wrap="square" rtlCol="0">
            <a:spAutoFit/>
          </a:bodyPr>
          <a:lstStyle/>
          <a:p>
            <a:r>
              <a:rPr lang="en-US" dirty="0"/>
              <a:t>The primary goal of the AREDN™ project is to empower licensed amateur radio operators to quickly and easily deploy high-speed data networks when and where they might be needed, as a service both to the hobby and the community. This is especially important in cases when traditional “utility” services (electricity, phone lines, or Internet services) become unavailable. In those cases an off-grid amateur radio emergency data network may be a lifeline for communities impacted by a local disaster.</a:t>
            </a:r>
          </a:p>
        </p:txBody>
      </p:sp>
    </p:spTree>
    <p:extLst>
      <p:ext uri="{BB962C8B-B14F-4D97-AF65-F5344CB8AC3E}">
        <p14:creationId xmlns:p14="http://schemas.microsoft.com/office/powerpoint/2010/main" val="1806911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2403117"/>
            <a:ext cx="5562600" cy="4390758"/>
          </a:xfrm>
          <a:prstGeom prst="rect">
            <a:avLst/>
          </a:prstGeom>
        </p:spPr>
      </p:pic>
      <p:sp>
        <p:nvSpPr>
          <p:cNvPr id="2" name="Title 1"/>
          <p:cNvSpPr>
            <a:spLocks noGrp="1"/>
          </p:cNvSpPr>
          <p:nvPr>
            <p:ph type="title"/>
          </p:nvPr>
        </p:nvSpPr>
        <p:spPr>
          <a:xfrm>
            <a:off x="210961" y="87868"/>
            <a:ext cx="8895969" cy="1143000"/>
          </a:xfrm>
        </p:spPr>
        <p:txBody>
          <a:bodyPr>
            <a:normAutofit fontScale="90000"/>
          </a:bodyPr>
          <a:lstStyle/>
          <a:p>
            <a:pPr marL="285750" indent="-285750"/>
            <a:r>
              <a:rPr lang="en-US" dirty="0"/>
              <a:t>The AREDN network allows all types of data transfer during an emergency.</a:t>
            </a:r>
            <a:r>
              <a:rPr lang="en-US" dirty="0" smtClean="0"/>
              <a:t>  </a:t>
            </a:r>
            <a:endParaRPr lang="en-US" dirty="0"/>
          </a:p>
        </p:txBody>
      </p:sp>
      <p:sp>
        <p:nvSpPr>
          <p:cNvPr id="3" name="TextBox 2"/>
          <p:cNvSpPr txBox="1"/>
          <p:nvPr/>
        </p:nvSpPr>
        <p:spPr>
          <a:xfrm>
            <a:off x="76200" y="1182176"/>
            <a:ext cx="8153400" cy="3416320"/>
          </a:xfrm>
          <a:prstGeom prst="rect">
            <a:avLst/>
          </a:prstGeom>
          <a:noFill/>
        </p:spPr>
        <p:txBody>
          <a:bodyPr wrap="square" rtlCol="0">
            <a:spAutoFit/>
          </a:bodyPr>
          <a:lstStyle/>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What types of data?</a:t>
            </a:r>
          </a:p>
          <a:p>
            <a:pPr marL="742950" lvl="1" indent="-285750">
              <a:buFont typeface="Arial" panose="020B0604020202020204" pitchFamily="34" charset="0"/>
              <a:buChar char="•"/>
            </a:pPr>
            <a:r>
              <a:rPr lang="en-US" dirty="0" smtClean="0"/>
              <a:t>Almost anything you can think of.</a:t>
            </a:r>
          </a:p>
          <a:p>
            <a:pPr marL="1200150" lvl="2" indent="-285750">
              <a:buFont typeface="Arial" panose="020B0604020202020204" pitchFamily="34" charset="0"/>
              <a:buChar char="•"/>
            </a:pPr>
            <a:r>
              <a:rPr lang="en-US" dirty="0" smtClean="0"/>
              <a:t>Voice communication (VIOP)</a:t>
            </a:r>
          </a:p>
          <a:p>
            <a:pPr marL="1200150" lvl="2" indent="-285750">
              <a:buFont typeface="Arial" panose="020B0604020202020204" pitchFamily="34" charset="0"/>
              <a:buChar char="•"/>
            </a:pPr>
            <a:r>
              <a:rPr lang="en-US" dirty="0"/>
              <a:t>Mesh Chat</a:t>
            </a:r>
          </a:p>
          <a:p>
            <a:pPr marL="1200150" lvl="2" indent="-285750">
              <a:buFont typeface="Arial" panose="020B0604020202020204" pitchFamily="34" charset="0"/>
              <a:buChar char="•"/>
            </a:pPr>
            <a:r>
              <a:rPr lang="en-US" dirty="0" smtClean="0"/>
              <a:t>Video</a:t>
            </a:r>
          </a:p>
          <a:p>
            <a:pPr marL="1200150" lvl="2" indent="-285750">
              <a:buFont typeface="Arial" panose="020B0604020202020204" pitchFamily="34" charset="0"/>
              <a:buChar char="•"/>
            </a:pPr>
            <a:r>
              <a:rPr lang="en-US" dirty="0" smtClean="0"/>
              <a:t>E-mail</a:t>
            </a:r>
          </a:p>
          <a:p>
            <a:pPr marL="1200150" lvl="2" indent="-285750">
              <a:buFont typeface="Arial" panose="020B0604020202020204" pitchFamily="34" charset="0"/>
              <a:buChar char="•"/>
            </a:pPr>
            <a:r>
              <a:rPr lang="en-US" dirty="0" smtClean="0"/>
              <a:t>Cloud Server</a:t>
            </a:r>
          </a:p>
          <a:p>
            <a:pPr marL="1200150" lvl="2" indent="-285750">
              <a:buFont typeface="Arial" panose="020B0604020202020204" pitchFamily="34" charset="0"/>
              <a:buChar char="•"/>
            </a:pPr>
            <a:r>
              <a:rPr lang="en-US" dirty="0" smtClean="0"/>
              <a:t>Weather info</a:t>
            </a:r>
          </a:p>
          <a:p>
            <a:pPr marL="1200150" lvl="2" indent="-285750">
              <a:buFont typeface="Arial" panose="020B0604020202020204" pitchFamily="34" charset="0"/>
              <a:buChar char="•"/>
            </a:pPr>
            <a:r>
              <a:rPr lang="en-US" dirty="0" smtClean="0"/>
              <a:t>Geo Sync Sat Links</a:t>
            </a:r>
          </a:p>
          <a:p>
            <a:pPr marL="1200150" lvl="2" indent="-285750">
              <a:buFont typeface="Arial" panose="020B0604020202020204" pitchFamily="34" charset="0"/>
              <a:buChar char="•"/>
            </a:pPr>
            <a:r>
              <a:rPr lang="en-US" dirty="0" err="1" smtClean="0"/>
              <a:t>Etc</a:t>
            </a:r>
            <a:endParaRPr lang="en-US" dirty="0" smtClean="0"/>
          </a:p>
          <a:p>
            <a:pPr marL="1200150" lvl="2" indent="-285750">
              <a:buFont typeface="Arial" panose="020B0604020202020204" pitchFamily="34" charset="0"/>
              <a:buChar char="•"/>
            </a:pPr>
            <a:endParaRPr lang="en-US" dirty="0" smtClean="0"/>
          </a:p>
        </p:txBody>
      </p:sp>
      <p:sp>
        <p:nvSpPr>
          <p:cNvPr id="5" name="TextBox 4"/>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a:t>The “E” in AREDN stands for Emergency.</a:t>
            </a:r>
            <a:endParaRPr lang="en-US" dirty="0"/>
          </a:p>
        </p:txBody>
      </p:sp>
    </p:spTree>
    <p:extLst>
      <p:ext uri="{BB962C8B-B14F-4D97-AF65-F5344CB8AC3E}">
        <p14:creationId xmlns:p14="http://schemas.microsoft.com/office/powerpoint/2010/main" val="304418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769" y="76200"/>
            <a:ext cx="8229600" cy="1143000"/>
          </a:xfrm>
        </p:spPr>
        <p:txBody>
          <a:bodyPr/>
          <a:lstStyle/>
          <a:p>
            <a:r>
              <a:rPr lang="en-US" dirty="0" smtClean="0"/>
              <a:t>Features and Benefits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0989" y="914400"/>
            <a:ext cx="4533138" cy="5486400"/>
          </a:xfrm>
          <a:prstGeom prst="rect">
            <a:avLst/>
          </a:prstGeom>
        </p:spPr>
      </p:pic>
      <p:sp>
        <p:nvSpPr>
          <p:cNvPr id="6" name="TextBox 5"/>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a:t>https://www.arednmesh.org/</a:t>
            </a:r>
          </a:p>
        </p:txBody>
      </p:sp>
    </p:spTree>
    <p:extLst>
      <p:ext uri="{BB962C8B-B14F-4D97-AF65-F5344CB8AC3E}">
        <p14:creationId xmlns:p14="http://schemas.microsoft.com/office/powerpoint/2010/main" val="3044186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4" y="0"/>
            <a:ext cx="8229600" cy="1143000"/>
          </a:xfrm>
        </p:spPr>
        <p:txBody>
          <a:bodyPr/>
          <a:lstStyle/>
          <a:p>
            <a:r>
              <a:rPr lang="en-US" dirty="0" smtClean="0"/>
              <a:t> Your first Node </a:t>
            </a:r>
            <a:endParaRPr lang="en-US" dirty="0"/>
          </a:p>
        </p:txBody>
      </p:sp>
      <p:sp>
        <p:nvSpPr>
          <p:cNvPr id="7" name="Rectangle 6"/>
          <p:cNvSpPr/>
          <p:nvPr/>
        </p:nvSpPr>
        <p:spPr>
          <a:xfrm>
            <a:off x="3124736" y="1066800"/>
            <a:ext cx="5714464" cy="6986528"/>
          </a:xfrm>
          <a:prstGeom prst="rect">
            <a:avLst/>
          </a:prstGeom>
        </p:spPr>
        <p:txBody>
          <a:bodyPr wrap="square">
            <a:spAutoFit/>
          </a:bodyPr>
          <a:lstStyle/>
          <a:p>
            <a:r>
              <a:rPr lang="en-US" sz="1600" dirty="0" smtClean="0"/>
              <a:t>There are many factors when it comes to setting up a node. A fundamental issue is that the hardware must be “flashed” with AREDN firmware. So it is critical that the hardware you obtain is supported. The two main brands are currently </a:t>
            </a:r>
            <a:r>
              <a:rPr lang="en-US" sz="1600" dirty="0" smtClean="0"/>
              <a:t>supported </a:t>
            </a:r>
            <a:r>
              <a:rPr lang="en-US" sz="1600" dirty="0" err="1" smtClean="0"/>
              <a:t>MikroTic</a:t>
            </a:r>
            <a:r>
              <a:rPr lang="en-US" sz="1600" dirty="0" smtClean="0"/>
              <a:t> and Ubiquity. </a:t>
            </a:r>
          </a:p>
          <a:p>
            <a:endParaRPr lang="en-US" sz="1600" dirty="0" smtClean="0"/>
          </a:p>
          <a:p>
            <a:r>
              <a:rPr lang="en-US" sz="1600" dirty="0" smtClean="0"/>
              <a:t>It helps to be familiar with IP addresses, DHCP and other “networking” protocols.  Remember you are basically setting up a network that is using RF instead of the “Ethernet”.  All of this is done using LINUX code that is running on your Node so having a basic understanding of LINUX commands is very helpful.</a:t>
            </a:r>
          </a:p>
          <a:p>
            <a:endParaRPr lang="en-US" sz="1600" dirty="0" smtClean="0"/>
          </a:p>
          <a:p>
            <a:r>
              <a:rPr lang="en-US" sz="1600" dirty="0" smtClean="0"/>
              <a:t>You </a:t>
            </a:r>
            <a:r>
              <a:rPr lang="en-US" sz="1600" dirty="0"/>
              <a:t>can follow the steps for flashing your node in the “how to” section on the AREDN web site. There are several good tutorials on YouTube and help is available in the forums.  It can be tricky! And it is possible to “brick” your device. So it is not a bad idea to get help from someone who has done it before.</a:t>
            </a:r>
          </a:p>
          <a:p>
            <a:endParaRPr lang="en-US" sz="1600" dirty="0"/>
          </a:p>
          <a:p>
            <a:r>
              <a:rPr lang="en-US" sz="1600" dirty="0" smtClean="0"/>
              <a:t>Although this may sound like a daunting task with a little reading and some help from an Elmer it is a lot of fun!</a:t>
            </a:r>
          </a:p>
          <a:p>
            <a:endParaRPr lang="en-US" sz="1600" dirty="0"/>
          </a:p>
          <a:p>
            <a:endParaRPr lang="en-US" sz="1600" dirty="0" smtClean="0"/>
          </a:p>
          <a:p>
            <a:endParaRPr lang="en-US" sz="16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763340870"/>
              </p:ext>
            </p:extLst>
          </p:nvPr>
        </p:nvGraphicFramePr>
        <p:xfrm>
          <a:off x="304800" y="967951"/>
          <a:ext cx="2502564" cy="5120640"/>
        </p:xfrm>
        <a:graphic>
          <a:graphicData uri="http://schemas.openxmlformats.org/drawingml/2006/table">
            <a:tbl>
              <a:tblPr/>
              <a:tblGrid>
                <a:gridCol w="683046"/>
                <a:gridCol w="354603"/>
                <a:gridCol w="354603"/>
                <a:gridCol w="555156"/>
                <a:gridCol w="555156"/>
              </a:tblGrid>
              <a:tr h="85396">
                <a:tc gridSpan="5">
                  <a:txBody>
                    <a:bodyPr/>
                    <a:lstStyle/>
                    <a:p>
                      <a:pPr rtl="0" fontAlgn="b"/>
                      <a:r>
                        <a:rPr lang="en-US" sz="600">
                          <a:effectLst/>
                        </a:rPr>
                        <a:t>Current As of AREDN™ 3.18.9.0 (updated on 01/06/2019)</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00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396">
                <a:tc rowSpan="2">
                  <a:txBody>
                    <a:bodyPr/>
                    <a:lstStyle/>
                    <a:p>
                      <a:pPr rtl="0" fontAlgn="b"/>
                      <a:r>
                        <a:rPr lang="en-US" sz="600">
                          <a:effectLst/>
                        </a:rPr>
                        <a:t>Manufacturer/Model</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gridSpan="4">
                  <a:txBody>
                    <a:bodyPr/>
                    <a:lstStyle/>
                    <a:p>
                      <a:pPr algn="ctr" rtl="0" fontAlgn="b"/>
                      <a:r>
                        <a:rPr lang="en-US" sz="600">
                          <a:effectLst/>
                        </a:rPr>
                        <a:t>Band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66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85396">
                <a:tc vMerge="1">
                  <a:txBody>
                    <a:bodyPr/>
                    <a:lstStyle/>
                    <a:p>
                      <a:endParaRPr lang="en-US"/>
                    </a:p>
                  </a:txBody>
                  <a:tcPr/>
                </a:tc>
                <a:tc>
                  <a:txBody>
                    <a:bodyPr/>
                    <a:lstStyle/>
                    <a:p>
                      <a:pPr algn="ctr" rtl="0" fontAlgn="b"/>
                      <a:r>
                        <a:rPr lang="en-US" sz="600">
                          <a:effectLst/>
                        </a:rPr>
                        <a:t>900Mhz</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66FFFF"/>
                    </a:solidFill>
                  </a:tcPr>
                </a:tc>
                <a:tc>
                  <a:txBody>
                    <a:bodyPr/>
                    <a:lstStyle/>
                    <a:p>
                      <a:pPr algn="ctr" rtl="0" fontAlgn="b"/>
                      <a:r>
                        <a:rPr lang="en-US" sz="600">
                          <a:effectLst/>
                        </a:rPr>
                        <a:t>2.4Ghz</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66FFFF"/>
                    </a:solidFill>
                  </a:tcPr>
                </a:tc>
                <a:tc>
                  <a:txBody>
                    <a:bodyPr/>
                    <a:lstStyle/>
                    <a:p>
                      <a:pPr algn="ctr" rtl="0" fontAlgn="b"/>
                      <a:r>
                        <a:rPr lang="en-US" sz="600">
                          <a:effectLst/>
                        </a:rPr>
                        <a:t>3Ghz </a:t>
                      </a:r>
                      <a:r>
                        <a:rPr lang="en-US" sz="600" baseline="30000">
                          <a:effectLst/>
                        </a:rPr>
                        <a:t>(5)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66FFFF"/>
                    </a:solidFill>
                  </a:tcPr>
                </a:tc>
                <a:tc>
                  <a:txBody>
                    <a:bodyPr/>
                    <a:lstStyle/>
                    <a:p>
                      <a:pPr algn="ctr" rtl="0" fontAlgn="b"/>
                      <a:r>
                        <a:rPr lang="en-US" sz="600">
                          <a:effectLst/>
                        </a:rPr>
                        <a:t>5.8Ghz</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66FFFF"/>
                    </a:solidFill>
                  </a:tcPr>
                </a:tc>
              </a:tr>
              <a:tr h="85396">
                <a:tc gridSpan="5">
                  <a:txBody>
                    <a:bodyPr/>
                    <a:lstStyle/>
                    <a:p>
                      <a:pPr rtl="0" fontAlgn="b"/>
                      <a:r>
                        <a:rPr lang="en-US" sz="600">
                          <a:effectLst/>
                        </a:rPr>
                        <a:t>Ubiquiti Networks (</a:t>
                      </a:r>
                      <a:r>
                        <a:rPr lang="en-US" sz="600">
                          <a:effectLst/>
                          <a:hlinkClick r:id="rId2"/>
                        </a:rPr>
                        <a:t>www.ubnt.com</a:t>
                      </a:r>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99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70791">
                <a:tc>
                  <a:txBody>
                    <a:bodyPr/>
                    <a:lstStyle/>
                    <a:p>
                      <a:pPr rtl="0" fontAlgn="b"/>
                      <a:r>
                        <a:rPr lang="en-US" sz="600">
                          <a:effectLst/>
                        </a:rPr>
                        <a:t>AirGrid (XM revision/old)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AirGrid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AG-HP-5Gxx</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AirRouter</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r>
              <a:tr h="85396">
                <a:tc>
                  <a:txBody>
                    <a:bodyPr/>
                    <a:lstStyle/>
                    <a:p>
                      <a:pPr rtl="0" fontAlgn="b"/>
                      <a:r>
                        <a:rPr lang="en-US" sz="600">
                          <a:effectLst/>
                        </a:rPr>
                        <a:t>AirRouter HP</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r>
              <a:tr h="85396">
                <a:tc>
                  <a:txBody>
                    <a:bodyPr/>
                    <a:lstStyle/>
                    <a:p>
                      <a:pPr rtl="0" fontAlgn="b"/>
                      <a:r>
                        <a:rPr lang="en-US" sz="600">
                          <a:effectLst/>
                        </a:rPr>
                        <a:t>Bullet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3"/>
                        </a:rPr>
                        <a:t>M2</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4"/>
                        </a:rPr>
                        <a:t>M5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Bullet Titanium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5"/>
                        </a:rPr>
                        <a:t>M2</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6"/>
                        </a:rPr>
                        <a:t>M5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Bullet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r>
              <a:tr h="85396">
                <a:tc>
                  <a:txBody>
                    <a:bodyPr/>
                    <a:lstStyle/>
                    <a:p>
                      <a:pPr rtl="0" fontAlgn="b"/>
                      <a:r>
                        <a:rPr lang="en-US" sz="600">
                          <a:effectLst/>
                        </a:rPr>
                        <a:t>NanoBeam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NBE-M2-13</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NBE-M5-16/19</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NanoBridge</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US" sz="600" b="1">
                          <a:solidFill>
                            <a:srgbClr val="FFFFFF"/>
                          </a:solidFill>
                          <a:effectLst/>
                          <a:hlinkClick r:id="rId7"/>
                        </a:rPr>
                        <a:t>M9</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a:effectLst/>
                        </a:rPr>
                        <a:t>2G18</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b="1">
                          <a:solidFill>
                            <a:srgbClr val="FFFFFF"/>
                          </a:solidFill>
                          <a:effectLst/>
                          <a:hlinkClick r:id="rId8"/>
                        </a:rPr>
                        <a:t>M3</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b="1">
                          <a:solidFill>
                            <a:srgbClr val="FFFFFF"/>
                          </a:solidFill>
                          <a:effectLst/>
                          <a:hlinkClick r:id="rId9"/>
                        </a:rPr>
                        <a:t>5G22</a:t>
                      </a:r>
                      <a:r>
                        <a:rPr lang="en-US" sz="600" b="1">
                          <a:solidFill>
                            <a:srgbClr val="FFFFFF"/>
                          </a:solidFill>
                          <a:effectLst/>
                        </a:rPr>
                        <a:t>/</a:t>
                      </a:r>
                      <a:r>
                        <a:rPr lang="en-US" sz="600" b="1">
                          <a:solidFill>
                            <a:srgbClr val="FFFFFF"/>
                          </a:solidFill>
                          <a:effectLst/>
                          <a:hlinkClick r:id="rId10"/>
                        </a:rPr>
                        <a:t>5G25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NanoStation Loco (XM)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US" sz="600" b="1">
                          <a:solidFill>
                            <a:srgbClr val="FFFFFF"/>
                          </a:solidFill>
                          <a:effectLst/>
                          <a:hlinkClick r:id="rId11"/>
                        </a:rPr>
                        <a:t>M9</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NanoStation Loco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12"/>
                        </a:rPr>
                        <a:t>M2</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NanoStation (XM)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b="1">
                          <a:solidFill>
                            <a:srgbClr val="FFFFFF"/>
                          </a:solidFill>
                          <a:effectLst/>
                          <a:hlinkClick r:id="rId13"/>
                        </a:rPr>
                        <a:t>M3</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NanoStation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14"/>
                        </a:rPr>
                        <a:t>M2</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15"/>
                        </a:rPr>
                        <a:t>M5 </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PicoStation</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r>
              <a:tr h="170791">
                <a:tc>
                  <a:txBody>
                    <a:bodyPr/>
                    <a:lstStyle/>
                    <a:p>
                      <a:pPr rtl="0" fontAlgn="b"/>
                      <a:r>
                        <a:rPr lang="en-US" sz="600">
                          <a:effectLst/>
                        </a:rPr>
                        <a:t>PowerBeam </a:t>
                      </a:r>
                      <a:r>
                        <a:rPr lang="en-US" sz="600" baseline="30000">
                          <a:effectLst/>
                        </a:rPr>
                        <a:t>(3)</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16"/>
                        </a:rPr>
                        <a:t>PBE-M2-400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17"/>
                        </a:rPr>
                        <a:t>PBE-M5-300</a:t>
                      </a:r>
                      <a:r>
                        <a:rPr lang="en-US" sz="600" b="1">
                          <a:effectLst/>
                        </a:rPr>
                        <a:t>/</a:t>
                      </a:r>
                      <a:r>
                        <a:rPr lang="en-US" sz="600" b="1">
                          <a:solidFill>
                            <a:srgbClr val="FFFFFF"/>
                          </a:solidFill>
                          <a:effectLst/>
                          <a:hlinkClick r:id="rId18"/>
                        </a:rPr>
                        <a:t>400</a:t>
                      </a:r>
                      <a:r>
                        <a:rPr lang="en-US" sz="600" b="1">
                          <a:effectLst/>
                        </a:rPr>
                        <a:t>/</a:t>
                      </a:r>
                      <a:r>
                        <a:rPr lang="en-US" sz="600" b="1">
                          <a:solidFill>
                            <a:srgbClr val="FFFFFF"/>
                          </a:solidFill>
                          <a:effectLst/>
                          <a:hlinkClick r:id="rId19"/>
                        </a:rPr>
                        <a:t>400ISO</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PowerBeam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20"/>
                        </a:rPr>
                        <a:t>PBE-M5-620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PowerBridge</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Rocket (XM)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rtl="0" fontAlgn="b"/>
                      <a:r>
                        <a:rPr lang="en-US" sz="600" b="1">
                          <a:solidFill>
                            <a:srgbClr val="FFFFFF"/>
                          </a:solidFill>
                          <a:effectLst/>
                          <a:hlinkClick r:id="rId21"/>
                        </a:rPr>
                        <a:t>M900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b="1">
                          <a:solidFill>
                            <a:srgbClr val="FFFFFF"/>
                          </a:solidFill>
                          <a:effectLst/>
                          <a:hlinkClick r:id="rId22"/>
                        </a:rPr>
                        <a:t>M3</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Rocket (XW)</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b="1">
                          <a:effectLst/>
                          <a:hlinkClick r:id="rId23"/>
                        </a:rPr>
                        <a:t>M2**</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24"/>
                        </a:rPr>
                        <a:t>M5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Rocket Titanium</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M2</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M5</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170791">
                <a:tc>
                  <a:txBody>
                    <a:bodyPr/>
                    <a:lstStyle/>
                    <a:p>
                      <a:pPr rtl="0" fontAlgn="b"/>
                      <a:r>
                        <a:rPr lang="en-US" sz="600">
                          <a:effectLst/>
                        </a:rPr>
                        <a:t>Rocket Titanium (XW) </a:t>
                      </a:r>
                      <a:r>
                        <a:rPr lang="en-US" sz="600" baseline="30000">
                          <a:effectLst/>
                        </a:rPr>
                        <a:t>(4)</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25"/>
                        </a:rPr>
                        <a:t>M5</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gridSpan="5">
                  <a:txBody>
                    <a:bodyPr/>
                    <a:lstStyle/>
                    <a:p>
                      <a:pPr rtl="0" fontAlgn="b"/>
                      <a:r>
                        <a:rPr lang="en-US" sz="600" b="1">
                          <a:effectLst/>
                        </a:rPr>
                        <a:t>TP-Link</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99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b="1">
                          <a:effectLst/>
                        </a:rPr>
                        <a:t>CPE (v1.0)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CPE210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solidFill>
                            <a:srgbClr val="FFFFFF"/>
                          </a:solidFill>
                          <a:effectLst/>
                          <a:hlinkClick r:id="rId26"/>
                        </a:rPr>
                        <a:t>CPE510/CPE520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CPE (v1.1)</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CPE210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a:effectLst/>
                        </a:rPr>
                        <a:t>CPE510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85396">
                <a:tc>
                  <a:txBody>
                    <a:bodyPr/>
                    <a:lstStyle/>
                    <a:p>
                      <a:pPr rtl="0" fontAlgn="b"/>
                      <a:r>
                        <a:rPr lang="en-US" sz="600">
                          <a:effectLst/>
                        </a:rPr>
                        <a:t>CPE (v2.0)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CPE210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a:effectLst/>
                        </a:rPr>
                        <a:t>CPE520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85396">
                <a:tc>
                  <a:txBody>
                    <a:bodyPr/>
                    <a:lstStyle/>
                    <a:p>
                      <a:pPr rtl="0" fontAlgn="b"/>
                      <a:r>
                        <a:rPr lang="en-US" sz="600">
                          <a:effectLst/>
                        </a:rPr>
                        <a:t>CPE210 (v3.0)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27"/>
                        </a:rPr>
                        <a:t>CPE210</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r>
              <a:tr h="85396">
                <a:tc>
                  <a:txBody>
                    <a:bodyPr/>
                    <a:lstStyle/>
                    <a:p>
                      <a:pPr rtl="0" fontAlgn="b"/>
                      <a:r>
                        <a:rPr lang="en-US" sz="600">
                          <a:effectLst/>
                        </a:rPr>
                        <a:t>CPE220 (v3.0)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CPE220**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r>
              <a:tr h="85396">
                <a:tc>
                  <a:txBody>
                    <a:bodyPr/>
                    <a:lstStyle/>
                    <a:p>
                      <a:pPr rtl="0" fontAlgn="b"/>
                      <a:r>
                        <a:rPr lang="en-US" sz="600">
                          <a:effectLst/>
                        </a:rPr>
                        <a:t>CPE610</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effectLst/>
                          <a:hlinkClick r:id="rId28"/>
                        </a:rPr>
                        <a:t>CPE610</a:t>
                      </a:r>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85396">
                <a:tc gridSpan="5">
                  <a:txBody>
                    <a:bodyPr/>
                    <a:lstStyle/>
                    <a:p>
                      <a:pPr rtl="0" fontAlgn="b"/>
                      <a:r>
                        <a:rPr lang="en-US" sz="600">
                          <a:effectLst/>
                        </a:rPr>
                        <a:t>Mikrotik</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99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a:effectLst/>
                        </a:rPr>
                        <a:t>LHG (Lite Head Grid)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RBLHG-2nD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00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effectLst/>
                          <a:hlinkClick r:id="rId29"/>
                        </a:rPr>
                        <a:t>RBLHG-5nD</a:t>
                      </a:r>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170791">
                <a:tc>
                  <a:txBody>
                    <a:bodyPr/>
                    <a:lstStyle/>
                    <a:p>
                      <a:pPr rtl="0" fontAlgn="b"/>
                      <a:r>
                        <a:rPr lang="en-US" sz="600">
                          <a:effectLst/>
                        </a:rPr>
                        <a:t>LHG HP XL</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RBLHG-2HPnD-XL</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effectLst/>
                          <a:hlinkClick r:id="rId30"/>
                        </a:rPr>
                        <a:t>RBLHG-5HPnD-XL</a:t>
                      </a:r>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170791">
                <a:tc>
                  <a:txBody>
                    <a:bodyPr/>
                    <a:lstStyle/>
                    <a:p>
                      <a:pPr rtl="0" fontAlgn="b"/>
                      <a:r>
                        <a:rPr lang="en-US" sz="600">
                          <a:effectLst/>
                        </a:rPr>
                        <a:t>Basebox</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31"/>
                        </a:rPr>
                        <a:t>RB912UAG-2HPnD</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solidFill>
                            <a:srgbClr val="FFFFFF"/>
                          </a:solidFill>
                          <a:effectLst/>
                          <a:hlinkClick r:id="rId32"/>
                        </a:rPr>
                        <a:t>RB912UAG-5HPnD</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r>
              <a:tr h="170791">
                <a:tc>
                  <a:txBody>
                    <a:bodyPr/>
                    <a:lstStyle/>
                    <a:p>
                      <a:pPr rtl="0" fontAlgn="b"/>
                      <a:r>
                        <a:rPr lang="en-US" sz="600">
                          <a:effectLst/>
                        </a:rPr>
                        <a:t>hAP AC Lite (dual band)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b="1">
                          <a:solidFill>
                            <a:srgbClr val="FFFFFF"/>
                          </a:solidFill>
                          <a:effectLst/>
                          <a:hlinkClick r:id="rId33"/>
                        </a:rPr>
                        <a:t>RB952Ui-5ac2nD</a:t>
                      </a:r>
                      <a:endParaRPr lang="en-US" sz="600">
                        <a:effectLst/>
                      </a:endParaRP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effectLst/>
                          <a:hlinkClick r:id="rId33"/>
                        </a:rPr>
                        <a:t>RB952Ui-5ac2nD</a:t>
                      </a:r>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85396">
                <a:tc>
                  <a:txBody>
                    <a:bodyPr/>
                    <a:lstStyle/>
                    <a:p>
                      <a:pPr rtl="0" fontAlgn="b"/>
                      <a:r>
                        <a:rPr lang="en-US" sz="600">
                          <a:effectLst/>
                        </a:rPr>
                        <a:t>LDF (Lite Dish Feed)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a:txBody>
                    <a:bodyPr/>
                    <a:lstStyle/>
                    <a:p>
                      <a:pPr algn="ct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rtl="0" fontAlgn="b"/>
                      <a:r>
                        <a:rPr lang="en-US" sz="600">
                          <a:effectLst/>
                        </a:rPr>
                        <a:t> </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B7B7B7"/>
                    </a:solidFill>
                  </a:tcPr>
                </a:tc>
                <a:tc>
                  <a:txBody>
                    <a:bodyPr/>
                    <a:lstStyle/>
                    <a:p>
                      <a:pPr algn="ctr" rtl="0" fontAlgn="b"/>
                      <a:r>
                        <a:rPr lang="en-US" sz="600" b="1">
                          <a:effectLst/>
                          <a:hlinkClick r:id="rId34"/>
                        </a:rPr>
                        <a:t>RBLDF-5nD</a:t>
                      </a:r>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r>
              <a:tr h="85396">
                <a:tc gridSpan="5">
                  <a:txBody>
                    <a:bodyPr/>
                    <a:lstStyle/>
                    <a:p>
                      <a:pPr rtl="0" fontAlgn="b"/>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99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a:effectLst/>
                        </a:rPr>
                        <a:t>GREEN = "GO"</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38761D"/>
                    </a:solidFill>
                  </a:tcPr>
                </a:tc>
                <a:tc gridSpan="4">
                  <a:txBody>
                    <a:bodyPr/>
                    <a:lstStyle/>
                    <a:p>
                      <a:pPr rtl="0" fontAlgn="b"/>
                      <a:r>
                        <a:rPr lang="en-US" sz="600">
                          <a:effectLst/>
                        </a:rPr>
                        <a:t> AREDN Stable</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a:effectLst/>
                        </a:rPr>
                        <a:t>RED="STOP"</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0000"/>
                    </a:solidFill>
                  </a:tcPr>
                </a:tc>
                <a:tc gridSpan="4">
                  <a:txBody>
                    <a:bodyPr/>
                    <a:lstStyle/>
                    <a:p>
                      <a:pPr rtl="0" fontAlgn="b"/>
                      <a:r>
                        <a:rPr lang="en-US" sz="600">
                          <a:effectLst/>
                        </a:rPr>
                        <a:t> Unknown or Support to be determined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70791">
                <a:tc>
                  <a:txBody>
                    <a:bodyPr/>
                    <a:lstStyle/>
                    <a:p>
                      <a:pPr rtl="0" fontAlgn="b"/>
                      <a:r>
                        <a:rPr lang="en-US" sz="600">
                          <a:effectLst/>
                        </a:rPr>
                        <a:t>ORANGE="CAUTION"</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9900"/>
                    </a:solidFill>
                  </a:tcPr>
                </a:tc>
                <a:tc gridSpan="4">
                  <a:txBody>
                    <a:bodyPr/>
                    <a:lstStyle/>
                    <a:p>
                      <a:pPr rtl="0" fontAlgn="b"/>
                      <a:r>
                        <a:rPr lang="en-US" sz="600">
                          <a:effectLst/>
                        </a:rPr>
                        <a:t> High Confidence of compatibility. Included in current release, but not rigorously tested</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70791">
                <a:tc>
                  <a:txBody>
                    <a:bodyPr/>
                    <a:lstStyle/>
                    <a:p>
                      <a:pPr rtl="0" fontAlgn="b"/>
                      <a:r>
                        <a:rPr lang="en-US" sz="600">
                          <a:effectLst/>
                        </a:rPr>
                        <a:t>YELLOW="RESEARCHING"</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00"/>
                    </a:solidFill>
                  </a:tcPr>
                </a:tc>
                <a:tc gridSpan="4">
                  <a:txBody>
                    <a:bodyPr/>
                    <a:lstStyle/>
                    <a:p>
                      <a:pPr rtl="0" fontAlgn="b"/>
                      <a:r>
                        <a:rPr lang="en-US" sz="600">
                          <a:effectLst/>
                        </a:rPr>
                        <a:t> Under research/testing</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a:effectLst/>
                        </a:rPr>
                        <a:t>GREY="N/A"</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gridSpan="4">
                  <a:txBody>
                    <a:bodyPr/>
                    <a:lstStyle/>
                    <a:p>
                      <a:pPr rtl="0" fontAlgn="b"/>
                      <a:r>
                        <a:rPr lang="en-US" sz="600">
                          <a:effectLst/>
                        </a:rPr>
                        <a:t> No such device</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85396">
                <a:tc>
                  <a:txBody>
                    <a:bodyPr/>
                    <a:lstStyle/>
                    <a:p>
                      <a:pPr rtl="0" fontAlgn="b"/>
                      <a:r>
                        <a:rPr lang="en-US" sz="600">
                          <a:effectLst/>
                        </a:rPr>
                        <a:t>**</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CCCCC"/>
                    </a:solidFill>
                  </a:tcPr>
                </a:tc>
                <a:tc gridSpan="4">
                  <a:txBody>
                    <a:bodyPr/>
                    <a:lstStyle/>
                    <a:p>
                      <a:pPr rtl="0" fontAlgn="b"/>
                      <a:r>
                        <a:rPr lang="en-US" sz="600" dirty="0">
                          <a:effectLst/>
                        </a:rPr>
                        <a:t> Release candidate (or Nightly build) firmware available</a:t>
                      </a:r>
                    </a:p>
                  </a:txBody>
                  <a:tcPr marL="0" marR="0"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4" name="TextBox 13"/>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AREDN </a:t>
            </a:r>
            <a:endParaRPr lang="en-US" dirty="0"/>
          </a:p>
        </p:txBody>
      </p:sp>
    </p:spTree>
    <p:extLst>
      <p:ext uri="{BB962C8B-B14F-4D97-AF65-F5344CB8AC3E}">
        <p14:creationId xmlns:p14="http://schemas.microsoft.com/office/powerpoint/2010/main" val="2059058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a:t>Line of sight is critical!</a:t>
            </a:r>
          </a:p>
        </p:txBody>
      </p:sp>
      <p:sp>
        <p:nvSpPr>
          <p:cNvPr id="8" name="TextBox 7"/>
          <p:cNvSpPr txBox="1"/>
          <p:nvPr/>
        </p:nvSpPr>
        <p:spPr>
          <a:xfrm>
            <a:off x="533401" y="1009471"/>
            <a:ext cx="8001000" cy="923330"/>
          </a:xfrm>
          <a:prstGeom prst="rect">
            <a:avLst/>
          </a:prstGeom>
          <a:noFill/>
        </p:spPr>
        <p:txBody>
          <a:bodyPr wrap="square" rtlCol="0">
            <a:spAutoFit/>
          </a:bodyPr>
          <a:lstStyle/>
          <a:p>
            <a:r>
              <a:rPr lang="en-US" dirty="0"/>
              <a:t>You must decide </a:t>
            </a:r>
            <a:r>
              <a:rPr lang="en-US" dirty="0" smtClean="0"/>
              <a:t>which </a:t>
            </a:r>
            <a:r>
              <a:rPr lang="en-US" dirty="0"/>
              <a:t>node you want to try and connect to. this will drive the band you </a:t>
            </a:r>
            <a:r>
              <a:rPr lang="en-US" dirty="0" smtClean="0"/>
              <a:t>will use</a:t>
            </a:r>
            <a:r>
              <a:rPr lang="en-US" dirty="0"/>
              <a:t>.  The distance to the node is also a key concern. If the node is far away you may need a higher gain antenna and more powerful “radio”.  </a:t>
            </a:r>
          </a:p>
        </p:txBody>
      </p:sp>
      <p:sp>
        <p:nvSpPr>
          <p:cNvPr id="9" name="Title 8"/>
          <p:cNvSpPr>
            <a:spLocks noGrp="1"/>
          </p:cNvSpPr>
          <p:nvPr>
            <p:ph type="title"/>
          </p:nvPr>
        </p:nvSpPr>
        <p:spPr>
          <a:xfrm>
            <a:off x="446411" y="29671"/>
            <a:ext cx="8229600" cy="1143000"/>
          </a:xfrm>
        </p:spPr>
        <p:txBody>
          <a:bodyPr/>
          <a:lstStyle/>
          <a:p>
            <a:r>
              <a:rPr lang="en-US" dirty="0" smtClean="0"/>
              <a:t>Other concerns </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2209800"/>
            <a:ext cx="7239000" cy="3896988"/>
          </a:xfrm>
          <a:prstGeom prst="rect">
            <a:avLst/>
          </a:prstGeom>
        </p:spPr>
      </p:pic>
    </p:spTree>
    <p:extLst>
      <p:ext uri="{BB962C8B-B14F-4D97-AF65-F5344CB8AC3E}">
        <p14:creationId xmlns:p14="http://schemas.microsoft.com/office/powerpoint/2010/main" val="367324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1" y="0"/>
            <a:ext cx="8229600" cy="1143000"/>
          </a:xfrm>
        </p:spPr>
        <p:txBody>
          <a:bodyPr/>
          <a:lstStyle/>
          <a:p>
            <a:r>
              <a:rPr lang="en-US" dirty="0" smtClean="0"/>
              <a:t>Flashing</a:t>
            </a:r>
            <a:endParaRPr lang="en-US" dirty="0"/>
          </a:p>
        </p:txBody>
      </p:sp>
      <p:sp>
        <p:nvSpPr>
          <p:cNvPr id="7" name="Rectangle 6"/>
          <p:cNvSpPr/>
          <p:nvPr/>
        </p:nvSpPr>
        <p:spPr>
          <a:xfrm>
            <a:off x="545757" y="1026156"/>
            <a:ext cx="8382000" cy="3170099"/>
          </a:xfrm>
          <a:prstGeom prst="rect">
            <a:avLst/>
          </a:prstGeom>
        </p:spPr>
        <p:txBody>
          <a:bodyPr wrap="square">
            <a:spAutoFit/>
          </a:bodyPr>
          <a:lstStyle/>
          <a:p>
            <a:r>
              <a:rPr lang="en-US" sz="1400" dirty="0" smtClean="0"/>
              <a:t>Re-flashing your “node” is to involved to go into in this presentation</a:t>
            </a:r>
          </a:p>
          <a:p>
            <a:r>
              <a:rPr lang="en-US" sz="1400" dirty="0" smtClean="0"/>
              <a:t>	It is a step by step process and is specific to the type of hardware you are using.</a:t>
            </a:r>
          </a:p>
          <a:p>
            <a:endParaRPr lang="en-US" sz="1400" dirty="0"/>
          </a:p>
          <a:p>
            <a:r>
              <a:rPr lang="en-US" sz="1400" dirty="0" smtClean="0"/>
              <a:t>Once you finally get your node up and running </a:t>
            </a:r>
            <a:r>
              <a:rPr lang="en-US" sz="1400" dirty="0" smtClean="0"/>
              <a:t>your screen will look something </a:t>
            </a:r>
            <a:r>
              <a:rPr lang="en-US" sz="1400" dirty="0" smtClean="0"/>
              <a:t>like this…</a:t>
            </a:r>
          </a:p>
          <a:p>
            <a:pPr marL="1200150" lvl="2"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AREDN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22" y="2117778"/>
            <a:ext cx="6549957" cy="4156953"/>
          </a:xfrm>
          <a:prstGeom prst="rect">
            <a:avLst/>
          </a:prstGeom>
        </p:spPr>
      </p:pic>
    </p:spTree>
    <p:extLst>
      <p:ext uri="{BB962C8B-B14F-4D97-AF65-F5344CB8AC3E}">
        <p14:creationId xmlns:p14="http://schemas.microsoft.com/office/powerpoint/2010/main" val="3549375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1" y="-240957"/>
            <a:ext cx="8229600" cy="1143000"/>
          </a:xfrm>
        </p:spPr>
        <p:txBody>
          <a:bodyPr/>
          <a:lstStyle/>
          <a:p>
            <a:r>
              <a:rPr lang="en-US" dirty="0" smtClean="0"/>
              <a:t>Setup</a:t>
            </a:r>
            <a:endParaRPr lang="en-US" dirty="0"/>
          </a:p>
        </p:txBody>
      </p:sp>
      <p:sp>
        <p:nvSpPr>
          <p:cNvPr id="7" name="Rectangle 6"/>
          <p:cNvSpPr/>
          <p:nvPr/>
        </p:nvSpPr>
        <p:spPr>
          <a:xfrm>
            <a:off x="545757" y="762000"/>
            <a:ext cx="8382000" cy="3631763"/>
          </a:xfrm>
          <a:prstGeom prst="rect">
            <a:avLst/>
          </a:prstGeom>
        </p:spPr>
        <p:txBody>
          <a:bodyPr wrap="square">
            <a:spAutoFit/>
          </a:bodyPr>
          <a:lstStyle/>
          <a:p>
            <a:pPr marL="285750" indent="-285750">
              <a:buFont typeface="Arial" panose="020B0604020202020204" pitchFamily="34" charset="0"/>
              <a:buChar char="•"/>
            </a:pPr>
            <a:r>
              <a:rPr lang="en-US" sz="1400" dirty="0" smtClean="0"/>
              <a:t>There are also a few important items in “Basic Setup” that must be completed</a:t>
            </a:r>
          </a:p>
          <a:p>
            <a:pPr marL="742950" lvl="1" indent="-285750">
              <a:buFont typeface="Arial" panose="020B0604020202020204" pitchFamily="34" charset="0"/>
              <a:buChar char="•"/>
            </a:pPr>
            <a:r>
              <a:rPr lang="en-US" sz="1200" dirty="0" smtClean="0"/>
              <a:t>Node Name &amp; Description</a:t>
            </a:r>
          </a:p>
          <a:p>
            <a:pPr marL="742950" lvl="1" indent="-285750">
              <a:buFont typeface="Arial" panose="020B0604020202020204" pitchFamily="34" charset="0"/>
              <a:buChar char="•"/>
            </a:pPr>
            <a:r>
              <a:rPr lang="en-US" sz="1200" dirty="0" smtClean="0"/>
              <a:t>SSID, Channel &amp; Channel Width (</a:t>
            </a:r>
          </a:p>
          <a:p>
            <a:pPr marL="1200150" lvl="2" indent="-285750">
              <a:buFont typeface="Arial" panose="020B0604020202020204" pitchFamily="34" charset="0"/>
              <a:buChar char="•"/>
            </a:pPr>
            <a:r>
              <a:rPr lang="en-US" sz="1000" dirty="0" smtClean="0"/>
              <a:t>This should match the node you wish to connect with</a:t>
            </a:r>
            <a:r>
              <a:rPr lang="en-US" sz="1200" dirty="0" smtClean="0"/>
              <a:t>)</a:t>
            </a:r>
          </a:p>
          <a:p>
            <a:pPr marL="742950" lvl="1" indent="-285750">
              <a:buFont typeface="Arial" panose="020B0604020202020204" pitchFamily="34" charset="0"/>
              <a:buChar char="•"/>
            </a:pPr>
            <a:r>
              <a:rPr lang="en-US" sz="1200" dirty="0" err="1" smtClean="0"/>
              <a:t>Tx</a:t>
            </a:r>
            <a:r>
              <a:rPr lang="en-US" sz="1200" dirty="0" smtClean="0"/>
              <a:t> Power &amp; Distance (</a:t>
            </a:r>
            <a:r>
              <a:rPr lang="en-US" sz="1200" dirty="0" smtClean="0"/>
              <a:t>Note: </a:t>
            </a:r>
          </a:p>
          <a:p>
            <a:pPr marL="1200150" lvl="2" indent="-285750">
              <a:buFont typeface="Arial" panose="020B0604020202020204" pitchFamily="34" charset="0"/>
              <a:buChar char="•"/>
            </a:pPr>
            <a:r>
              <a:rPr lang="en-US" sz="1000" b="1" dirty="0" smtClean="0"/>
              <a:t>The distance must be GREATER THAN zero</a:t>
            </a:r>
            <a:r>
              <a:rPr lang="en-US" sz="1200" b="1" dirty="0" smtClean="0"/>
              <a:t>!</a:t>
            </a:r>
          </a:p>
          <a:p>
            <a:pPr marL="742950" lvl="1" indent="-285750">
              <a:buFont typeface="Arial" panose="020B0604020202020204" pitchFamily="34" charset="0"/>
              <a:buChar char="•"/>
            </a:pPr>
            <a:r>
              <a:rPr lang="en-US" sz="1200" dirty="0" err="1" smtClean="0"/>
              <a:t>Lat</a:t>
            </a:r>
            <a:r>
              <a:rPr lang="en-US" sz="1200" dirty="0" smtClean="0"/>
              <a:t>, Long &amp; Grid Square</a:t>
            </a:r>
            <a:endParaRPr lang="en-US" sz="1200" dirty="0" smtClean="0"/>
          </a:p>
          <a:p>
            <a:pPr marL="1200150" lvl="2"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sp>
        <p:nvSpPr>
          <p:cNvPr id="8" name="TextBox 7"/>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Several club members are knowledgeable in AREDN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687" y="2176955"/>
            <a:ext cx="4670361" cy="4038599"/>
          </a:xfrm>
          <a:prstGeom prst="rect">
            <a:avLst/>
          </a:prstGeom>
        </p:spPr>
      </p:pic>
    </p:spTree>
    <p:extLst>
      <p:ext uri="{BB962C8B-B14F-4D97-AF65-F5344CB8AC3E}">
        <p14:creationId xmlns:p14="http://schemas.microsoft.com/office/powerpoint/2010/main" val="377940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Time</a:t>
            </a:r>
            <a:endParaRPr lang="en-US" dirty="0"/>
          </a:p>
        </p:txBody>
      </p:sp>
      <p:sp>
        <p:nvSpPr>
          <p:cNvPr id="10" name="TextBox 9"/>
          <p:cNvSpPr txBox="1"/>
          <p:nvPr/>
        </p:nvSpPr>
        <p:spPr>
          <a:xfrm>
            <a:off x="1676401" y="6425514"/>
            <a:ext cx="5715000" cy="369332"/>
          </a:xfrm>
          <a:prstGeom prst="rect">
            <a:avLst/>
          </a:prstGeom>
          <a:solidFill>
            <a:schemeClr val="accent2">
              <a:lumMod val="60000"/>
              <a:lumOff val="40000"/>
            </a:schemeClr>
          </a:solidFill>
        </p:spPr>
        <p:txBody>
          <a:bodyPr wrap="square" rtlCol="0">
            <a:spAutoFit/>
          </a:bodyPr>
          <a:lstStyle/>
          <a:p>
            <a:pPr algn="ctr"/>
            <a:r>
              <a:rPr lang="en-US" dirty="0" smtClean="0"/>
              <a:t>Keep in mind that you </a:t>
            </a:r>
            <a:r>
              <a:rPr lang="en-US" smtClean="0"/>
              <a:t>are </a:t>
            </a:r>
            <a:r>
              <a:rPr lang="en-US" smtClean="0"/>
              <a:t>radiating </a:t>
            </a:r>
            <a:r>
              <a:rPr lang="en-US" smtClean="0"/>
              <a:t>microwaves</a:t>
            </a:r>
            <a:endParaRPr lang="en-US" dirty="0"/>
          </a:p>
        </p:txBody>
      </p:sp>
    </p:spTree>
    <p:extLst>
      <p:ext uri="{BB962C8B-B14F-4D97-AF65-F5344CB8AC3E}">
        <p14:creationId xmlns:p14="http://schemas.microsoft.com/office/powerpoint/2010/main" val="625312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1035</TotalTime>
  <Words>802</Words>
  <Application>Microsoft Office PowerPoint</Application>
  <PresentationFormat>On-screen Show (4:3)</PresentationFormat>
  <Paragraphs>264</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AREDN Mesh Networking</vt:lpstr>
      <vt:lpstr>What is AREDN Amateur Radio Emergency Data Network</vt:lpstr>
      <vt:lpstr>The AREDN network allows all types of data transfer during an emergency.  </vt:lpstr>
      <vt:lpstr>Features and Benefits</vt:lpstr>
      <vt:lpstr> Your first Node </vt:lpstr>
      <vt:lpstr>Other concerns </vt:lpstr>
      <vt:lpstr>Flashing</vt:lpstr>
      <vt:lpstr>Setup</vt:lpstr>
      <vt:lpstr>Demo Time</vt:lpstr>
      <vt:lpstr>Web links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 VHF UHF Antenna for your Go Bag</dc:title>
  <dc:creator>Brian</dc:creator>
  <cp:lastModifiedBy>William Johnson</cp:lastModifiedBy>
  <cp:revision>124</cp:revision>
  <dcterms:created xsi:type="dcterms:W3CDTF">2014-08-18T20:45:46Z</dcterms:created>
  <dcterms:modified xsi:type="dcterms:W3CDTF">2019-02-18T16:29:48Z</dcterms:modified>
</cp:coreProperties>
</file>