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57" r:id="rId4"/>
    <p:sldId id="264" r:id="rId5"/>
    <p:sldId id="26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22" autoAdjust="0"/>
  </p:normalViewPr>
  <p:slideViewPr>
    <p:cSldViewPr>
      <p:cViewPr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BC98A4-1ED7-4AE6-AD07-975B44A9B420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DFD363-C06B-4903-8D35-06668D57B5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959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F9352-AB7A-41DE-B8B1-5E3AC34BA312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613E1-D216-4DF2-9206-4EE20740FF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974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F9352-AB7A-41DE-B8B1-5E3AC34BA312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613E1-D216-4DF2-9206-4EE20740FF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352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F9352-AB7A-41DE-B8B1-5E3AC34BA312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613E1-D216-4DF2-9206-4EE20740FF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809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F9352-AB7A-41DE-B8B1-5E3AC34BA312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613E1-D216-4DF2-9206-4EE20740FF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33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F9352-AB7A-41DE-B8B1-5E3AC34BA312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613E1-D216-4DF2-9206-4EE20740FF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362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F9352-AB7A-41DE-B8B1-5E3AC34BA312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613E1-D216-4DF2-9206-4EE20740FF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14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F9352-AB7A-41DE-B8B1-5E3AC34BA312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613E1-D216-4DF2-9206-4EE20740FF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654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F9352-AB7A-41DE-B8B1-5E3AC34BA312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613E1-D216-4DF2-9206-4EE20740FF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092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F9352-AB7A-41DE-B8B1-5E3AC34BA312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613E1-D216-4DF2-9206-4EE20740FF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634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F9352-AB7A-41DE-B8B1-5E3AC34BA312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613E1-D216-4DF2-9206-4EE20740FF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144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F9352-AB7A-41DE-B8B1-5E3AC34BA312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613E1-D216-4DF2-9206-4EE20740FF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98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F9352-AB7A-41DE-B8B1-5E3AC34BA312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613E1-D216-4DF2-9206-4EE20740FF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846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RR7JT2QZnP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tores.ebay.com/NooElec/USB-Devices-/_i.html?_fsub=3255595012&amp;_sid=32165772&amp;_trksid=p4634.c0.m322" TargetMode="External"/><Relationship Id="rId2" Type="http://schemas.openxmlformats.org/officeDocument/2006/relationships/hyperlink" Target="http://www.stoff.pl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bay.com/itm/Male-MCX-to-Female-SMA-Adapter-Gold-Plated-For-TV28T-RTL2832U-R820T-RTLSDR-SDR-/161388802222?pt=US_Radio_Comm_Coaxial_Cables_Connectors&amp;hash=item259385b0a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5981700"/>
            <a:ext cx="5257800" cy="1752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By: Brian Johnson, AB6UI</a:t>
            </a:r>
            <a:br>
              <a:rPr lang="en-US" sz="2400" dirty="0" smtClean="0"/>
            </a:br>
            <a:r>
              <a:rPr lang="en-US" sz="2400" dirty="0" smtClean="0"/>
              <a:t>17 March 2020</a:t>
            </a: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228600" y="457201"/>
            <a:ext cx="8763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/>
              <a:t>Mega328 </a:t>
            </a:r>
            <a:r>
              <a:rPr lang="en-US" sz="4000" b="1" dirty="0" smtClean="0"/>
              <a:t>Transistor/Component Tester</a:t>
            </a:r>
            <a:endParaRPr lang="en-U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295400"/>
            <a:ext cx="6184900" cy="476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51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Arduino Atmega328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6781800" cy="5562600"/>
          </a:xfrm>
        </p:spPr>
        <p:txBody>
          <a:bodyPr>
            <a:normAutofit fontScale="70000" lnSpcReduction="20000"/>
          </a:bodyPr>
          <a:lstStyle/>
          <a:p>
            <a:r>
              <a:rPr lang="en-US" sz="2400" dirty="0" smtClean="0"/>
              <a:t>Technical </a:t>
            </a:r>
            <a:r>
              <a:rPr lang="en-US" sz="2400" dirty="0"/>
              <a:t>Specifications: </a:t>
            </a:r>
            <a:endParaRPr lang="en-US" sz="2400" dirty="0" smtClean="0"/>
          </a:p>
          <a:p>
            <a:pPr lvl="1"/>
            <a:r>
              <a:rPr lang="en-US" dirty="0" smtClean="0"/>
              <a:t>The Atmega328 is a high-performance </a:t>
            </a:r>
            <a:r>
              <a:rPr lang="en-US" dirty="0"/>
              <a:t>Microchip 8-bit AVR RISC-based microcontroller </a:t>
            </a:r>
            <a:endParaRPr lang="en-US" dirty="0" smtClean="0"/>
          </a:p>
          <a:p>
            <a:pPr lvl="2"/>
            <a:r>
              <a:rPr lang="en-US" dirty="0" smtClean="0"/>
              <a:t>32KB </a:t>
            </a:r>
            <a:r>
              <a:rPr lang="en-US" dirty="0"/>
              <a:t>ISP flash memory with read-while-write capabilities, </a:t>
            </a:r>
            <a:endParaRPr lang="en-US" dirty="0" smtClean="0"/>
          </a:p>
          <a:p>
            <a:pPr lvl="2"/>
            <a:r>
              <a:rPr lang="en-US" dirty="0" smtClean="0"/>
              <a:t>1KB EEPROM</a:t>
            </a:r>
          </a:p>
          <a:p>
            <a:pPr lvl="2"/>
            <a:r>
              <a:rPr lang="en-US" dirty="0" smtClean="0"/>
              <a:t>2KB SRAM </a:t>
            </a:r>
          </a:p>
          <a:p>
            <a:pPr lvl="2"/>
            <a:r>
              <a:rPr lang="en-US" dirty="0" smtClean="0"/>
              <a:t>23 </a:t>
            </a:r>
            <a:r>
              <a:rPr lang="en-US" dirty="0"/>
              <a:t>general purpose I/O </a:t>
            </a:r>
            <a:r>
              <a:rPr lang="en-US" dirty="0" smtClean="0"/>
              <a:t>lines </a:t>
            </a:r>
          </a:p>
          <a:p>
            <a:pPr lvl="2"/>
            <a:r>
              <a:rPr lang="en-US" dirty="0" smtClean="0"/>
              <a:t>32 </a:t>
            </a:r>
            <a:r>
              <a:rPr lang="en-US" dirty="0"/>
              <a:t>general purpose working </a:t>
            </a:r>
            <a:r>
              <a:rPr lang="en-US" dirty="0" smtClean="0"/>
              <a:t>registers </a:t>
            </a:r>
          </a:p>
          <a:p>
            <a:pPr lvl="2"/>
            <a:r>
              <a:rPr lang="en-US" dirty="0" smtClean="0"/>
              <a:t>3 </a:t>
            </a:r>
            <a:r>
              <a:rPr lang="en-US" dirty="0"/>
              <a:t>flexible timer/counters with compare modes, internal and external </a:t>
            </a:r>
            <a:r>
              <a:rPr lang="en-US" dirty="0" smtClean="0"/>
              <a:t>interrupts</a:t>
            </a:r>
          </a:p>
          <a:p>
            <a:pPr lvl="2"/>
            <a:r>
              <a:rPr lang="en-US" dirty="0"/>
              <a:t>S</a:t>
            </a:r>
            <a:r>
              <a:rPr lang="en-US" dirty="0" smtClean="0"/>
              <a:t>erial </a:t>
            </a:r>
            <a:r>
              <a:rPr lang="en-US" dirty="0"/>
              <a:t>programmable </a:t>
            </a:r>
            <a:endParaRPr lang="en-US" dirty="0" smtClean="0"/>
          </a:p>
          <a:p>
            <a:pPr lvl="2"/>
            <a:r>
              <a:rPr lang="en-US" dirty="0" smtClean="0"/>
              <a:t>USART</a:t>
            </a:r>
            <a:r>
              <a:rPr lang="en-US" dirty="0"/>
              <a:t>, a byte-oriented 2-wire serial interface, </a:t>
            </a:r>
            <a:endParaRPr lang="en-US" dirty="0" smtClean="0"/>
          </a:p>
          <a:p>
            <a:pPr lvl="2"/>
            <a:r>
              <a:rPr lang="en-US" dirty="0" smtClean="0"/>
              <a:t>SPI </a:t>
            </a:r>
            <a:r>
              <a:rPr lang="en-US" dirty="0"/>
              <a:t>serial port, </a:t>
            </a:r>
            <a:endParaRPr lang="en-US" dirty="0" smtClean="0"/>
          </a:p>
          <a:p>
            <a:pPr lvl="2"/>
            <a:r>
              <a:rPr lang="en-US" dirty="0" smtClean="0"/>
              <a:t>6-channel </a:t>
            </a:r>
            <a:r>
              <a:rPr lang="en-US" dirty="0"/>
              <a:t>10-bit A/D converter (8-channels in TQFP and QFN/MLF packages), </a:t>
            </a:r>
            <a:endParaRPr lang="en-US" dirty="0" smtClean="0"/>
          </a:p>
          <a:p>
            <a:pPr lvl="2"/>
            <a:r>
              <a:rPr lang="en-US" dirty="0"/>
              <a:t>P</a:t>
            </a:r>
            <a:r>
              <a:rPr lang="en-US" dirty="0" smtClean="0"/>
              <a:t>rogrammable </a:t>
            </a:r>
            <a:r>
              <a:rPr lang="en-US" dirty="0"/>
              <a:t>watchdog timer with internal </a:t>
            </a:r>
            <a:r>
              <a:rPr lang="en-US" dirty="0" smtClean="0"/>
              <a:t>oscillator</a:t>
            </a:r>
          </a:p>
          <a:p>
            <a:pPr lvl="2"/>
            <a:r>
              <a:rPr lang="en-US" dirty="0" smtClean="0"/>
              <a:t>Five </a:t>
            </a:r>
            <a:r>
              <a:rPr lang="en-US" dirty="0"/>
              <a:t>software selectable power saving modes. The device operates between 1.8-5.5 volts.</a:t>
            </a:r>
          </a:p>
          <a:p>
            <a:pPr lvl="2"/>
            <a:r>
              <a:rPr lang="en-US" dirty="0"/>
              <a:t>By executing powerful instructions in a single clock cycle, the device achieves throughputs approaching 1 MIPS per MHz, balancing power consumption and processing speed.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124200"/>
            <a:ext cx="2819400" cy="1375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53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Features </a:t>
            </a:r>
            <a:r>
              <a:rPr lang="en-US" b="1" dirty="0"/>
              <a:t>of the Mega328 </a:t>
            </a:r>
            <a:r>
              <a:rPr lang="en-US" b="1" dirty="0" smtClean="0"/>
              <a:t>Tester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7188"/>
            <a:ext cx="8229600" cy="497741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4800" dirty="0" smtClean="0"/>
              <a:t>*</a:t>
            </a:r>
            <a:r>
              <a:rPr lang="en-US" dirty="0"/>
              <a:t> </a:t>
            </a:r>
            <a:r>
              <a:rPr lang="en-US" sz="4800" dirty="0"/>
              <a:t>Latest M328 version of the software, Atmega328 Chip </a:t>
            </a:r>
          </a:p>
          <a:p>
            <a:pPr marL="0" indent="0">
              <a:buNone/>
            </a:pPr>
            <a:r>
              <a:rPr lang="en-US" sz="4800" dirty="0"/>
              <a:t>* </a:t>
            </a:r>
            <a:r>
              <a:rPr lang="en-US" sz="4800" dirty="0" smtClean="0"/>
              <a:t>128x64 </a:t>
            </a:r>
            <a:r>
              <a:rPr lang="en-US" sz="4800" dirty="0"/>
              <a:t>Big Backlight LCD Display</a:t>
            </a:r>
          </a:p>
          <a:p>
            <a:pPr marL="0" indent="0">
              <a:buNone/>
            </a:pPr>
            <a:r>
              <a:rPr lang="en-US" sz="4800" dirty="0"/>
              <a:t>* Automatic detection of NPN and PNP transistors, n-channel and p-channel MOSFET, diode (including double diode), </a:t>
            </a:r>
            <a:r>
              <a:rPr lang="en-US" sz="4800" dirty="0" err="1"/>
              <a:t>thyristor</a:t>
            </a:r>
            <a:r>
              <a:rPr lang="en-US" sz="4800" dirty="0"/>
              <a:t>,  </a:t>
            </a:r>
            <a:r>
              <a:rPr lang="en-US" sz="4800" dirty="0" smtClean="0"/>
              <a:t>       transistor</a:t>
            </a:r>
            <a:r>
              <a:rPr lang="en-US" sz="4800" dirty="0"/>
              <a:t>, resistor and capacitor and other components</a:t>
            </a:r>
          </a:p>
          <a:p>
            <a:pPr marL="0" indent="0">
              <a:buNone/>
            </a:pPr>
            <a:r>
              <a:rPr lang="en-US" sz="4800" dirty="0"/>
              <a:t>* Automatic test the pin of a component, and display on the LCD</a:t>
            </a:r>
          </a:p>
          <a:p>
            <a:pPr marL="0" indent="0">
              <a:buNone/>
            </a:pPr>
            <a:r>
              <a:rPr lang="en-US" sz="4800" dirty="0"/>
              <a:t>* Can detect the transistor, MOSFET protection diode amplification coefficient and the base to determine the emitter transistor forward biased voltage</a:t>
            </a:r>
          </a:p>
          <a:p>
            <a:pPr marL="0" indent="0">
              <a:buNone/>
            </a:pPr>
            <a:r>
              <a:rPr lang="en-US" sz="4800" dirty="0"/>
              <a:t>* Measure the gate and gate capacitance of the MOSFET threshold voltage</a:t>
            </a:r>
          </a:p>
          <a:p>
            <a:pPr marL="0" indent="0">
              <a:buNone/>
            </a:pPr>
            <a:r>
              <a:rPr lang="en-US" sz="4800" dirty="0"/>
              <a:t>* Use 12864 liquid crystal display with green backlight</a:t>
            </a:r>
          </a:p>
          <a:p>
            <a:pPr marL="0" indent="0">
              <a:buNone/>
            </a:pPr>
            <a:r>
              <a:rPr lang="en-US" sz="4800" dirty="0"/>
              <a:t>*  One -button operation, automatic shutdown</a:t>
            </a:r>
          </a:p>
          <a:p>
            <a:pPr marL="0" indent="0">
              <a:buNone/>
            </a:pPr>
            <a:r>
              <a:rPr lang="en-US" sz="4800" dirty="0"/>
              <a:t>* Only 20nA shutdown current.</a:t>
            </a:r>
          </a:p>
          <a:p>
            <a:pPr marL="0" indent="0">
              <a:buNone/>
            </a:pPr>
            <a:r>
              <a:rPr lang="en-US" sz="4800" dirty="0"/>
              <a:t>* Automatically detect NPN, PNP bipolar transistors , N -channel and P -channel MOS FET, JFET , diodes, two diodes, </a:t>
            </a:r>
            <a:r>
              <a:rPr lang="en-US" sz="4800" dirty="0" err="1"/>
              <a:t>thyristors</a:t>
            </a:r>
            <a:r>
              <a:rPr lang="en-US" sz="4800" dirty="0"/>
              <a:t> small power unidirectional and bidirectional </a:t>
            </a:r>
            <a:r>
              <a:rPr lang="en-US" sz="4800" dirty="0" err="1"/>
              <a:t>thyristor</a:t>
            </a:r>
            <a:endParaRPr lang="en-US" sz="4800" dirty="0"/>
          </a:p>
          <a:p>
            <a:pPr marL="0" indent="0">
              <a:buNone/>
            </a:pPr>
            <a:r>
              <a:rPr lang="en-US" sz="4800" dirty="0"/>
              <a:t>* Automatic identification components pin arrangement</a:t>
            </a:r>
          </a:p>
          <a:p>
            <a:pPr marL="0" indent="0">
              <a:buNone/>
            </a:pPr>
            <a:r>
              <a:rPr lang="en-US" sz="4800" dirty="0"/>
              <a:t>* Measuring bipolar transistor current amplification factor and base - emitter threshold voltage</a:t>
            </a:r>
          </a:p>
          <a:p>
            <a:pPr marL="0" indent="0">
              <a:buNone/>
            </a:pPr>
            <a:r>
              <a:rPr lang="en-US" sz="4800" dirty="0"/>
              <a:t>* Through the base - emitter threshold voltage and high current amplification factor to identify Darlington transistors </a:t>
            </a:r>
          </a:p>
          <a:p>
            <a:pPr marL="0" indent="0">
              <a:buNone/>
            </a:pPr>
            <a:r>
              <a:rPr lang="en-US" sz="4800" dirty="0"/>
              <a:t>* Can detect bipolar transistors and MOS transistors protection diodes</a:t>
            </a:r>
          </a:p>
          <a:p>
            <a:pPr marL="0" indent="0">
              <a:buNone/>
            </a:pPr>
            <a:r>
              <a:rPr lang="en-US" sz="4800" dirty="0"/>
              <a:t>* Measuring the gate MOS FET threshold voltage and the gate capacitance</a:t>
            </a:r>
          </a:p>
          <a:p>
            <a:pPr marL="0" indent="0">
              <a:buNone/>
            </a:pPr>
            <a:r>
              <a:rPr lang="en-US" sz="4800" dirty="0"/>
              <a:t>* Can simultaneously measure two resistors and resistor symbol is displayed</a:t>
            </a:r>
          </a:p>
          <a:p>
            <a:pPr marL="0" indent="0">
              <a:buNone/>
            </a:pPr>
            <a:r>
              <a:rPr lang="en-US" sz="4800" dirty="0"/>
              <a:t>* Resistance measurement resolution is 0.1 ohms , 50M ohms can be measured .</a:t>
            </a:r>
          </a:p>
          <a:p>
            <a:pPr marL="0" indent="0">
              <a:buNone/>
            </a:pPr>
            <a:r>
              <a:rPr lang="en-US" sz="4800" dirty="0"/>
              <a:t>* Can measure </a:t>
            </a:r>
            <a:r>
              <a:rPr lang="en-US" sz="4800" dirty="0" err="1"/>
              <a:t>capacitanceCan</a:t>
            </a:r>
            <a:r>
              <a:rPr lang="en-US" sz="4800" dirty="0"/>
              <a:t> measure capacitance of 30pF-100mF , resolution 1pF</a:t>
            </a:r>
          </a:p>
          <a:p>
            <a:pPr marL="0" indent="0">
              <a:buNone/>
            </a:pPr>
            <a:r>
              <a:rPr lang="en-US" sz="4800" dirty="0"/>
              <a:t>* 2uF more capacitors can simultaneously measure the equivalent series resistance ESR values, the two can be displayed with a decimal value , resolution 0.01 ohms.</a:t>
            </a:r>
          </a:p>
          <a:p>
            <a:pPr marL="0" indent="0">
              <a:buNone/>
            </a:pPr>
            <a:r>
              <a:rPr lang="en-US" sz="4800" dirty="0"/>
              <a:t>* Can be in the correct order and the diode symbol display two diodes , and gives the diode forward voltage.</a:t>
            </a:r>
          </a:p>
          <a:p>
            <a:pPr marL="0" indent="0">
              <a:buNone/>
            </a:pPr>
            <a:r>
              <a:rPr lang="en-US" sz="4800" dirty="0"/>
              <a:t>* LED is detected as a diode forward voltage higher . Combo of the LED is identified as two diodes.</a:t>
            </a:r>
          </a:p>
          <a:p>
            <a:pPr marL="0" indent="0">
              <a:buNone/>
            </a:pPr>
            <a:r>
              <a:rPr lang="en-US" sz="4800" dirty="0"/>
              <a:t>* R</a:t>
            </a:r>
            <a:r>
              <a:rPr lang="en-US" sz="4800" dirty="0" smtClean="0"/>
              <a:t>everse </a:t>
            </a:r>
            <a:r>
              <a:rPr lang="en-US" sz="4800" dirty="0"/>
              <a:t>breakdown voltage is less than 4.5V Zener diode can be identified</a:t>
            </a:r>
          </a:p>
          <a:p>
            <a:pPr marL="0" indent="0">
              <a:buNone/>
            </a:pPr>
            <a:r>
              <a:rPr lang="en-US" sz="4800" dirty="0"/>
              <a:t>* Can measure a single diode reverse capacitance</a:t>
            </a:r>
          </a:p>
        </p:txBody>
      </p:sp>
    </p:spTree>
    <p:extLst>
      <p:ext uri="{BB962C8B-B14F-4D97-AF65-F5344CB8AC3E}">
        <p14:creationId xmlns:p14="http://schemas.microsoft.com/office/powerpoint/2010/main" val="77444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Putting it all together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A short video clip of it all in action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3196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Backup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 err="1" smtClean="0">
                <a:hlinkClick r:id="rId2"/>
              </a:rPr>
              <a:t>Orbitron</a:t>
            </a:r>
            <a:endParaRPr lang="en-US" dirty="0" smtClean="0"/>
          </a:p>
          <a:p>
            <a:r>
              <a:rPr lang="en-US" dirty="0" err="1" smtClean="0">
                <a:hlinkClick r:id="rId3"/>
              </a:rPr>
              <a:t>NooElec</a:t>
            </a:r>
            <a:endParaRPr lang="en-US" dirty="0" smtClean="0"/>
          </a:p>
          <a:p>
            <a:r>
              <a:rPr lang="en-US" dirty="0">
                <a:hlinkClick r:id="rId4"/>
              </a:rPr>
              <a:t>Male MCX to Female SMA Adapter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24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158</Words>
  <Application>Microsoft Office PowerPoint</Application>
  <PresentationFormat>On-screen Show (4:3)</PresentationFormat>
  <Paragraphs>48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Arduino Atmega328 </vt:lpstr>
      <vt:lpstr>Features of the Mega328 Tester</vt:lpstr>
      <vt:lpstr>Putting it all together</vt:lpstr>
      <vt:lpstr>Backup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W6HA Repeater An Overview</dc:title>
  <dc:creator>Brian</dc:creator>
  <cp:lastModifiedBy>William Johnson</cp:lastModifiedBy>
  <cp:revision>71</cp:revision>
  <dcterms:created xsi:type="dcterms:W3CDTF">2014-10-20T16:18:54Z</dcterms:created>
  <dcterms:modified xsi:type="dcterms:W3CDTF">2020-03-16T23:06:55Z</dcterms:modified>
</cp:coreProperties>
</file>