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5" d="100"/>
          <a:sy n="65" d="100"/>
        </p:scale>
        <p:origin x="-49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B4125B-39D0-4998-9D59-59C2E31E0BF1}" type="datetimeFigureOut">
              <a:rPr lang="en-US" smtClean="0"/>
              <a:pPr/>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4125B-39D0-4998-9D59-59C2E31E0BF1}" type="datetimeFigureOut">
              <a:rPr lang="en-US" smtClean="0"/>
              <a:pPr/>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4125B-39D0-4998-9D59-59C2E31E0BF1}" type="datetimeFigureOut">
              <a:rPr lang="en-US" smtClean="0"/>
              <a:pPr/>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4125B-39D0-4998-9D59-59C2E31E0BF1}" type="datetimeFigureOut">
              <a:rPr lang="en-US" smtClean="0"/>
              <a:pPr/>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B4125B-39D0-4998-9D59-59C2E31E0BF1}" type="datetimeFigureOut">
              <a:rPr lang="en-US" smtClean="0"/>
              <a:pPr/>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B4125B-39D0-4998-9D59-59C2E31E0BF1}" type="datetimeFigureOut">
              <a:rPr lang="en-US" smtClean="0"/>
              <a:pPr/>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B4125B-39D0-4998-9D59-59C2E31E0BF1}" type="datetimeFigureOut">
              <a:rPr lang="en-US" smtClean="0"/>
              <a:pPr/>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B4125B-39D0-4998-9D59-59C2E31E0BF1}" type="datetimeFigureOut">
              <a:rPr lang="en-US" smtClean="0"/>
              <a:pPr/>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B4125B-39D0-4998-9D59-59C2E31E0BF1}" type="datetimeFigureOut">
              <a:rPr lang="en-US" smtClean="0"/>
              <a:pPr/>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4125B-39D0-4998-9D59-59C2E31E0BF1}" type="datetimeFigureOut">
              <a:rPr lang="en-US" smtClean="0"/>
              <a:pPr/>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4125B-39D0-4998-9D59-59C2E31E0BF1}" type="datetimeFigureOut">
              <a:rPr lang="en-US" smtClean="0"/>
              <a:pPr/>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BA93A-3F6C-4B7C-A2C3-DE0EABE3EF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4125B-39D0-4998-9D59-59C2E31E0BF1}" type="datetimeFigureOut">
              <a:rPr lang="en-US" smtClean="0"/>
              <a:pPr/>
              <a:t>3/15/2020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BA93A-3F6C-4B7C-A2C3-DE0EABE3EF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hfsignals.com/index.php/ubitx-v6/"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normAutofit/>
          </a:bodyPr>
          <a:lstStyle/>
          <a:p>
            <a:r>
              <a:rPr lang="en-US" sz="3200" dirty="0" smtClean="0"/>
              <a:t>HINTS &amp; KINKS</a:t>
            </a:r>
            <a:br>
              <a:rPr lang="en-US" sz="3200" dirty="0" smtClean="0"/>
            </a:br>
            <a:r>
              <a:rPr lang="en-US" sz="3200" dirty="0" smtClean="0"/>
              <a:t>EASY HAM PROJECTS</a:t>
            </a:r>
            <a:endParaRPr lang="en-US" sz="3200" dirty="0"/>
          </a:p>
        </p:txBody>
      </p:sp>
      <p:sp>
        <p:nvSpPr>
          <p:cNvPr id="3" name="Subtitle 2"/>
          <p:cNvSpPr>
            <a:spLocks noGrp="1"/>
          </p:cNvSpPr>
          <p:nvPr>
            <p:ph type="subTitle" idx="1"/>
          </p:nvPr>
        </p:nvSpPr>
        <p:spPr>
          <a:xfrm>
            <a:off x="762000" y="1828800"/>
            <a:ext cx="7696200" cy="3581400"/>
          </a:xfrm>
        </p:spPr>
        <p:txBody>
          <a:bodyPr>
            <a:normAutofit fontScale="40000" lnSpcReduction="20000"/>
          </a:bodyPr>
          <a:lstStyle/>
          <a:p>
            <a:endParaRPr lang="en-US" dirty="0" smtClean="0"/>
          </a:p>
          <a:p>
            <a:endParaRPr lang="en-US" dirty="0">
              <a:solidFill>
                <a:schemeClr val="tx1"/>
              </a:solidFill>
            </a:endParaRPr>
          </a:p>
          <a:p>
            <a:r>
              <a:rPr lang="en-US" sz="7000" dirty="0" smtClean="0">
                <a:solidFill>
                  <a:schemeClr val="tx1"/>
                </a:solidFill>
                <a:latin typeface="Calibri" pitchFamily="34" charset="0"/>
                <a:cs typeface="Calibri" pitchFamily="34" charset="0"/>
              </a:rPr>
              <a:t>6 M Delta Loop on a Fiberglass Mast</a:t>
            </a:r>
            <a:br>
              <a:rPr lang="en-US" sz="7000" dirty="0" smtClean="0">
                <a:solidFill>
                  <a:schemeClr val="tx1"/>
                </a:solidFill>
                <a:latin typeface="Calibri" pitchFamily="34" charset="0"/>
                <a:cs typeface="Calibri" pitchFamily="34" charset="0"/>
              </a:rPr>
            </a:br>
            <a:r>
              <a:rPr lang="en-US" sz="7000" dirty="0" smtClean="0">
                <a:solidFill>
                  <a:schemeClr val="tx1"/>
                </a:solidFill>
                <a:latin typeface="Calibri" pitchFamily="34" charset="0"/>
                <a:cs typeface="Calibri" pitchFamily="34" charset="0"/>
              </a:rPr>
              <a:t/>
            </a:r>
            <a:br>
              <a:rPr lang="en-US" sz="7000" dirty="0" smtClean="0">
                <a:solidFill>
                  <a:schemeClr val="tx1"/>
                </a:solidFill>
                <a:latin typeface="Calibri" pitchFamily="34" charset="0"/>
                <a:cs typeface="Calibri" pitchFamily="34" charset="0"/>
              </a:rPr>
            </a:br>
            <a:r>
              <a:rPr lang="en-US" sz="7000" dirty="0" smtClean="0">
                <a:solidFill>
                  <a:schemeClr val="tx1"/>
                </a:solidFill>
                <a:latin typeface="Calibri" pitchFamily="34" charset="0"/>
                <a:cs typeface="Calibri" pitchFamily="34" charset="0"/>
              </a:rPr>
              <a:t>20 M + 40 M &lt; 40’</a:t>
            </a:r>
            <a:br>
              <a:rPr lang="en-US" sz="7000" dirty="0" smtClean="0">
                <a:solidFill>
                  <a:schemeClr val="tx1"/>
                </a:solidFill>
                <a:latin typeface="Calibri" pitchFamily="34" charset="0"/>
                <a:cs typeface="Calibri" pitchFamily="34" charset="0"/>
              </a:rPr>
            </a:br>
            <a:r>
              <a:rPr lang="en-US" sz="7000" dirty="0" smtClean="0">
                <a:solidFill>
                  <a:schemeClr val="tx1"/>
                </a:solidFill>
                <a:latin typeface="Calibri" pitchFamily="34" charset="0"/>
                <a:cs typeface="Calibri" pitchFamily="34" charset="0"/>
              </a:rPr>
              <a:t>End Fed </a:t>
            </a:r>
            <a:r>
              <a:rPr lang="en-US" sz="7000" dirty="0" err="1" smtClean="0">
                <a:solidFill>
                  <a:schemeClr val="tx1"/>
                </a:solidFill>
                <a:latin typeface="Calibri" pitchFamily="34" charset="0"/>
                <a:cs typeface="Calibri" pitchFamily="34" charset="0"/>
              </a:rPr>
              <a:t>Halfwave</a:t>
            </a:r>
            <a:r>
              <a:rPr lang="en-US" sz="7000" dirty="0" smtClean="0">
                <a:solidFill>
                  <a:schemeClr val="tx1"/>
                </a:solidFill>
                <a:latin typeface="Calibri" pitchFamily="34" charset="0"/>
                <a:cs typeface="Calibri" pitchFamily="34" charset="0"/>
              </a:rPr>
              <a:t/>
            </a:r>
            <a:br>
              <a:rPr lang="en-US" sz="7000" dirty="0" smtClean="0">
                <a:solidFill>
                  <a:schemeClr val="tx1"/>
                </a:solidFill>
                <a:latin typeface="Calibri" pitchFamily="34" charset="0"/>
                <a:cs typeface="Calibri" pitchFamily="34" charset="0"/>
              </a:rPr>
            </a:br>
            <a:r>
              <a:rPr lang="en-US" sz="7000" dirty="0" smtClean="0">
                <a:solidFill>
                  <a:schemeClr val="tx1"/>
                </a:solidFill>
                <a:latin typeface="Calibri" pitchFamily="34" charset="0"/>
                <a:cs typeface="Calibri" pitchFamily="34" charset="0"/>
              </a:rPr>
              <a:t/>
            </a:r>
            <a:br>
              <a:rPr lang="en-US" sz="7000" dirty="0" smtClean="0">
                <a:solidFill>
                  <a:schemeClr val="tx1"/>
                </a:solidFill>
                <a:latin typeface="Calibri" pitchFamily="34" charset="0"/>
                <a:cs typeface="Calibri" pitchFamily="34" charset="0"/>
              </a:rPr>
            </a:br>
            <a:r>
              <a:rPr lang="en-US" sz="7000" dirty="0" err="1" smtClean="0">
                <a:solidFill>
                  <a:schemeClr val="tx1"/>
                </a:solidFill>
                <a:latin typeface="Calibri" pitchFamily="34" charset="0"/>
                <a:cs typeface="Calibri" pitchFamily="34" charset="0"/>
              </a:rPr>
              <a:t>uBITX</a:t>
            </a:r>
            <a:r>
              <a:rPr lang="en-US" sz="7000" dirty="0" smtClean="0">
                <a:solidFill>
                  <a:schemeClr val="tx1"/>
                </a:solidFill>
                <a:latin typeface="Calibri" pitchFamily="34" charset="0"/>
                <a:cs typeface="Calibri" pitchFamily="34" charset="0"/>
              </a:rPr>
              <a:t> QRP 80 – 10 M CW/SSB  </a:t>
            </a:r>
            <a:r>
              <a:rPr lang="en-US" sz="7000" dirty="0" err="1" smtClean="0">
                <a:solidFill>
                  <a:schemeClr val="tx1"/>
                </a:solidFill>
                <a:latin typeface="Calibri" pitchFamily="34" charset="0"/>
                <a:cs typeface="Calibri" pitchFamily="34" charset="0"/>
              </a:rPr>
              <a:t>Transcerver</a:t>
            </a:r>
            <a:endParaRPr lang="en-US" sz="7000" dirty="0" smtClean="0">
              <a:solidFill>
                <a:schemeClr val="tx1"/>
              </a:solidFill>
              <a:latin typeface="Calibri" pitchFamily="34" charset="0"/>
              <a:cs typeface="Calibri" pitchFamily="34" charset="0"/>
            </a:endParaRPr>
          </a:p>
          <a:p>
            <a:r>
              <a:rPr lang="en-US" sz="7000" dirty="0" smtClean="0">
                <a:solidFill>
                  <a:schemeClr val="tx1"/>
                </a:solidFill>
                <a:latin typeface="Calibri" pitchFamily="34" charset="0"/>
                <a:cs typeface="Calibri" pitchFamily="34" charset="0"/>
              </a:rPr>
              <a:t>Now UPDATED  and a better buy!</a:t>
            </a:r>
          </a:p>
          <a:p>
            <a:endParaRPr lang="en-US" dirty="0"/>
          </a:p>
          <a:p>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0" y="304800"/>
            <a:ext cx="5562600" cy="523220"/>
          </a:xfrm>
          <a:prstGeom prst="rect">
            <a:avLst/>
          </a:prstGeom>
        </p:spPr>
        <p:txBody>
          <a:bodyPr wrap="square">
            <a:spAutoFit/>
          </a:bodyPr>
          <a:lstStyle/>
          <a:p>
            <a:r>
              <a:rPr lang="en-US" sz="2800" dirty="0" smtClean="0">
                <a:solidFill>
                  <a:schemeClr val="tx1"/>
                </a:solidFill>
                <a:latin typeface="Calibri" pitchFamily="34" charset="0"/>
                <a:cs typeface="Calibri" pitchFamily="34" charset="0"/>
              </a:rPr>
              <a:t>6 M Delta Loop on a Fiberglass Mast</a:t>
            </a:r>
            <a:endParaRPr lang="en-US" sz="2800" dirty="0"/>
          </a:p>
        </p:txBody>
      </p:sp>
      <p:sp>
        <p:nvSpPr>
          <p:cNvPr id="5" name="TextBox 4"/>
          <p:cNvSpPr txBox="1"/>
          <p:nvPr/>
        </p:nvSpPr>
        <p:spPr>
          <a:xfrm>
            <a:off x="990600" y="948690"/>
            <a:ext cx="7543800" cy="5909310"/>
          </a:xfrm>
          <a:prstGeom prst="rect">
            <a:avLst/>
          </a:prstGeom>
          <a:noFill/>
        </p:spPr>
        <p:txBody>
          <a:bodyPr wrap="square" rtlCol="0">
            <a:spAutoFit/>
          </a:bodyPr>
          <a:lstStyle/>
          <a:p>
            <a:r>
              <a:rPr lang="en-US" dirty="0" smtClean="0"/>
              <a:t>This was driven by not being able to get a beam installed at my home.  Taking from the </a:t>
            </a:r>
            <a:r>
              <a:rPr lang="en-US" dirty="0" err="1" smtClean="0"/>
              <a:t>Spyder</a:t>
            </a:r>
            <a:r>
              <a:rPr lang="en-US" dirty="0" smtClean="0"/>
              <a:t> Pole idea of using a telescopic pole for a quad I decided on a Delta Loop for my 6 M activity, and also used an MFJ-1911 pole for the basis of it.   This mast can be easily erected using a roof mount tripod staked into the ground.</a:t>
            </a:r>
            <a:br>
              <a:rPr lang="en-US" dirty="0" smtClean="0"/>
            </a:br>
            <a:r>
              <a:rPr lang="en-US" dirty="0" smtClean="0"/>
              <a:t/>
            </a:r>
            <a:br>
              <a:rPr lang="en-US" dirty="0" smtClean="0"/>
            </a:br>
            <a:r>
              <a:rPr lang="en-US" u="sng" dirty="0" smtClean="0"/>
              <a:t>MATERIALS</a:t>
            </a:r>
            <a:r>
              <a:rPr lang="en-US" dirty="0" smtClean="0"/>
              <a:t/>
            </a:r>
            <a:br>
              <a:rPr lang="en-US" dirty="0" smtClean="0"/>
            </a:br>
            <a:r>
              <a:rPr lang="en-US" dirty="0" smtClean="0"/>
              <a:t>1 @ MFJ-1911 mast, well used</a:t>
            </a:r>
            <a:br>
              <a:rPr lang="en-US" dirty="0" smtClean="0"/>
            </a:br>
            <a:r>
              <a:rPr lang="en-US" dirty="0" smtClean="0"/>
              <a:t>1 @ ½” PVC  cross fitting</a:t>
            </a:r>
            <a:br>
              <a:rPr lang="en-US" dirty="0" smtClean="0"/>
            </a:br>
            <a:r>
              <a:rPr lang="en-US" dirty="0" smtClean="0"/>
              <a:t>21’ #18 or larger wire</a:t>
            </a:r>
            <a:br>
              <a:rPr lang="en-US" dirty="0" smtClean="0"/>
            </a:br>
            <a:r>
              <a:rPr lang="en-US" dirty="0" smtClean="0"/>
              <a:t>3.5 feet 75 ohm coax – ¼ wave transformer actual length 3.08’</a:t>
            </a:r>
            <a:br>
              <a:rPr lang="en-US" dirty="0" smtClean="0"/>
            </a:br>
            <a:r>
              <a:rPr lang="en-US" dirty="0" smtClean="0"/>
              <a:t>solder, liquid electrical tape, SO-239, zip ties</a:t>
            </a:r>
            <a:br>
              <a:rPr lang="en-US" dirty="0" smtClean="0"/>
            </a:br>
            <a:r>
              <a:rPr lang="en-US" dirty="0" smtClean="0"/>
              <a:t>2 @ 3’ spreaders; ½” </a:t>
            </a:r>
            <a:r>
              <a:rPr lang="en-US" dirty="0" err="1" smtClean="0"/>
              <a:t>pvc</a:t>
            </a:r>
            <a:r>
              <a:rPr lang="en-US" dirty="0" smtClean="0"/>
              <a:t> or fiberglass  or be creative </a:t>
            </a:r>
            <a:br>
              <a:rPr lang="en-US" dirty="0" smtClean="0"/>
            </a:br>
            <a:r>
              <a:rPr lang="en-US" dirty="0" smtClean="0"/>
              <a:t/>
            </a:r>
            <a:br>
              <a:rPr lang="en-US" dirty="0" smtClean="0"/>
            </a:br>
            <a:r>
              <a:rPr lang="en-US" u="sng" dirty="0" smtClean="0"/>
              <a:t>CUTTING THE WIRE/CABLE</a:t>
            </a:r>
          </a:p>
          <a:p>
            <a:r>
              <a:rPr lang="en-US" dirty="0" smtClean="0"/>
              <a:t>The antenna wire is 1005/f = length (ft) for 50.13 that is 20.05 feet 20’0.6’’</a:t>
            </a:r>
          </a:p>
          <a:p>
            <a:r>
              <a:rPr lang="en-US" dirty="0" smtClean="0"/>
              <a:t>The coax </a:t>
            </a:r>
            <a:r>
              <a:rPr lang="en-US" dirty="0" err="1" smtClean="0"/>
              <a:t>balun</a:t>
            </a:r>
            <a:r>
              <a:rPr lang="en-US" dirty="0" smtClean="0"/>
              <a:t> is ¼ wave/f  expressed as 234/50.13 = 3’0.96” end of cable to end of cable.</a:t>
            </a:r>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304800"/>
            <a:ext cx="6705600" cy="523220"/>
          </a:xfrm>
          <a:prstGeom prst="rect">
            <a:avLst/>
          </a:prstGeom>
        </p:spPr>
        <p:txBody>
          <a:bodyPr wrap="square">
            <a:spAutoFit/>
          </a:bodyPr>
          <a:lstStyle/>
          <a:p>
            <a:r>
              <a:rPr lang="en-US" sz="2800" dirty="0" smtClean="0">
                <a:latin typeface="Calibri" pitchFamily="34" charset="0"/>
                <a:cs typeface="Calibri" pitchFamily="34" charset="0"/>
              </a:rPr>
              <a:t>6 M Delta Loop on a Fiberglass Mast</a:t>
            </a:r>
            <a:endParaRPr lang="en-US" sz="2800" dirty="0"/>
          </a:p>
        </p:txBody>
      </p:sp>
      <p:sp>
        <p:nvSpPr>
          <p:cNvPr id="4" name="TextBox 3"/>
          <p:cNvSpPr txBox="1"/>
          <p:nvPr/>
        </p:nvSpPr>
        <p:spPr>
          <a:xfrm>
            <a:off x="609600" y="914400"/>
            <a:ext cx="7620000" cy="6463308"/>
          </a:xfrm>
          <a:prstGeom prst="rect">
            <a:avLst/>
          </a:prstGeom>
          <a:noFill/>
        </p:spPr>
        <p:txBody>
          <a:bodyPr wrap="square" rtlCol="0">
            <a:spAutoFit/>
          </a:bodyPr>
          <a:lstStyle/>
          <a:p>
            <a:r>
              <a:rPr lang="en-US" u="sng" dirty="0" smtClean="0"/>
              <a:t>Assembling the Antenna</a:t>
            </a:r>
            <a:r>
              <a:rPr lang="en-US" dirty="0" smtClean="0"/>
              <a:t/>
            </a:r>
            <a:br>
              <a:rPr lang="en-US" dirty="0" smtClean="0"/>
            </a:br>
            <a:r>
              <a:rPr lang="en-US" dirty="0" smtClean="0"/>
              <a:t/>
            </a:r>
            <a:br>
              <a:rPr lang="en-US" dirty="0" smtClean="0"/>
            </a:br>
            <a:r>
              <a:rPr lang="en-US" dirty="0" smtClean="0"/>
              <a:t>Cut the wire to 20</a:t>
            </a:r>
            <a:r>
              <a:rPr lang="en-US" smtClean="0"/>
              <a:t>’ </a:t>
            </a:r>
            <a:r>
              <a:rPr lang="en-US" smtClean="0"/>
              <a:t>½” </a:t>
            </a:r>
            <a:r>
              <a:rPr lang="en-US" dirty="0" smtClean="0"/>
              <a:t>and strip the ends</a:t>
            </a:r>
            <a:br>
              <a:rPr lang="en-US" dirty="0" smtClean="0"/>
            </a:br>
            <a:r>
              <a:rPr lang="en-US" dirty="0" smtClean="0"/>
              <a:t>Solder one end to the shield of the 3’ 1” coaxial transformer</a:t>
            </a:r>
            <a:br>
              <a:rPr lang="en-US" dirty="0" smtClean="0"/>
            </a:br>
            <a:r>
              <a:rPr lang="en-US" dirty="0" smtClean="0"/>
              <a:t>Solder other end of transformer to coax lead in or connector – shield to ground and center conductor to center pin.</a:t>
            </a:r>
            <a:br>
              <a:rPr lang="en-US" dirty="0" smtClean="0"/>
            </a:br>
            <a:r>
              <a:rPr lang="en-US" dirty="0" smtClean="0"/>
              <a:t>The Loop is now complete.</a:t>
            </a:r>
            <a:br>
              <a:rPr lang="en-US" dirty="0" smtClean="0"/>
            </a:br>
            <a:r>
              <a:rPr lang="en-US" dirty="0" smtClean="0"/>
              <a:t/>
            </a:r>
            <a:br>
              <a:rPr lang="en-US" dirty="0" smtClean="0"/>
            </a:br>
            <a:r>
              <a:rPr lang="en-US" dirty="0" smtClean="0"/>
              <a:t>Insert the two spreaders into the cross piece securely</a:t>
            </a:r>
            <a:br>
              <a:rPr lang="en-US" dirty="0" smtClean="0"/>
            </a:br>
            <a:r>
              <a:rPr lang="en-US" dirty="0" smtClean="0"/>
              <a:t>Using wire ties or similar attach the loop to the spreader with the loop to coax connection at one and with the coax running along the spreader.  Wire tie the coax in place and then use a wire tie to secure the wire at the opposite end of the spreader.</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
            </a:r>
            <a:br>
              <a:rPr lang="en-US" dirty="0" smtClean="0"/>
            </a:br>
            <a:r>
              <a:rPr lang="en-US" dirty="0" smtClean="0"/>
              <a:t/>
            </a:r>
            <a:br>
              <a:rPr lang="en-US" dirty="0" smtClean="0"/>
            </a:br>
            <a:endParaRPr lang="en-US" u="sng" dirty="0" smtClean="0"/>
          </a:p>
        </p:txBody>
      </p:sp>
      <p:pic>
        <p:nvPicPr>
          <p:cNvPr id="5" name="Picture 4" descr="20200314_150634.jpg"/>
          <p:cNvPicPr>
            <a:picLocks noChangeAspect="1"/>
          </p:cNvPicPr>
          <p:nvPr/>
        </p:nvPicPr>
        <p:blipFill>
          <a:blip r:embed="rId2" cstate="print"/>
          <a:stretch>
            <a:fillRect/>
          </a:stretch>
        </p:blipFill>
        <p:spPr>
          <a:xfrm>
            <a:off x="2438400" y="4495800"/>
            <a:ext cx="3733800" cy="224028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90600"/>
            <a:ext cx="7086600" cy="5909310"/>
          </a:xfrm>
          <a:prstGeom prst="rect">
            <a:avLst/>
          </a:prstGeom>
        </p:spPr>
        <p:txBody>
          <a:bodyPr wrap="square">
            <a:spAutoFit/>
          </a:bodyPr>
          <a:lstStyle/>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endParaRPr lang="en-US" u="sng" dirty="0" smtClean="0"/>
          </a:p>
          <a:p>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3" name="Rectangle 2"/>
          <p:cNvSpPr/>
          <p:nvPr/>
        </p:nvSpPr>
        <p:spPr>
          <a:xfrm>
            <a:off x="1371600" y="304800"/>
            <a:ext cx="5458033" cy="523220"/>
          </a:xfrm>
          <a:prstGeom prst="rect">
            <a:avLst/>
          </a:prstGeom>
        </p:spPr>
        <p:txBody>
          <a:bodyPr wrap="none">
            <a:spAutoFit/>
          </a:bodyPr>
          <a:lstStyle/>
          <a:p>
            <a:r>
              <a:rPr lang="en-US" sz="2800" dirty="0" smtClean="0">
                <a:latin typeface="Calibri" pitchFamily="34" charset="0"/>
                <a:cs typeface="Calibri" pitchFamily="34" charset="0"/>
              </a:rPr>
              <a:t>6 M Delta Loop on a Fiberglass Mast</a:t>
            </a:r>
            <a:endParaRPr lang="en-US" sz="2800" dirty="0"/>
          </a:p>
        </p:txBody>
      </p:sp>
      <p:pic>
        <p:nvPicPr>
          <p:cNvPr id="4" name="Picture 3" descr="20200314_150709.jpg"/>
          <p:cNvPicPr>
            <a:picLocks noChangeAspect="1"/>
          </p:cNvPicPr>
          <p:nvPr/>
        </p:nvPicPr>
        <p:blipFill>
          <a:blip r:embed="rId2" cstate="print"/>
          <a:stretch>
            <a:fillRect/>
          </a:stretch>
        </p:blipFill>
        <p:spPr>
          <a:xfrm>
            <a:off x="990600" y="990600"/>
            <a:ext cx="3810000" cy="2286000"/>
          </a:xfrm>
          <a:prstGeom prst="rect">
            <a:avLst/>
          </a:prstGeom>
        </p:spPr>
      </p:pic>
      <p:pic>
        <p:nvPicPr>
          <p:cNvPr id="6" name="Picture 5" descr="20200314_152314.jpg"/>
          <p:cNvPicPr>
            <a:picLocks noChangeAspect="1"/>
          </p:cNvPicPr>
          <p:nvPr/>
        </p:nvPicPr>
        <p:blipFill>
          <a:blip r:embed="rId3" cstate="print"/>
          <a:stretch>
            <a:fillRect/>
          </a:stretch>
        </p:blipFill>
        <p:spPr>
          <a:xfrm>
            <a:off x="2895600" y="3810000"/>
            <a:ext cx="3810000" cy="2286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0800" y="4267200"/>
            <a:ext cx="4572000" cy="646331"/>
          </a:xfrm>
          <a:prstGeom prst="rect">
            <a:avLst/>
          </a:prstGeom>
        </p:spPr>
        <p:txBody>
          <a:bodyPr>
            <a:spAutoFit/>
          </a:bodyPr>
          <a:lstStyle/>
          <a:p>
            <a:r>
              <a:rPr lang="en-US" dirty="0" smtClean="0"/>
              <a:t/>
            </a:r>
            <a:br>
              <a:rPr lang="en-US" dirty="0" smtClean="0"/>
            </a:br>
            <a:endParaRPr lang="en-US" dirty="0"/>
          </a:p>
        </p:txBody>
      </p:sp>
      <p:sp>
        <p:nvSpPr>
          <p:cNvPr id="3" name="Rectangle 2"/>
          <p:cNvSpPr/>
          <p:nvPr/>
        </p:nvSpPr>
        <p:spPr>
          <a:xfrm>
            <a:off x="990600" y="4648200"/>
            <a:ext cx="6934200" cy="923330"/>
          </a:xfrm>
          <a:prstGeom prst="rect">
            <a:avLst/>
          </a:prstGeom>
        </p:spPr>
        <p:txBody>
          <a:bodyPr wrap="square">
            <a:spAutoFit/>
          </a:bodyPr>
          <a:lstStyle/>
          <a:p>
            <a:r>
              <a:rPr lang="en-US" dirty="0" smtClean="0"/>
              <a:t>Extend the wire into a triangle and tie off to top of mast, I favor the plastic S-</a:t>
            </a:r>
            <a:r>
              <a:rPr lang="en-US" dirty="0" err="1" smtClean="0"/>
              <a:t>biners</a:t>
            </a:r>
            <a:r>
              <a:rPr lang="en-US" dirty="0" smtClean="0"/>
              <a:t> for this task.  The antenna is now complete and ready to verify SWR and then trim if required and use.</a:t>
            </a:r>
          </a:p>
        </p:txBody>
      </p:sp>
      <p:sp>
        <p:nvSpPr>
          <p:cNvPr id="5" name="Rectangle 4"/>
          <p:cNvSpPr/>
          <p:nvPr/>
        </p:nvSpPr>
        <p:spPr>
          <a:xfrm>
            <a:off x="1676400" y="228600"/>
            <a:ext cx="5458033" cy="523220"/>
          </a:xfrm>
          <a:prstGeom prst="rect">
            <a:avLst/>
          </a:prstGeom>
        </p:spPr>
        <p:txBody>
          <a:bodyPr wrap="none">
            <a:spAutoFit/>
          </a:bodyPr>
          <a:lstStyle/>
          <a:p>
            <a:r>
              <a:rPr lang="en-US" sz="2800" dirty="0" smtClean="0">
                <a:latin typeface="Calibri" pitchFamily="34" charset="0"/>
                <a:cs typeface="Calibri" pitchFamily="34" charset="0"/>
              </a:rPr>
              <a:t>6 M Delta Loop on a Fiberglass Mast</a:t>
            </a:r>
            <a:endParaRPr lang="en-US" sz="2800" dirty="0"/>
          </a:p>
        </p:txBody>
      </p:sp>
      <p:pic>
        <p:nvPicPr>
          <p:cNvPr id="6" name="Picture 5" descr="20200314_152448.jpg"/>
          <p:cNvPicPr>
            <a:picLocks noChangeAspect="1"/>
          </p:cNvPicPr>
          <p:nvPr/>
        </p:nvPicPr>
        <p:blipFill>
          <a:blip r:embed="rId2" cstate="print"/>
          <a:stretch>
            <a:fillRect/>
          </a:stretch>
        </p:blipFill>
        <p:spPr>
          <a:xfrm>
            <a:off x="609600" y="1676400"/>
            <a:ext cx="2438400" cy="1463040"/>
          </a:xfrm>
          <a:prstGeom prst="rect">
            <a:avLst/>
          </a:prstGeom>
        </p:spPr>
      </p:pic>
      <p:pic>
        <p:nvPicPr>
          <p:cNvPr id="7" name="Picture 6" descr="20200314_152504.jpg"/>
          <p:cNvPicPr>
            <a:picLocks noChangeAspect="1"/>
          </p:cNvPicPr>
          <p:nvPr/>
        </p:nvPicPr>
        <p:blipFill>
          <a:blip r:embed="rId3" cstate="print"/>
          <a:stretch>
            <a:fillRect/>
          </a:stretch>
        </p:blipFill>
        <p:spPr>
          <a:xfrm>
            <a:off x="3352800" y="990600"/>
            <a:ext cx="5588000" cy="3352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381000"/>
            <a:ext cx="6096000" cy="523220"/>
          </a:xfrm>
          <a:prstGeom prst="rect">
            <a:avLst/>
          </a:prstGeom>
        </p:spPr>
        <p:txBody>
          <a:bodyPr wrap="square">
            <a:spAutoFit/>
          </a:bodyPr>
          <a:lstStyle/>
          <a:p>
            <a:r>
              <a:rPr lang="en-US" sz="2800" dirty="0" smtClean="0">
                <a:latin typeface="Calibri" pitchFamily="34" charset="0"/>
                <a:cs typeface="Calibri" pitchFamily="34" charset="0"/>
              </a:rPr>
              <a:t>20 M + 40 M &lt; 40’  End Fed </a:t>
            </a:r>
            <a:r>
              <a:rPr lang="en-US" sz="2800" dirty="0" err="1" smtClean="0">
                <a:latin typeface="Calibri" pitchFamily="34" charset="0"/>
                <a:cs typeface="Calibri" pitchFamily="34" charset="0"/>
              </a:rPr>
              <a:t>Halfwave</a:t>
            </a:r>
            <a:endParaRPr lang="en-US" sz="2800" dirty="0"/>
          </a:p>
        </p:txBody>
      </p:sp>
      <p:sp>
        <p:nvSpPr>
          <p:cNvPr id="3" name="TextBox 2"/>
          <p:cNvSpPr txBox="1"/>
          <p:nvPr/>
        </p:nvSpPr>
        <p:spPr>
          <a:xfrm>
            <a:off x="609600" y="762000"/>
            <a:ext cx="7620000" cy="5632311"/>
          </a:xfrm>
          <a:prstGeom prst="rect">
            <a:avLst/>
          </a:prstGeom>
          <a:noFill/>
        </p:spPr>
        <p:txBody>
          <a:bodyPr wrap="square" rtlCol="0">
            <a:spAutoFit/>
          </a:bodyPr>
          <a:lstStyle/>
          <a:p>
            <a:r>
              <a:rPr lang="en-US" dirty="0" smtClean="0"/>
              <a:t>Perfect for limited space, and being an end-fed antenna can be put up with only one mast.  Also, for those of you with a </a:t>
            </a:r>
            <a:r>
              <a:rPr lang="en-US" dirty="0" err="1" smtClean="0"/>
              <a:t>Spyder</a:t>
            </a:r>
            <a:r>
              <a:rPr lang="en-US" dirty="0" smtClean="0"/>
              <a:t> Pole 12m – you can have a 20M/40M vertical dipole.</a:t>
            </a:r>
          </a:p>
          <a:p>
            <a:endParaRPr lang="en-US" dirty="0" smtClean="0"/>
          </a:p>
          <a:p>
            <a:r>
              <a:rPr lang="en-US" dirty="0" smtClean="0"/>
              <a:t>I will not address the construction of the 49:1 transformer, this is just for the radiator wire.</a:t>
            </a:r>
            <a:br>
              <a:rPr lang="en-US" dirty="0" smtClean="0"/>
            </a:br>
            <a:r>
              <a:rPr lang="en-US" dirty="0" smtClean="0"/>
              <a:t/>
            </a:r>
            <a:br>
              <a:rPr lang="en-US" dirty="0" smtClean="0"/>
            </a:br>
            <a:r>
              <a:rPr lang="en-US" u="sng" dirty="0" smtClean="0"/>
              <a:t>MATERIALS</a:t>
            </a:r>
          </a:p>
          <a:p>
            <a:r>
              <a:rPr lang="en-US" dirty="0" smtClean="0"/>
              <a:t>40 ‘ antenna wire of your choice</a:t>
            </a:r>
            <a:br>
              <a:rPr lang="en-US" dirty="0" smtClean="0"/>
            </a:br>
            <a:r>
              <a:rPr lang="en-US" dirty="0" smtClean="0"/>
              <a:t>~20’ of 24 gauge magnet wire – enamel coated</a:t>
            </a:r>
          </a:p>
          <a:p>
            <a:r>
              <a:rPr lang="en-US" dirty="0" smtClean="0"/>
              <a:t>~ 3 inches of ¾-inch PVC pipe</a:t>
            </a:r>
            <a:br>
              <a:rPr lang="en-US" dirty="0" smtClean="0"/>
            </a:br>
            <a:r>
              <a:rPr lang="en-US" dirty="0" smtClean="0"/>
              <a:t>#6 machine screws, flat and lock washers and nuts</a:t>
            </a:r>
            <a:br>
              <a:rPr lang="en-US" dirty="0" smtClean="0"/>
            </a:br>
            <a:r>
              <a:rPr lang="en-US" dirty="0" smtClean="0"/>
              <a:t>1 end insulator</a:t>
            </a:r>
            <a:br>
              <a:rPr lang="en-US" dirty="0" smtClean="0"/>
            </a:br>
            <a:endParaRPr lang="en-US" dirty="0" smtClean="0"/>
          </a:p>
          <a:p>
            <a:r>
              <a:rPr lang="en-US" u="sng" dirty="0" smtClean="0"/>
              <a:t>CONSTRUCTION</a:t>
            </a:r>
          </a:p>
          <a:p>
            <a:r>
              <a:rPr lang="en-US" dirty="0" smtClean="0"/>
              <a:t>Drill one hole at each end of </a:t>
            </a:r>
            <a:r>
              <a:rPr lang="en-US" dirty="0" err="1" smtClean="0"/>
              <a:t>pvc</a:t>
            </a:r>
            <a:r>
              <a:rPr lang="en-US" dirty="0" smtClean="0"/>
              <a:t> pipe to fit the #6 hardware</a:t>
            </a:r>
            <a:br>
              <a:rPr lang="en-US" dirty="0" smtClean="0"/>
            </a:br>
            <a:r>
              <a:rPr lang="en-US" dirty="0" smtClean="0"/>
              <a:t>Drill a  1/16” or 3/32” about ¼ inch from the hardware holes, these are used to secure the ends of the magnet wire so the coil can be wound easier and stays as wound.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304800"/>
            <a:ext cx="5585055" cy="523220"/>
          </a:xfrm>
          <a:prstGeom prst="rect">
            <a:avLst/>
          </a:prstGeom>
        </p:spPr>
        <p:txBody>
          <a:bodyPr wrap="none">
            <a:spAutoFit/>
          </a:bodyPr>
          <a:lstStyle/>
          <a:p>
            <a:r>
              <a:rPr lang="en-US" sz="2800" dirty="0" smtClean="0">
                <a:latin typeface="Calibri" pitchFamily="34" charset="0"/>
                <a:cs typeface="Calibri" pitchFamily="34" charset="0"/>
              </a:rPr>
              <a:t>20 M + 40 M &lt; 40’  End Fed </a:t>
            </a:r>
            <a:r>
              <a:rPr lang="en-US" sz="2800" dirty="0" err="1" smtClean="0">
                <a:latin typeface="Calibri" pitchFamily="34" charset="0"/>
                <a:cs typeface="Calibri" pitchFamily="34" charset="0"/>
              </a:rPr>
              <a:t>Halfwave</a:t>
            </a:r>
            <a:endParaRPr lang="en-US" sz="2800" dirty="0"/>
          </a:p>
        </p:txBody>
      </p:sp>
      <p:sp>
        <p:nvSpPr>
          <p:cNvPr id="3" name="Rectangle 2"/>
          <p:cNvSpPr/>
          <p:nvPr/>
        </p:nvSpPr>
        <p:spPr>
          <a:xfrm>
            <a:off x="1447800" y="914400"/>
            <a:ext cx="7010400" cy="3139321"/>
          </a:xfrm>
          <a:prstGeom prst="rect">
            <a:avLst/>
          </a:prstGeom>
        </p:spPr>
        <p:txBody>
          <a:bodyPr wrap="square">
            <a:spAutoFit/>
          </a:bodyPr>
          <a:lstStyle/>
          <a:p>
            <a:r>
              <a:rPr lang="en-US" u="sng" dirty="0" smtClean="0"/>
              <a:t>CONSTRUCTION cont.</a:t>
            </a:r>
          </a:p>
          <a:p>
            <a:r>
              <a:rPr lang="en-US" dirty="0" smtClean="0"/>
              <a:t>Scrape the insulation from one end of the magnet wire then insert in the small wire hole.  Using the #6 hardware secure it on the inside of the pipe.</a:t>
            </a:r>
          </a:p>
          <a:p>
            <a:endParaRPr lang="en-US" dirty="0" smtClean="0"/>
          </a:p>
          <a:p>
            <a:r>
              <a:rPr lang="en-US" dirty="0" smtClean="0"/>
              <a:t>Wind 55 turns on the pipe and then use tape to hold in place while you  trim to  length and scrape insulation.  Feed through the small wire hole and secure using the #6 hardware.</a:t>
            </a:r>
            <a:br>
              <a:rPr lang="en-US" dirty="0" smtClean="0"/>
            </a:br>
            <a:r>
              <a:rPr lang="en-US" dirty="0" smtClean="0"/>
              <a:t/>
            </a:r>
            <a:br>
              <a:rPr lang="en-US" dirty="0" smtClean="0"/>
            </a:br>
            <a:r>
              <a:rPr lang="en-US" dirty="0" smtClean="0"/>
              <a:t>Your Choke/Loading Coil is now complete.</a:t>
            </a:r>
          </a:p>
          <a:p>
            <a:endParaRPr lang="en-US" dirty="0" smtClean="0"/>
          </a:p>
        </p:txBody>
      </p:sp>
      <p:pic>
        <p:nvPicPr>
          <p:cNvPr id="4" name="Picture 3" descr="20200315_143604.jpg"/>
          <p:cNvPicPr>
            <a:picLocks noChangeAspect="1"/>
          </p:cNvPicPr>
          <p:nvPr/>
        </p:nvPicPr>
        <p:blipFill>
          <a:blip r:embed="rId2" cstate="print"/>
          <a:stretch>
            <a:fillRect/>
          </a:stretch>
        </p:blipFill>
        <p:spPr>
          <a:xfrm>
            <a:off x="1981200" y="3886200"/>
            <a:ext cx="4038600" cy="242316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228600"/>
            <a:ext cx="5585055" cy="523220"/>
          </a:xfrm>
          <a:prstGeom prst="rect">
            <a:avLst/>
          </a:prstGeom>
        </p:spPr>
        <p:txBody>
          <a:bodyPr wrap="none">
            <a:spAutoFit/>
          </a:bodyPr>
          <a:lstStyle/>
          <a:p>
            <a:r>
              <a:rPr lang="en-US" sz="2800" dirty="0" smtClean="0">
                <a:latin typeface="Calibri" pitchFamily="34" charset="0"/>
                <a:cs typeface="Calibri" pitchFamily="34" charset="0"/>
              </a:rPr>
              <a:t>20 M + 40 M &lt; 40’  End Fed </a:t>
            </a:r>
            <a:r>
              <a:rPr lang="en-US" sz="2800" dirty="0" err="1" smtClean="0">
                <a:latin typeface="Calibri" pitchFamily="34" charset="0"/>
                <a:cs typeface="Calibri" pitchFamily="34" charset="0"/>
              </a:rPr>
              <a:t>Halfwave</a:t>
            </a:r>
            <a:endParaRPr lang="en-US" sz="2800" dirty="0"/>
          </a:p>
        </p:txBody>
      </p:sp>
      <p:sp>
        <p:nvSpPr>
          <p:cNvPr id="3" name="Rectangle 2"/>
          <p:cNvSpPr/>
          <p:nvPr/>
        </p:nvSpPr>
        <p:spPr>
          <a:xfrm>
            <a:off x="1447800" y="914400"/>
            <a:ext cx="6629400" cy="6647974"/>
          </a:xfrm>
          <a:prstGeom prst="rect">
            <a:avLst/>
          </a:prstGeom>
        </p:spPr>
        <p:txBody>
          <a:bodyPr wrap="square">
            <a:spAutoFit/>
          </a:bodyPr>
          <a:lstStyle/>
          <a:p>
            <a:r>
              <a:rPr lang="en-US" u="sng" dirty="0" smtClean="0"/>
              <a:t>CONSTRUCTION cont.</a:t>
            </a:r>
          </a:p>
          <a:p>
            <a:r>
              <a:rPr lang="en-US" dirty="0" smtClean="0"/>
              <a:t>The 20 meter radiator should now be cut, I have found 32</a:t>
            </a:r>
            <a:r>
              <a:rPr lang="en-US" dirty="0" smtClean="0"/>
              <a:t>’ 8</a:t>
            </a:r>
            <a:r>
              <a:rPr lang="en-US" dirty="0" smtClean="0"/>
              <a:t>” to work quite well,  standard caution of prune and tune with your transformer.</a:t>
            </a:r>
            <a:br>
              <a:rPr lang="en-US" dirty="0" smtClean="0"/>
            </a:br>
            <a:r>
              <a:rPr lang="en-US" dirty="0" smtClean="0"/>
              <a:t/>
            </a:r>
            <a:br>
              <a:rPr lang="en-US" dirty="0" smtClean="0"/>
            </a:br>
            <a:r>
              <a:rPr lang="en-US" dirty="0" smtClean="0"/>
              <a:t>Attach one end to coil and other to transformer.    To the other end of the coil, attach about 10 – 12 feet of antenna wire and an insulator as it is now time for prune and tune.  FYI – mine have ended up in the 6 -8 foot range of length.</a:t>
            </a:r>
          </a:p>
          <a:p>
            <a:endParaRPr lang="en-US" dirty="0" smtClean="0"/>
          </a:p>
          <a:p>
            <a:r>
              <a:rPr lang="en-US" dirty="0" smtClean="0"/>
              <a:t>END GAME</a:t>
            </a:r>
          </a:p>
          <a:p>
            <a:r>
              <a:rPr lang="en-US" dirty="0" smtClean="0"/>
              <a:t>Raise your antenna and have fun!  </a:t>
            </a:r>
            <a:br>
              <a:rPr lang="en-US" dirty="0" smtClean="0"/>
            </a:br>
            <a:r>
              <a:rPr lang="en-US" dirty="0" smtClean="0"/>
              <a:t/>
            </a:r>
            <a:br>
              <a:rPr lang="en-US" dirty="0" smtClean="0"/>
            </a:br>
            <a:r>
              <a:rPr lang="en-US" dirty="0" smtClean="0"/>
              <a:t>FOR REFERENCE ON 49:1 TRANSFORMER</a:t>
            </a:r>
          </a:p>
          <a:p>
            <a:r>
              <a:rPr lang="en-US" sz="1200" dirty="0" smtClean="0"/>
              <a:t>If you want to build your own transformer this sight has a bunch of info, including 64:1 transformer</a:t>
            </a:r>
          </a:p>
          <a:p>
            <a:endParaRPr lang="en-US" dirty="0" smtClean="0"/>
          </a:p>
          <a:p>
            <a:r>
              <a:rPr lang="en-US" sz="1200" dirty="0" smtClean="0"/>
              <a:t>Also can buy pre-wound and install in your choice of enclosure</a:t>
            </a:r>
          </a:p>
          <a:p>
            <a:endParaRPr lang="en-US" dirty="0" smtClean="0"/>
          </a:p>
          <a:p>
            <a:endParaRPr lang="en-US" dirty="0" smtClean="0"/>
          </a:p>
          <a:p>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endParaRPr lang="en-US" dirty="0" smtClean="0"/>
          </a:p>
        </p:txBody>
      </p:sp>
      <p:sp>
        <p:nvSpPr>
          <p:cNvPr id="4" name="Rectangle 3"/>
          <p:cNvSpPr/>
          <p:nvPr/>
        </p:nvSpPr>
        <p:spPr>
          <a:xfrm>
            <a:off x="1600200" y="4953000"/>
            <a:ext cx="5638800" cy="276999"/>
          </a:xfrm>
          <a:prstGeom prst="rect">
            <a:avLst/>
          </a:prstGeom>
        </p:spPr>
        <p:txBody>
          <a:bodyPr wrap="square">
            <a:spAutoFit/>
          </a:bodyPr>
          <a:lstStyle/>
          <a:p>
            <a:r>
              <a:rPr lang="en-US" sz="1200" dirty="0" smtClean="0"/>
              <a:t>https://www.nonstopsystems.com/radio/frank_radio_antenna_multiband_end-fed.htm</a:t>
            </a:r>
            <a:endParaRPr lang="en-US" sz="1200" dirty="0"/>
          </a:p>
        </p:txBody>
      </p:sp>
      <p:sp>
        <p:nvSpPr>
          <p:cNvPr id="5" name="Rectangle 4"/>
          <p:cNvSpPr/>
          <p:nvPr/>
        </p:nvSpPr>
        <p:spPr>
          <a:xfrm>
            <a:off x="1447800" y="5486400"/>
            <a:ext cx="6705600" cy="461665"/>
          </a:xfrm>
          <a:prstGeom prst="rect">
            <a:avLst/>
          </a:prstGeom>
        </p:spPr>
        <p:txBody>
          <a:bodyPr wrap="square">
            <a:spAutoFit/>
          </a:bodyPr>
          <a:lstStyle/>
          <a:p>
            <a:r>
              <a:rPr lang="en-US" sz="1200" dirty="0" smtClean="0"/>
              <a:t>https://www.ebay.com/itm/Balun-Unun-1-49-49-1-For-End-Fed-Half-Wave-EFHW-antenna-500W/283096767858?hash=item41e9e1dd72:g:iHQAAOSw4a1bbdLw</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533400"/>
            <a:ext cx="7620000" cy="523220"/>
          </a:xfrm>
          <a:prstGeom prst="rect">
            <a:avLst/>
          </a:prstGeom>
          <a:noFill/>
        </p:spPr>
        <p:txBody>
          <a:bodyPr wrap="square" rtlCol="0">
            <a:spAutoFit/>
          </a:bodyPr>
          <a:lstStyle/>
          <a:p>
            <a:r>
              <a:rPr lang="en-US" sz="2800" dirty="0" err="1" smtClean="0"/>
              <a:t>uBITX</a:t>
            </a:r>
            <a:r>
              <a:rPr lang="en-US" sz="2800" dirty="0" smtClean="0"/>
              <a:t> </a:t>
            </a:r>
            <a:r>
              <a:rPr lang="en-US" dirty="0" smtClean="0"/>
              <a:t>(</a:t>
            </a:r>
            <a:r>
              <a:rPr lang="en-US" dirty="0" err="1" smtClean="0"/>
              <a:t>microBITX</a:t>
            </a:r>
            <a:r>
              <a:rPr lang="en-US" dirty="0" smtClean="0"/>
              <a:t>)</a:t>
            </a:r>
            <a:r>
              <a:rPr lang="en-US" sz="2800" dirty="0" smtClean="0"/>
              <a:t> QRP TRANSCEIVER - UPGRADED</a:t>
            </a:r>
            <a:endParaRPr lang="en-US" sz="2800" dirty="0"/>
          </a:p>
        </p:txBody>
      </p:sp>
      <p:sp>
        <p:nvSpPr>
          <p:cNvPr id="4" name="TextBox 3"/>
          <p:cNvSpPr txBox="1"/>
          <p:nvPr/>
        </p:nvSpPr>
        <p:spPr>
          <a:xfrm>
            <a:off x="609600" y="1447800"/>
            <a:ext cx="8229600" cy="2308324"/>
          </a:xfrm>
          <a:prstGeom prst="rect">
            <a:avLst/>
          </a:prstGeom>
          <a:noFill/>
        </p:spPr>
        <p:txBody>
          <a:bodyPr wrap="square" rtlCol="0">
            <a:spAutoFit/>
          </a:bodyPr>
          <a:lstStyle/>
          <a:p>
            <a:r>
              <a:rPr lang="en-US" dirty="0" smtClean="0"/>
              <a:t>In the past I have brought a </a:t>
            </a:r>
            <a:r>
              <a:rPr lang="en-US" dirty="0" err="1" smtClean="0"/>
              <a:t>uBITX</a:t>
            </a:r>
            <a:r>
              <a:rPr lang="en-US" dirty="0" smtClean="0"/>
              <a:t> to the club and it was indeed very bare bones.</a:t>
            </a:r>
            <a:br>
              <a:rPr lang="en-US" dirty="0" smtClean="0"/>
            </a:br>
            <a:r>
              <a:rPr lang="en-US" dirty="0" smtClean="0"/>
              <a:t>There have been upgrades to the user interface as well as such additions as AGC, a metal case and speaker </a:t>
            </a:r>
            <a:r>
              <a:rPr lang="en-US" dirty="0" err="1" smtClean="0"/>
              <a:t>mic</a:t>
            </a:r>
            <a:r>
              <a:rPr lang="en-US" dirty="0" smtClean="0"/>
              <a:t>.  This is now also essentially a no-solder kit which makes assembly go faster.  80-10M, 5 watt open source radio for just under $200!</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5" name="Rectangle 4">
            <a:hlinkClick r:id="rId2"/>
          </p:cNvPr>
          <p:cNvSpPr/>
          <p:nvPr/>
        </p:nvSpPr>
        <p:spPr>
          <a:xfrm>
            <a:off x="2209800" y="2667000"/>
            <a:ext cx="4572000" cy="307777"/>
          </a:xfrm>
          <a:prstGeom prst="rect">
            <a:avLst/>
          </a:prstGeom>
        </p:spPr>
        <p:txBody>
          <a:bodyPr>
            <a:spAutoFit/>
          </a:bodyPr>
          <a:lstStyle/>
          <a:p>
            <a:r>
              <a:rPr lang="en-US" sz="1400" dirty="0" smtClean="0"/>
              <a:t>https://www.hfsignals.com/index.php/ubitx-v6/</a:t>
            </a:r>
            <a:endParaRPr lang="en-US" sz="1400" dirty="0"/>
          </a:p>
        </p:txBody>
      </p:sp>
      <p:pic>
        <p:nvPicPr>
          <p:cNvPr id="6" name="Picture 5" descr="ubitx_full_kit_step9-300x225.jpg"/>
          <p:cNvPicPr>
            <a:picLocks noChangeAspect="1"/>
          </p:cNvPicPr>
          <p:nvPr/>
        </p:nvPicPr>
        <p:blipFill>
          <a:blip r:embed="rId3" cstate="print"/>
          <a:stretch>
            <a:fillRect/>
          </a:stretch>
        </p:blipFill>
        <p:spPr>
          <a:xfrm>
            <a:off x="1905000" y="2971800"/>
            <a:ext cx="4724400" cy="35433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3440</TotalTime>
  <Words>391</Words>
  <Application>Microsoft Office PowerPoint</Application>
  <PresentationFormat>On-screen Show (4:3)</PresentationFormat>
  <Paragraphs>74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HINTS &amp; KINKS EASY HAM PROJECTS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howar</dc:creator>
  <cp:lastModifiedBy>Dale Birmingham</cp:lastModifiedBy>
  <cp:revision>44</cp:revision>
  <dcterms:created xsi:type="dcterms:W3CDTF">2020-03-10T21:40:15Z</dcterms:created>
  <dcterms:modified xsi:type="dcterms:W3CDTF">2020-03-16T03:49:26Z</dcterms:modified>
</cp:coreProperties>
</file>