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4" r:id="rId3"/>
  </p:sldMasterIdLst>
  <p:notesMasterIdLst>
    <p:notesMasterId r:id="rId22"/>
  </p:notesMasterIdLst>
  <p:sldIdLst>
    <p:sldId id="627" r:id="rId4"/>
    <p:sldId id="672" r:id="rId5"/>
    <p:sldId id="687" r:id="rId6"/>
    <p:sldId id="685" r:id="rId7"/>
    <p:sldId id="668" r:id="rId8"/>
    <p:sldId id="694" r:id="rId9"/>
    <p:sldId id="686" r:id="rId10"/>
    <p:sldId id="695" r:id="rId11"/>
    <p:sldId id="670" r:id="rId12"/>
    <p:sldId id="689" r:id="rId13"/>
    <p:sldId id="690" r:id="rId14"/>
    <p:sldId id="691" r:id="rId15"/>
    <p:sldId id="692" r:id="rId16"/>
    <p:sldId id="688" r:id="rId17"/>
    <p:sldId id="693" r:id="rId18"/>
    <p:sldId id="671" r:id="rId19"/>
    <p:sldId id="673" r:id="rId20"/>
    <p:sldId id="66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EA2AEF"/>
    <a:srgbClr val="FF0000"/>
    <a:srgbClr val="CEDEFE"/>
    <a:srgbClr val="BBE7FD"/>
    <a:srgbClr val="CCECFF"/>
    <a:srgbClr val="DDDDD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7751" autoAdjust="0"/>
  </p:normalViewPr>
  <p:slideViewPr>
    <p:cSldViewPr>
      <p:cViewPr varScale="1">
        <p:scale>
          <a:sx n="138" d="100"/>
          <a:sy n="138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8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69C59E-CA15-4ADA-A7CA-34714CB52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mbackground"/>
          <p:cNvPicPr>
            <a:picLocks noChangeAspect="1" noChangeArrowheads="1"/>
          </p:cNvPicPr>
          <p:nvPr userDrawn="1"/>
        </p:nvPicPr>
        <p:blipFill>
          <a:blip r:embed="rId2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2A53-62BC-48E5-883F-D2BF1210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804F-02AF-4B1E-9930-5DCEB5750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63C6-FAA4-4095-8721-757D4007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321A-15DE-4412-AE38-2FB4950B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31B5-3315-4FA7-A3ED-757BAE90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C33B-58F1-473F-835D-89DB650E5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2000-276D-4742-BA6F-12F81D2EB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1EBA6-E0AA-45FA-AA9C-52268883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D838-CB79-46C6-9EC3-C0199D172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FDA2-9BD7-45E9-8EB9-09C214AD9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9384-AF53-4B41-8045-1EEFAB66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FE348-56C8-4F99-961C-9C4EA64A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8DA1-D9C2-4155-8792-CF50F926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4DB85-FE4B-41DA-8074-A106401B1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65CF-FD20-4BE7-B2D6-A1696B5E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D138E-D4D7-48ED-A070-95C8C52E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6487B-6965-461E-B2A4-BFCF022F0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4AD5-957F-4FD3-8E1A-05036CA23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D52B-241A-4E37-BD33-D6FE534A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06EB-C828-4726-9333-7F201A7C8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2693-D266-4406-B2C8-93682DE0D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6239-1484-4B0E-9241-09AC7111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579E-344A-40B8-A7CB-A8B574B1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DC73-AAAB-403E-9F59-395B72A77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A6DA-46DC-4EFE-B0E7-321E3E68D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FB62D-6BA8-48DE-B1D0-33D326AFB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62B9-C8A0-4015-A6B3-504F9AB58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A2FF-899E-4C3A-BD07-4E9802E1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3FD5-F34E-4EF1-9C3F-D68998C9C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345A-C34B-410A-8BA9-9C0B2449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0DD4-32B2-4E31-9CDE-E9F9491E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FC80-7B15-480E-B839-2F45D158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7F9E-336F-4E9D-A55A-1D96FA5B8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9089-72E2-4506-BA43-F4E65EBE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ambackground"/>
          <p:cNvPicPr>
            <a:picLocks noChangeAspect="1" noChangeArrowheads="1"/>
          </p:cNvPicPr>
          <p:nvPr userDrawn="1"/>
        </p:nvPicPr>
        <p:blipFill>
          <a:blip r:embed="rId15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63DECD-CF83-4072-8B24-6ED20C421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3B18A189-8D37-47D6-AEDD-EAF11960348A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3A0BCABF-62A6-4B0C-9B01-9552AFED5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9850A1B9-A4FC-4E10-8FFC-FD7C6004B7B0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F443A0F-8602-42A4-B43F-A598A291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61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37EB991D-5D5E-4506-A5D6-E805B5E6A5B3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rttycontesting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fradio.org.uk/html/digital_mod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7400" y="838200"/>
            <a:ext cx="7315200" cy="2133600"/>
          </a:xfrm>
        </p:spPr>
        <p:txBody>
          <a:bodyPr/>
          <a:lstStyle/>
          <a:p>
            <a:r>
              <a:rPr lang="en-US" b="1" smtClean="0">
                <a:latin typeface="OCR B MT" pitchFamily="49" charset="0"/>
              </a:rPr>
              <a:t>RTTY Digital Mode</a:t>
            </a:r>
            <a:br>
              <a:rPr lang="en-US" b="1" smtClean="0">
                <a:latin typeface="OCR B MT" pitchFamily="49" charset="0"/>
              </a:rPr>
            </a:br>
            <a:r>
              <a:rPr lang="en-US" sz="1600" b="1" i="1" smtClean="0">
                <a:latin typeface="OCR B MT" pitchFamily="49" charset="0"/>
              </a:rPr>
              <a:t>Contesting and Prep for Field Day Use</a:t>
            </a:r>
            <a:endParaRPr lang="en-US" sz="800" b="1" i="1" smtClean="0">
              <a:latin typeface="OCR B MT" pitchFamily="49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3505200"/>
            <a:ext cx="6400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N6MDV         K6VHY</a:t>
            </a:r>
          </a:p>
          <a:p>
            <a:pPr marL="0" indent="0" algn="ctr">
              <a:buFontTx/>
              <a:buNone/>
            </a:pPr>
            <a:r>
              <a:rPr lang="en-US" sz="1800" smtClean="0"/>
              <a:t>January 16, 2018</a:t>
            </a:r>
          </a:p>
        </p:txBody>
      </p:sp>
      <p:pic>
        <p:nvPicPr>
          <p:cNvPr id="40964" name="Picture 11" descr="FieldDay2016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450" y="4629150"/>
            <a:ext cx="3124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5" descr="FieldDay2016-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05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6" descr="FieldDay2016-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For Field Day Operation – Search and Pounce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763000" cy="5791200"/>
          </a:xfrm>
        </p:spPr>
        <p:txBody>
          <a:bodyPr/>
          <a:lstStyle/>
          <a:p>
            <a:pPr marL="174625" indent="-174625">
              <a:defRPr/>
            </a:pPr>
            <a:r>
              <a:rPr lang="en-US" sz="2200" dirty="0"/>
              <a:t>Look to see who is calling CQ for field day and respond if not in log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Click on that person’s frequency on the waterfall </a:t>
            </a:r>
          </a:p>
          <a:p>
            <a:pPr marL="631825" lvl="2" indent="-233363">
              <a:tabLst>
                <a:tab pos="506413" algn="l"/>
              </a:tabLst>
              <a:defRPr/>
            </a:pPr>
            <a:r>
              <a:rPr lang="en-US" sz="1600" dirty="0"/>
              <a:t>That tunes the software to their frequency and loads their call sign into the macro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Press the macro button for: </a:t>
            </a:r>
          </a:p>
          <a:p>
            <a:pPr marL="690563" lvl="2" indent="-233363">
              <a:tabLst>
                <a:tab pos="506413" algn="l"/>
              </a:tabLst>
              <a:defRPr/>
            </a:pPr>
            <a:r>
              <a:rPr lang="en-US" b="1" dirty="0">
                <a:solidFill>
                  <a:srgbClr val="0000FF"/>
                </a:solidFill>
              </a:rPr>
              <a:t>&lt;call&gt; de w6ha </a:t>
            </a:r>
            <a:r>
              <a:rPr lang="en-US" b="1" dirty="0" err="1">
                <a:solidFill>
                  <a:srgbClr val="0000FF"/>
                </a:solidFill>
              </a:rPr>
              <a:t>w6ha</a:t>
            </a:r>
            <a:r>
              <a:rPr lang="en-US" b="1" dirty="0">
                <a:solidFill>
                  <a:srgbClr val="0000FF"/>
                </a:solidFill>
              </a:rPr>
              <a:t> k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When they respond, press the macro to send our info:</a:t>
            </a:r>
          </a:p>
          <a:p>
            <a:pPr marL="690563" lvl="2" indent="-233363">
              <a:tabLst>
                <a:tab pos="506413" algn="l"/>
              </a:tabLst>
              <a:defRPr/>
            </a:pPr>
            <a:r>
              <a:rPr lang="en-US" b="1" dirty="0">
                <a:solidFill>
                  <a:srgbClr val="0000FF"/>
                </a:solidFill>
              </a:rPr>
              <a:t>&lt;call&gt; </a:t>
            </a:r>
            <a:r>
              <a:rPr lang="en-US" b="1" dirty="0" err="1">
                <a:solidFill>
                  <a:srgbClr val="0000FF"/>
                </a:solidFill>
              </a:rPr>
              <a:t>tu</a:t>
            </a:r>
            <a:r>
              <a:rPr lang="en-US" b="1" dirty="0">
                <a:solidFill>
                  <a:srgbClr val="0000FF"/>
                </a:solidFill>
              </a:rPr>
              <a:t> 3A LAX 3A LAX de w6ha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If there transmission was incomplete press the macro:</a:t>
            </a:r>
          </a:p>
          <a:p>
            <a:pPr marL="690563" lvl="2" indent="-233363">
              <a:tabLst>
                <a:tab pos="506413" algn="l"/>
              </a:tabLst>
              <a:defRPr/>
            </a:pPr>
            <a:r>
              <a:rPr lang="en-US" b="1" dirty="0">
                <a:solidFill>
                  <a:srgbClr val="0000FF"/>
                </a:solidFill>
              </a:rPr>
              <a:t>&lt;call&gt; </a:t>
            </a:r>
            <a:r>
              <a:rPr lang="en-US" b="1" dirty="0" err="1">
                <a:solidFill>
                  <a:srgbClr val="0000FF"/>
                </a:solidFill>
              </a:rPr>
              <a:t>agn</a:t>
            </a:r>
            <a:r>
              <a:rPr lang="en-US" b="1" dirty="0">
                <a:solidFill>
                  <a:srgbClr val="0000FF"/>
                </a:solidFill>
              </a:rPr>
              <a:t>?  </a:t>
            </a:r>
            <a:r>
              <a:rPr lang="en-US" b="1" dirty="0" err="1">
                <a:solidFill>
                  <a:srgbClr val="0000FF"/>
                </a:solidFill>
              </a:rPr>
              <a:t>Agn</a:t>
            </a:r>
            <a:r>
              <a:rPr lang="en-US" b="1" dirty="0">
                <a:solidFill>
                  <a:srgbClr val="0000FF"/>
                </a:solidFill>
              </a:rPr>
              <a:t>? de w6ha k</a:t>
            </a:r>
            <a:endParaRPr lang="en-US" sz="2200" dirty="0"/>
          </a:p>
          <a:p>
            <a:pPr marL="282575" indent="-233363">
              <a:tabLst>
                <a:tab pos="506413" algn="l"/>
              </a:tabLst>
              <a:defRPr/>
            </a:pPr>
            <a:r>
              <a:rPr lang="en-US" sz="2200" dirty="0"/>
              <a:t>Next move the transceiver frequency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Up or down across the indicated frequency range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E.g., for RTTY expect signals from </a:t>
            </a:r>
          </a:p>
          <a:p>
            <a:pPr marL="449263" lvl="2" indent="-233363">
              <a:tabLst>
                <a:tab pos="506413" algn="l"/>
              </a:tabLst>
              <a:defRPr/>
            </a:pPr>
            <a:r>
              <a:rPr lang="en-US" sz="1600" dirty="0"/>
              <a:t>14.080 to 14.150 but avoid 14.099-14.101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The transceiver bandwidth is likely 2.4Khz</a:t>
            </a:r>
          </a:p>
          <a:p>
            <a:pPr marL="449263" lvl="1" indent="-233363">
              <a:tabLst>
                <a:tab pos="506413" algn="l"/>
              </a:tabLst>
              <a:defRPr/>
            </a:pPr>
            <a:r>
              <a:rPr lang="en-US" sz="1800" dirty="0"/>
              <a:t>So move the frequency up or down 2KHz to see</a:t>
            </a:r>
            <a:br>
              <a:rPr lang="en-US" sz="1800" dirty="0"/>
            </a:br>
            <a:r>
              <a:rPr lang="en-US" sz="1800" dirty="0"/>
              <a:t>if there are more stations using this mode</a:t>
            </a:r>
          </a:p>
        </p:txBody>
      </p:sp>
      <p:pic>
        <p:nvPicPr>
          <p:cNvPr id="50179" name="Picture 16" descr="FieldDay2016-33"/>
          <p:cNvPicPr>
            <a:picLocks noChangeAspect="1" noChangeArrowheads="1"/>
          </p:cNvPicPr>
          <p:nvPr/>
        </p:nvPicPr>
        <p:blipFill>
          <a:blip r:embed="rId2"/>
          <a:srcRect t="10577" r="30516" b="10577"/>
          <a:stretch>
            <a:fillRect/>
          </a:stretch>
        </p:blipFill>
        <p:spPr bwMode="auto">
          <a:xfrm>
            <a:off x="6026150" y="1752600"/>
            <a:ext cx="31305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6013450" y="4572000"/>
            <a:ext cx="313055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Meaning of messages:</a:t>
            </a:r>
          </a:p>
          <a:p>
            <a:pPr marL="115888">
              <a:defRPr/>
            </a:pPr>
            <a:r>
              <a:rPr lang="en-US" sz="1600" dirty="0"/>
              <a:t>DE = “this is”</a:t>
            </a:r>
          </a:p>
          <a:p>
            <a:pPr marL="115888">
              <a:defRPr/>
            </a:pPr>
            <a:r>
              <a:rPr lang="en-US" sz="1600" dirty="0"/>
              <a:t>K = “over, go ahead”</a:t>
            </a:r>
          </a:p>
          <a:p>
            <a:pPr marL="115888">
              <a:defRPr/>
            </a:pPr>
            <a:r>
              <a:rPr lang="en-US" sz="1600" dirty="0"/>
              <a:t>AGN = again abbreviation</a:t>
            </a:r>
          </a:p>
          <a:p>
            <a:pPr marL="115888">
              <a:defRPr/>
            </a:pPr>
            <a:r>
              <a:rPr lang="en-US" sz="1600" dirty="0" err="1"/>
              <a:t>fd</a:t>
            </a:r>
            <a:r>
              <a:rPr lang="en-US" sz="1600" dirty="0"/>
              <a:t> = field day</a:t>
            </a:r>
          </a:p>
          <a:p>
            <a:pPr marL="115888">
              <a:defRPr/>
            </a:pPr>
            <a:r>
              <a:rPr lang="en-US" sz="1600" dirty="0" err="1"/>
              <a:t>tu</a:t>
            </a:r>
            <a:r>
              <a:rPr lang="en-US" sz="1600" dirty="0"/>
              <a:t> = thank you</a:t>
            </a:r>
          </a:p>
          <a:p>
            <a:pPr marL="115888">
              <a:defRPr/>
            </a:pPr>
            <a:r>
              <a:rPr lang="en-US" sz="1600" dirty="0"/>
              <a:t>QSL = message received</a:t>
            </a:r>
          </a:p>
          <a:p>
            <a:pPr marL="115888">
              <a:defRPr/>
            </a:pPr>
            <a:r>
              <a:rPr lang="en-US" sz="1600" dirty="0"/>
              <a:t>&lt;call&gt; macro fill-in for their</a:t>
            </a:r>
            <a:br>
              <a:rPr lang="en-US" sz="1600" dirty="0"/>
            </a:br>
            <a:r>
              <a:rPr lang="en-US" sz="1600" dirty="0"/>
              <a:t>         call sign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For Field Day Operation – Calling CQ - running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763000" cy="5791200"/>
          </a:xfrm>
        </p:spPr>
        <p:txBody>
          <a:bodyPr/>
          <a:lstStyle/>
          <a:p>
            <a:r>
              <a:rPr lang="en-US" sz="2200" smtClean="0"/>
              <a:t>When have finished with others find an open frequency to call CQ</a:t>
            </a:r>
          </a:p>
          <a:p>
            <a:pPr lvl="1"/>
            <a:r>
              <a:rPr lang="en-US" sz="1800" smtClean="0"/>
              <a:t>Look on the waterfall and click on an open frequency to call CQ</a:t>
            </a:r>
          </a:p>
          <a:p>
            <a:pPr lvl="2"/>
            <a:r>
              <a:rPr lang="en-US" sz="1600" smtClean="0"/>
              <a:t>Tune the transceiver frequency up or down if needed</a:t>
            </a:r>
          </a:p>
          <a:p>
            <a:pPr lvl="2"/>
            <a:r>
              <a:rPr lang="en-US" sz="1600" smtClean="0"/>
              <a:t>Try to stay close to where other digital operators are – so you will be found</a:t>
            </a:r>
          </a:p>
          <a:p>
            <a:pPr lvl="1"/>
            <a:r>
              <a:rPr lang="en-US" sz="1800" smtClean="0"/>
              <a:t>Note that having your desired frequency in the middle of the displayed waterfall will likely provide a stronger cleaner signal</a:t>
            </a:r>
          </a:p>
          <a:p>
            <a:pPr lvl="2"/>
            <a:r>
              <a:rPr lang="en-US" sz="1600" smtClean="0"/>
              <a:t>The radio’s internal filters often attenuate signals near the edge</a:t>
            </a:r>
          </a:p>
          <a:p>
            <a:r>
              <a:rPr lang="en-US" sz="2000" smtClean="0"/>
              <a:t>Four macros when running during a contest</a:t>
            </a:r>
          </a:p>
          <a:p>
            <a:pPr lvl="1"/>
            <a:r>
              <a:rPr lang="en-US" sz="1800" smtClean="0"/>
              <a:t>cq fd de w6ha k</a:t>
            </a:r>
          </a:p>
          <a:p>
            <a:pPr lvl="1"/>
            <a:r>
              <a:rPr lang="en-US" sz="1800" smtClean="0"/>
              <a:t>&lt;call&gt; 3A LAX 3A LAX de w6ha k</a:t>
            </a:r>
          </a:p>
          <a:p>
            <a:pPr lvl="1"/>
            <a:r>
              <a:rPr lang="en-US" sz="1800" smtClean="0"/>
              <a:t>&lt;call&gt; tu</a:t>
            </a:r>
          </a:p>
          <a:p>
            <a:pPr lvl="1"/>
            <a:r>
              <a:rPr lang="en-US" sz="1800" smtClean="0"/>
              <a:t>&lt;call&gt; agn?  Agn? de w6ha k</a:t>
            </a:r>
          </a:p>
          <a:p>
            <a:r>
              <a:rPr lang="en-US" sz="2200" smtClean="0"/>
              <a:t>Press the macro for CQ</a:t>
            </a:r>
          </a:p>
          <a:p>
            <a:r>
              <a:rPr lang="en-US" sz="2200" smtClean="0"/>
              <a:t>If someone responds press the macro for sending info</a:t>
            </a:r>
          </a:p>
          <a:p>
            <a:pPr lvl="1"/>
            <a:r>
              <a:rPr lang="en-US" sz="1800" smtClean="0"/>
              <a:t>If not, press the CQ macro again</a:t>
            </a:r>
            <a:endParaRPr lang="en-US" sz="2200" smtClean="0"/>
          </a:p>
          <a:p>
            <a:r>
              <a:rPr lang="en-US" sz="2200" smtClean="0"/>
              <a:t>When they send their information back, press the TU macro and go back to calling CQ</a:t>
            </a:r>
          </a:p>
          <a:p>
            <a:r>
              <a:rPr lang="en-US" sz="2200" smtClean="0"/>
              <a:t>If there information was not clear, press the Agn macro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Hints – Experience from other contests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763000" cy="5791200"/>
          </a:xfrm>
        </p:spPr>
        <p:txBody>
          <a:bodyPr/>
          <a:lstStyle/>
          <a:p>
            <a:r>
              <a:rPr lang="en-US" sz="2200" smtClean="0"/>
              <a:t>Propagation is not a constant</a:t>
            </a:r>
          </a:p>
          <a:p>
            <a:pPr lvl="1"/>
            <a:r>
              <a:rPr lang="en-US" sz="1800" smtClean="0"/>
              <a:t>You may see the other guy’s signal clearly, but he may not see yours</a:t>
            </a:r>
          </a:p>
          <a:p>
            <a:pPr lvl="2"/>
            <a:r>
              <a:rPr lang="en-US" sz="1600" smtClean="0"/>
              <a:t>He may be running higher power or have better antenna</a:t>
            </a:r>
          </a:p>
          <a:p>
            <a:pPr lvl="2"/>
            <a:r>
              <a:rPr lang="en-US" sz="1600" smtClean="0"/>
              <a:t>He may have more local QRM which is blocking your signal</a:t>
            </a:r>
          </a:p>
          <a:p>
            <a:pPr lvl="1"/>
            <a:r>
              <a:rPr lang="en-US" sz="1800" smtClean="0"/>
              <a:t>Try a few times to respond, if it doesn’t work, move onto someone else</a:t>
            </a:r>
          </a:p>
          <a:p>
            <a:r>
              <a:rPr lang="en-US" sz="2200" smtClean="0"/>
              <a:t>The other guy may respond to you but be off set in frequency</a:t>
            </a:r>
          </a:p>
          <a:p>
            <a:pPr lvl="1"/>
            <a:r>
              <a:rPr lang="en-US" sz="1800" smtClean="0"/>
              <a:t>Could be his transceiver/computer are set up poorly</a:t>
            </a:r>
          </a:p>
          <a:p>
            <a:pPr lvl="1"/>
            <a:r>
              <a:rPr lang="en-US" sz="1800" smtClean="0"/>
              <a:t>Go ahead and try to respond on your original frequency</a:t>
            </a:r>
          </a:p>
          <a:p>
            <a:r>
              <a:rPr lang="en-US" sz="2200" smtClean="0"/>
              <a:t>After a successful CQ and information exchange…</a:t>
            </a:r>
          </a:p>
          <a:p>
            <a:pPr lvl="1"/>
            <a:r>
              <a:rPr lang="en-US" sz="1800" smtClean="0"/>
              <a:t>Some people Jump in on your frequency to try to capture the other guy</a:t>
            </a:r>
          </a:p>
          <a:p>
            <a:pPr lvl="1"/>
            <a:r>
              <a:rPr lang="en-US" sz="1800" smtClean="0"/>
              <a:t>I think that is poor form and do not suggest doing that yourself</a:t>
            </a:r>
          </a:p>
          <a:p>
            <a:pPr lvl="1"/>
            <a:r>
              <a:rPr lang="en-US" sz="1800" smtClean="0"/>
              <a:t>I’d be inclined to go ahead and just do your CQ again</a:t>
            </a:r>
          </a:p>
          <a:p>
            <a:pPr lvl="2"/>
            <a:r>
              <a:rPr lang="en-US" sz="1600" smtClean="0"/>
              <a:t>The jump in’s signal may be clobbered, but … you were on this frequency first</a:t>
            </a:r>
          </a:p>
          <a:p>
            <a:pPr lvl="1"/>
            <a:r>
              <a:rPr lang="en-US" sz="1800" smtClean="0"/>
              <a:t>(Note, I see a lot of that on VHF/UHF FM contacts too)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the Contact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Depending upon how the radio/computer are set up</a:t>
            </a:r>
          </a:p>
          <a:p>
            <a:pPr lvl="1"/>
            <a:r>
              <a:rPr lang="en-US" smtClean="0"/>
              <a:t>The contact may be automatically logged when complete</a:t>
            </a:r>
          </a:p>
          <a:p>
            <a:r>
              <a:rPr lang="en-US" smtClean="0"/>
              <a:t>Or</a:t>
            </a:r>
          </a:p>
          <a:p>
            <a:pPr lvl="1"/>
            <a:r>
              <a:rPr lang="en-US" smtClean="0"/>
              <a:t>You will need to type the call sign and information into the logging computer manually</a:t>
            </a:r>
          </a:p>
          <a:p>
            <a:pPr lvl="1"/>
            <a:r>
              <a:rPr lang="en-US" smtClean="0"/>
              <a:t>Given how much time it takes to complete the transmission this is easily doable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Getting the Field Day Stations Set-up</a:t>
            </a:r>
            <a:br>
              <a:rPr lang="en-US" smtClean="0"/>
            </a:br>
            <a:r>
              <a:rPr lang="en-US" sz="1800" smtClean="0"/>
              <a:t>Each band station captain &amp; transceiver owner need to set up for digital</a:t>
            </a:r>
            <a:endParaRPr lang="en-US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763000" cy="5791200"/>
          </a:xfrm>
        </p:spPr>
        <p:txBody>
          <a:bodyPr/>
          <a:lstStyle/>
          <a:p>
            <a:r>
              <a:rPr lang="en-US" sz="2000" smtClean="0"/>
              <a:t>Computer connected to radio via Terminal Node Controller (TNC)</a:t>
            </a:r>
          </a:p>
          <a:p>
            <a:pPr lvl="1"/>
            <a:r>
              <a:rPr lang="en-US" sz="1800" smtClean="0"/>
              <a:t>Computer connection to sound card / keyboards / monitor / mouse</a:t>
            </a:r>
          </a:p>
          <a:p>
            <a:pPr lvl="1"/>
            <a:r>
              <a:rPr lang="en-US" sz="1800" smtClean="0"/>
              <a:t>Load appropriate software on computer to decode sound &amp; display waterfall</a:t>
            </a:r>
          </a:p>
          <a:p>
            <a:r>
              <a:rPr lang="en-US" sz="2000" smtClean="0"/>
              <a:t>Set up Four macros for running </a:t>
            </a:r>
          </a:p>
          <a:p>
            <a:pPr lvl="1"/>
            <a:r>
              <a:rPr lang="en-US" sz="1800" smtClean="0"/>
              <a:t>cq fd de w6ha k</a:t>
            </a:r>
          </a:p>
          <a:p>
            <a:pPr lvl="1"/>
            <a:r>
              <a:rPr lang="en-US" sz="1800" smtClean="0"/>
              <a:t>&lt;call&gt; 3A LAX 3A LAX de w6ha k</a:t>
            </a:r>
          </a:p>
          <a:p>
            <a:pPr lvl="1"/>
            <a:r>
              <a:rPr lang="en-US" sz="1800" smtClean="0"/>
              <a:t>&lt;call&gt; tu</a:t>
            </a:r>
          </a:p>
          <a:p>
            <a:pPr lvl="1"/>
            <a:r>
              <a:rPr lang="en-US" sz="1800" smtClean="0"/>
              <a:t>&lt;call&gt; agn?  Agn? de w6ha k</a:t>
            </a:r>
          </a:p>
          <a:p>
            <a:r>
              <a:rPr lang="en-US" sz="2000" smtClean="0"/>
              <a:t>Set up Three macros when search and pounce</a:t>
            </a:r>
          </a:p>
          <a:p>
            <a:pPr lvl="1"/>
            <a:r>
              <a:rPr lang="en-US" sz="1800" smtClean="0"/>
              <a:t>&lt;call&gt; de w6ha w6ha k</a:t>
            </a:r>
          </a:p>
          <a:p>
            <a:pPr lvl="1"/>
            <a:r>
              <a:rPr lang="en-US" sz="1800" smtClean="0"/>
              <a:t>&lt;call&gt; tu 3A LAX 3A LAX de w6ha</a:t>
            </a:r>
          </a:p>
          <a:p>
            <a:pPr lvl="1"/>
            <a:r>
              <a:rPr lang="en-US" sz="1800" smtClean="0"/>
              <a:t>&lt;call&gt; agn?  Agn? de w6ha k</a:t>
            </a:r>
          </a:p>
          <a:p>
            <a:r>
              <a:rPr lang="en-US" sz="2200" smtClean="0"/>
              <a:t>Test equipment settings</a:t>
            </a:r>
          </a:p>
          <a:p>
            <a:pPr lvl="1"/>
            <a:r>
              <a:rPr lang="en-US" sz="1800" smtClean="0"/>
              <a:t>Good signal out</a:t>
            </a:r>
          </a:p>
          <a:p>
            <a:pPr lvl="2"/>
            <a:r>
              <a:rPr lang="en-US" sz="1600" smtClean="0"/>
              <a:t>Expected power level</a:t>
            </a:r>
          </a:p>
          <a:p>
            <a:pPr lvl="2"/>
            <a:r>
              <a:rPr lang="en-US" sz="1600" smtClean="0"/>
              <a:t>Low distortion</a:t>
            </a:r>
          </a:p>
          <a:p>
            <a:r>
              <a:rPr lang="en-US" sz="2200" smtClean="0"/>
              <a:t>Create instruction sheet</a:t>
            </a:r>
          </a:p>
        </p:txBody>
      </p:sp>
      <p:pic>
        <p:nvPicPr>
          <p:cNvPr id="54275" name="Picture 4" descr="ARRL0038-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83100"/>
            <a:ext cx="4572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8153400" y="481330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Equipment Setup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763000" cy="5791200"/>
          </a:xfrm>
        </p:spPr>
        <p:txBody>
          <a:bodyPr/>
          <a:lstStyle/>
          <a:p>
            <a:r>
              <a:rPr lang="en-US" sz="2000" smtClean="0"/>
              <a:t>Make or buy connection hardware between computer and radio</a:t>
            </a:r>
          </a:p>
          <a:p>
            <a:pPr lvl="1"/>
            <a:r>
              <a:rPr lang="en-US" sz="1800" smtClean="0"/>
              <a:t>Audio interface</a:t>
            </a:r>
          </a:p>
          <a:p>
            <a:pPr lvl="1"/>
            <a:r>
              <a:rPr lang="en-US" sz="1800" smtClean="0"/>
              <a:t>Remote radio control</a:t>
            </a:r>
          </a:p>
          <a:p>
            <a:pPr lvl="1"/>
            <a:r>
              <a:rPr lang="en-US" sz="1800" smtClean="0"/>
              <a:t>Push to talk</a:t>
            </a:r>
          </a:p>
          <a:p>
            <a:r>
              <a:rPr lang="en-US" sz="2200" smtClean="0"/>
              <a:t>Configure computer</a:t>
            </a:r>
          </a:p>
          <a:p>
            <a:pPr lvl="1"/>
            <a:r>
              <a:rPr lang="en-US" sz="1800" smtClean="0"/>
              <a:t>Sound levels in and out</a:t>
            </a:r>
          </a:p>
          <a:p>
            <a:pPr lvl="1"/>
            <a:r>
              <a:rPr lang="en-US" sz="1800" smtClean="0"/>
              <a:t>Turn off extraneous Windows beeps and sounds</a:t>
            </a:r>
          </a:p>
          <a:p>
            <a:pPr lvl="1"/>
            <a:r>
              <a:rPr lang="en-US" sz="1800" smtClean="0"/>
              <a:t>Set appropriate software settings for each mode to be used (call signs, etc.)</a:t>
            </a:r>
          </a:p>
          <a:p>
            <a:r>
              <a:rPr lang="en-US" sz="2200" smtClean="0"/>
              <a:t>Determine optimum radio settings</a:t>
            </a:r>
            <a:endParaRPr lang="en-US" sz="1800" smtClean="0"/>
          </a:p>
          <a:p>
            <a:pPr lvl="1"/>
            <a:r>
              <a:rPr lang="en-US" sz="1800" smtClean="0"/>
              <a:t>Max power for continuous operation (20% of max?)</a:t>
            </a:r>
          </a:p>
          <a:p>
            <a:pPr lvl="1"/>
            <a:r>
              <a:rPr lang="en-US" sz="1800" smtClean="0"/>
              <a:t>Power level and sound card settings for</a:t>
            </a:r>
          </a:p>
          <a:p>
            <a:pPr lvl="2"/>
            <a:r>
              <a:rPr lang="en-US" sz="1600" smtClean="0"/>
              <a:t>Expected output power</a:t>
            </a:r>
          </a:p>
          <a:p>
            <a:pPr lvl="2"/>
            <a:r>
              <a:rPr lang="en-US" sz="1600" smtClean="0"/>
              <a:t>Low distortion</a:t>
            </a:r>
          </a:p>
          <a:p>
            <a:pPr lvl="2"/>
            <a:r>
              <a:rPr lang="en-US" sz="1600" smtClean="0"/>
              <a:t>Appropriate ALC (small to none)</a:t>
            </a:r>
          </a:p>
          <a:p>
            <a:r>
              <a:rPr lang="en-US" sz="2200" smtClean="0"/>
              <a:t>Ideally…</a:t>
            </a:r>
          </a:p>
          <a:p>
            <a:pPr lvl="1"/>
            <a:r>
              <a:rPr lang="en-US" sz="1800" smtClean="0"/>
              <a:t>Test operation interference with</a:t>
            </a:r>
            <a:br>
              <a:rPr lang="en-US" sz="1800" smtClean="0"/>
            </a:br>
            <a:r>
              <a:rPr lang="en-US" sz="1800" smtClean="0"/>
              <a:t>100W SSB on near by transceiver</a:t>
            </a:r>
            <a:br>
              <a:rPr lang="en-US" sz="1800" smtClean="0"/>
            </a:br>
            <a:r>
              <a:rPr lang="en-US" sz="1800" smtClean="0"/>
              <a:t>on same band</a:t>
            </a:r>
          </a:p>
        </p:txBody>
      </p:sp>
      <p:pic>
        <p:nvPicPr>
          <p:cNvPr id="55299" name="Picture 4" descr="ARRL0038-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83100"/>
            <a:ext cx="4572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8153400" y="481330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Digital Mode Hook Up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" y="838200"/>
            <a:ext cx="43053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ICOM 7000 Radio RIGblaster TNC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Computer sound card &amp; USB connection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CI-V and accessory connection on radio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0" y="990600"/>
            <a:ext cx="3124200" cy="1524000"/>
          </a:xfrm>
        </p:spPr>
        <p:txBody>
          <a:bodyPr/>
          <a:lstStyle/>
          <a:p>
            <a:pPr marL="115888" indent="-115888">
              <a:lnSpc>
                <a:spcPct val="90000"/>
              </a:lnSpc>
            </a:pPr>
            <a:r>
              <a:rPr lang="en-US" sz="1600" smtClean="0"/>
              <a:t>Strong PSK31 signal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Decoding via Digipan software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Macro buttons across the top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Multiple signal decode on right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Waterfall below</a:t>
            </a:r>
          </a:p>
        </p:txBody>
      </p:sp>
      <p:pic>
        <p:nvPicPr>
          <p:cNvPr id="56324" name="Picture 6" descr="rigblaster t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733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9" descr="rigbl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2925"/>
            <a:ext cx="61341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8" descr="digitalconn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00200"/>
            <a:ext cx="34147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76200" y="3429000"/>
            <a:ext cx="17891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Computer Sound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Card Connection &amp;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USB Control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Connection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1524000" y="6127750"/>
            <a:ext cx="2241550" cy="7302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RIGblaster TNC</a:t>
            </a:r>
          </a:p>
          <a:p>
            <a:r>
              <a:rPr lang="en-US"/>
              <a:t>Sound, control, CI-V link</a:t>
            </a:r>
          </a:p>
          <a:p>
            <a:r>
              <a:rPr lang="en-US"/>
              <a:t>CW and digital modes</a:t>
            </a:r>
          </a:p>
        </p:txBody>
      </p:sp>
      <p:sp>
        <p:nvSpPr>
          <p:cNvPr id="56329" name="Line 12"/>
          <p:cNvSpPr>
            <a:spLocks noChangeShapeType="1"/>
          </p:cNvSpPr>
          <p:nvPr/>
        </p:nvSpPr>
        <p:spPr bwMode="auto">
          <a:xfrm flipV="1">
            <a:off x="3048000" y="6172200"/>
            <a:ext cx="914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6330" name="Picture 5" descr="psk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5775" y="2566988"/>
            <a:ext cx="373062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3200400" y="22860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ICOM 7000 multimode radio</a:t>
            </a:r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4419600" y="2971800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CI-V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3505200" y="31242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ACC </a:t>
            </a:r>
          </a:p>
        </p:txBody>
      </p:sp>
      <p:sp>
        <p:nvSpPr>
          <p:cNvPr id="56334" name="Line 16"/>
          <p:cNvSpPr>
            <a:spLocks noChangeShapeType="1"/>
          </p:cNvSpPr>
          <p:nvPr/>
        </p:nvSpPr>
        <p:spPr bwMode="auto">
          <a:xfrm flipH="1">
            <a:off x="4419600" y="3276600"/>
            <a:ext cx="22860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7"/>
          <p:cNvSpPr>
            <a:spLocks noChangeShapeType="1"/>
          </p:cNvSpPr>
          <p:nvPr/>
        </p:nvSpPr>
        <p:spPr bwMode="auto">
          <a:xfrm>
            <a:off x="3733800" y="3352800"/>
            <a:ext cx="3810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Sunspot Values Continue to Decline</a:t>
            </a:r>
            <a:br>
              <a:rPr lang="en-US" sz="2400" smtClean="0"/>
            </a:br>
            <a:r>
              <a:rPr lang="en-US" sz="2400" smtClean="0"/>
              <a:t>Reduce propagation at 20M and above </a:t>
            </a:r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305300" cy="5105400"/>
          </a:xfrm>
        </p:spPr>
        <p:txBody>
          <a:bodyPr/>
          <a:lstStyle/>
          <a:p>
            <a:pPr marL="112713" indent="-112713">
              <a:lnSpc>
                <a:spcPct val="80000"/>
              </a:lnSpc>
            </a:pPr>
            <a:r>
              <a:rPr lang="en-US" sz="1800" smtClean="0"/>
              <a:t>Sunspots affection ionization  </a:t>
            </a:r>
          </a:p>
          <a:p>
            <a:pPr marL="112713" indent="-112713">
              <a:lnSpc>
                <a:spcPct val="80000"/>
              </a:lnSpc>
            </a:pPr>
            <a:endParaRPr lang="en-US" sz="1800" smtClean="0"/>
          </a:p>
          <a:p>
            <a:pPr marL="112713" indent="-112713">
              <a:lnSpc>
                <a:spcPct val="80000"/>
              </a:lnSpc>
            </a:pPr>
            <a:r>
              <a:rPr lang="en-US" sz="1800" smtClean="0"/>
              <a:t>Ionosphere refract radio waves 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smtClean="0"/>
              <a:t>Bends waves back to earth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smtClean="0"/>
              <a:t>Responsible for long range propagation</a:t>
            </a:r>
          </a:p>
          <a:p>
            <a:pPr marL="401638" lvl="1" indent="-174625">
              <a:lnSpc>
                <a:spcPct val="80000"/>
              </a:lnSpc>
            </a:pPr>
            <a:endParaRPr lang="en-US" sz="1600" smtClean="0"/>
          </a:p>
          <a:p>
            <a:pPr marL="112713" indent="-112713">
              <a:lnSpc>
                <a:spcPct val="80000"/>
              </a:lnSpc>
            </a:pPr>
            <a:r>
              <a:rPr lang="en-US" sz="1800" smtClean="0"/>
              <a:t>Declining propagation has reduced our contacts on higher frequencies</a:t>
            </a:r>
          </a:p>
          <a:p>
            <a:pPr marL="112713" indent="-112713">
              <a:lnSpc>
                <a:spcPct val="80000"/>
              </a:lnSpc>
            </a:pPr>
            <a:endParaRPr lang="en-US" sz="1800" smtClean="0"/>
          </a:p>
          <a:p>
            <a:pPr marL="112713" indent="-112713">
              <a:lnSpc>
                <a:spcPct val="80000"/>
              </a:lnSpc>
            </a:pPr>
            <a:r>
              <a:rPr lang="en-US" sz="1800" smtClean="0"/>
              <a:t>CW and digital modes need less SNR than phone</a:t>
            </a:r>
          </a:p>
          <a:p>
            <a:pPr marL="112713" indent="-112713">
              <a:lnSpc>
                <a:spcPct val="80000"/>
              </a:lnSpc>
            </a:pPr>
            <a:endParaRPr lang="en-US" sz="1800" smtClean="0"/>
          </a:p>
          <a:p>
            <a:pPr marL="112713" indent="-112713">
              <a:lnSpc>
                <a:spcPct val="80000"/>
              </a:lnSpc>
            </a:pPr>
            <a:r>
              <a:rPr lang="en-US" sz="1800" b="1" smtClean="0">
                <a:solidFill>
                  <a:srgbClr val="0000FF"/>
                </a:solidFill>
              </a:rPr>
              <a:t>To maintain higher contacts need to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b="1" smtClean="0">
                <a:solidFill>
                  <a:srgbClr val="0000FF"/>
                </a:solidFill>
              </a:rPr>
              <a:t>Use modes that need less SNR</a:t>
            </a:r>
          </a:p>
          <a:p>
            <a:pPr lvl="2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</a:rPr>
              <a:t>CW would be best</a:t>
            </a:r>
          </a:p>
          <a:p>
            <a:pPr marL="401638" lvl="1" indent="-174625">
              <a:lnSpc>
                <a:spcPct val="80000"/>
              </a:lnSpc>
            </a:pPr>
            <a:r>
              <a:rPr lang="en-US" sz="1600" b="1" smtClean="0">
                <a:solidFill>
                  <a:srgbClr val="0000FF"/>
                </a:solidFill>
              </a:rPr>
              <a:t>Use lower frequency bands</a:t>
            </a:r>
          </a:p>
          <a:p>
            <a:pPr lvl="2">
              <a:lnSpc>
                <a:spcPct val="80000"/>
              </a:lnSpc>
            </a:pPr>
            <a:r>
              <a:rPr lang="en-US" sz="1400" b="1" smtClean="0">
                <a:solidFill>
                  <a:srgbClr val="0000FF"/>
                </a:solidFill>
              </a:rPr>
              <a:t>80 and 40 meters</a:t>
            </a:r>
          </a:p>
        </p:txBody>
      </p:sp>
      <p:sp>
        <p:nvSpPr>
          <p:cNvPr id="10856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219200"/>
            <a:ext cx="4876800" cy="3581400"/>
          </a:xfrm>
        </p:spPr>
        <p:txBody>
          <a:bodyPr/>
          <a:lstStyle/>
          <a:p>
            <a:pPr marL="112713" indent="-112713" algn="ctr">
              <a:lnSpc>
                <a:spcPct val="80000"/>
              </a:lnSpc>
              <a:buFontTx/>
              <a:buNone/>
            </a:pPr>
            <a:r>
              <a:rPr lang="en-US" sz="1400" b="1" smtClean="0"/>
              <a:t>Smoothed Sunspot Numbers – Predict Propagation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2008  4.2   3.5   3.3   3.3   3.5   3.2   2.8   2.7   2.3   1.9   1.8   1.7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2009  1.8   1.9   2.0   2.2   2.3   2.7   3.6   4.8   6.1   7.1   7.6   8.3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2010  9.3  10.6  12.3  14.0  15.5  16.4  16.8  17.4  19.6  23.2  26.5  28.8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2011 30.9  33.4  36.9  41.8  47.6  53.2  57.2  59.0  59.5  59.9  61.1  63.4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2012 65.5  66.9  66.8  64.6  61.7  58.9  57.8  58.2  58.1  58.6  59.7  59.6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2013 58.7  58.4  57.6  57.9  59.9  62.6  65.5  68.9  73.0  74.9  75.3  75.9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2014 77.3  78.4  80.8  81.9  80.5  79.7  78.6  75.6  70.8  67.3  65.4  63.7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2015 61.9  60.5  59.7  59.1  57.8  55.5  53.1  51.2  49.7  48.6  47.4  46.1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2016 44.8  43.2  41.4  39.4  37.5  36.6  35.9  35.4  34.7  33.5  31.8  30.1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2017 29.2  28.6  27.9  27.3  26.7 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</a:rPr>
              <a:t>25.8</a:t>
            </a:r>
            <a:r>
              <a:rPr lang="en-US" sz="800" b="1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800" smtClean="0">
                <a:latin typeface="Courier New" pitchFamily="49" charset="0"/>
              </a:rPr>
              <a:t> 24.5  23.0  21.8  20.9  20.2  19.6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2018 18.8  17.7  16.7  15.5  14.5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13.7</a:t>
            </a:r>
            <a:r>
              <a:rPr lang="en-US" sz="800" smtClean="0">
                <a:latin typeface="Courier New" pitchFamily="49" charset="0"/>
              </a:rPr>
              <a:t>  13.4  13.1  12.5  11.8  11.1  10.7  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2019 10.1   9.6   9.3   9.0   8.9   </a:t>
            </a:r>
            <a:r>
              <a:rPr lang="en-US" sz="1400" b="1" smtClean="0">
                <a:solidFill>
                  <a:srgbClr val="FF0000"/>
                </a:solidFill>
                <a:latin typeface="Courier New" pitchFamily="49" charset="0"/>
              </a:rPr>
              <a:t>8.9 </a:t>
            </a:r>
            <a:r>
              <a:rPr lang="en-US" sz="800" smtClean="0">
                <a:latin typeface="Courier New" pitchFamily="49" charset="0"/>
              </a:rPr>
              <a:t>  8.9   8.9   9.2   9.5   9.8  10.2</a:t>
            </a:r>
          </a:p>
          <a:p>
            <a:pPr marL="112713" indent="-112713">
              <a:lnSpc>
                <a:spcPct val="80000"/>
              </a:lnSpc>
              <a:buFontTx/>
              <a:buNone/>
            </a:pPr>
            <a:r>
              <a:rPr lang="en-US" sz="800" smtClean="0">
                <a:latin typeface="Courier New" pitchFamily="49" charset="0"/>
              </a:rPr>
              <a:t>2020 10.5  10.8  11.3  11.7  12.3  13.2  13.9  14.5  15.2  16.2  17.6  19.0</a:t>
            </a:r>
          </a:p>
        </p:txBody>
      </p:sp>
      <p:graphicFrame>
        <p:nvGraphicFramePr>
          <p:cNvPr id="108557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67200" y="4038600"/>
          <a:ext cx="4876800" cy="2541588"/>
        </p:xfrm>
        <a:graphic>
          <a:graphicData uri="http://schemas.openxmlformats.org/presentationml/2006/ole">
            <p:oleObj spid="_x0000_s108557" name="Chart" r:id="rId3" imgW="8848745" imgH="4610100" progId="Excel.Chart.8">
              <p:embed/>
            </p:oleObj>
          </a:graphicData>
        </a:graphic>
      </p:graphicFrame>
      <p:sp>
        <p:nvSpPr>
          <p:cNvPr id="108561" name="Text Box 11"/>
          <p:cNvSpPr txBox="1">
            <a:spLocks noChangeArrowheads="1"/>
          </p:cNvSpPr>
          <p:nvPr/>
        </p:nvSpPr>
        <p:spPr bwMode="auto">
          <a:xfrm>
            <a:off x="4343400" y="3778250"/>
            <a:ext cx="475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Next few years will be lower than last few years</a:t>
            </a:r>
          </a:p>
        </p:txBody>
      </p:sp>
      <p:sp>
        <p:nvSpPr>
          <p:cNvPr id="108562" name="Oval 12"/>
          <p:cNvSpPr>
            <a:spLocks noChangeArrowheads="1"/>
          </p:cNvSpPr>
          <p:nvPr/>
        </p:nvSpPr>
        <p:spPr bwMode="auto">
          <a:xfrm>
            <a:off x="7443788" y="54864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Text Box 13"/>
          <p:cNvSpPr txBox="1">
            <a:spLocks noChangeArrowheads="1"/>
          </p:cNvSpPr>
          <p:nvPr/>
        </p:nvSpPr>
        <p:spPr bwMode="auto">
          <a:xfrm>
            <a:off x="7696200" y="52308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2017</a:t>
            </a:r>
          </a:p>
        </p:txBody>
      </p:sp>
      <p:sp>
        <p:nvSpPr>
          <p:cNvPr id="108564" name="Line 14"/>
          <p:cNvSpPr>
            <a:spLocks noChangeShapeType="1"/>
          </p:cNvSpPr>
          <p:nvPr/>
        </p:nvSpPr>
        <p:spPr bwMode="auto">
          <a:xfrm>
            <a:off x="7543800" y="57912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000" b="1" smtClean="0">
                <a:latin typeface="Comic Sans MS" pitchFamily="66" charset="0"/>
              </a:rPr>
              <a:t>Questions?</a:t>
            </a:r>
          </a:p>
        </p:txBody>
      </p:sp>
      <p:sp>
        <p:nvSpPr>
          <p:cNvPr id="10957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b="1" smtClean="0">
                <a:solidFill>
                  <a:schemeClr val="tx2"/>
                </a:solidFill>
                <a:latin typeface="Comic Sans MS" pitchFamily="66" charset="0"/>
              </a:rPr>
              <a:t>Thoughts?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Why This Briefing?</a:t>
            </a:r>
            <a:endParaRPr lang="en-US" sz="2000" i="1" smtClean="0">
              <a:solidFill>
                <a:srgbClr val="0000FF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991600" cy="57912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It has been suggested we do more digital modes in 2018</a:t>
            </a:r>
          </a:p>
          <a:p>
            <a:pPr lvl="1"/>
            <a:r>
              <a:rPr lang="en-US" i="1" smtClean="0"/>
              <a:t>Field Day 2018 Digital Modes RTTY is an option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Enables contacts on higher bands despite poor sunspot propagation</a:t>
            </a:r>
          </a:p>
          <a:p>
            <a:pPr lvl="2"/>
            <a:r>
              <a:rPr lang="en-US" smtClean="0"/>
              <a:t>Lower SNR required than phone contacts</a:t>
            </a:r>
          </a:p>
          <a:p>
            <a:pPr lvl="1"/>
            <a:r>
              <a:rPr lang="en-US" smtClean="0"/>
              <a:t>Develop additional skills for weak signal emergency communication</a:t>
            </a:r>
          </a:p>
          <a:p>
            <a:pPr lvl="1"/>
            <a:r>
              <a:rPr lang="en-US" smtClean="0"/>
              <a:t>Easier to learn than CW for weak signal use</a:t>
            </a:r>
          </a:p>
          <a:p>
            <a:pPr lvl="1"/>
            <a:r>
              <a:rPr lang="en-US" smtClean="0"/>
              <a:t>Possibly attract additional operators who don’t do CW or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Contents</a:t>
            </a:r>
            <a:endParaRPr lang="en-US" b="1" i="1" smtClean="0">
              <a:solidFill>
                <a:srgbClr val="0000FF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r>
              <a:rPr lang="en-US" smtClean="0"/>
              <a:t>Understand RTTY mode</a:t>
            </a:r>
          </a:p>
          <a:p>
            <a:r>
              <a:rPr lang="en-US" smtClean="0"/>
              <a:t>What you will need to do RTTY on Field Day</a:t>
            </a:r>
          </a:p>
          <a:p>
            <a:r>
              <a:rPr lang="en-US" smtClean="0"/>
              <a:t>What you need to set up your own RTTY capability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Not included…</a:t>
            </a:r>
          </a:p>
          <a:p>
            <a:pPr lvl="1"/>
            <a:r>
              <a:rPr lang="en-US" smtClean="0"/>
              <a:t>Should we use RTTY, PSK31, FT8, MFSK or other digital mode</a:t>
            </a:r>
          </a:p>
          <a:p>
            <a:pPr lvl="1"/>
            <a:r>
              <a:rPr lang="en-US" smtClean="0"/>
              <a:t>Answer is </a:t>
            </a:r>
          </a:p>
          <a:p>
            <a:pPr lvl="1" algn="ctr">
              <a:buFontTx/>
              <a:buNone/>
            </a:pPr>
            <a:r>
              <a:rPr lang="en-US" sz="2400" b="1" smtClean="0"/>
              <a:t>YES, we should be prepared to use those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is a Digital Data Mode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Means of sending text messages between computers via Ham radio communication</a:t>
            </a:r>
          </a:p>
          <a:p>
            <a:r>
              <a:rPr lang="en-US" smtClean="0"/>
              <a:t>Using a windows or unix based computer:</a:t>
            </a:r>
          </a:p>
          <a:p>
            <a:pPr lvl="1"/>
            <a:r>
              <a:rPr lang="en-US" smtClean="0"/>
              <a:t>Open a digital data mode program</a:t>
            </a:r>
          </a:p>
          <a:p>
            <a:pPr lvl="1"/>
            <a:r>
              <a:rPr lang="en-US" smtClean="0"/>
              <a:t>Set some station information </a:t>
            </a:r>
          </a:p>
          <a:p>
            <a:pPr lvl="2"/>
            <a:r>
              <a:rPr lang="en-US" smtClean="0"/>
              <a:t>Your name, call sign, maidenhead square code, and ITU zone</a:t>
            </a:r>
          </a:p>
          <a:p>
            <a:pPr lvl="2"/>
            <a:r>
              <a:rPr lang="en-US" smtClean="0"/>
              <a:t>These are used by the program to send common information</a:t>
            </a:r>
          </a:p>
          <a:p>
            <a:pPr lvl="3"/>
            <a:r>
              <a:rPr lang="en-US" b="1" smtClean="0">
                <a:solidFill>
                  <a:srgbClr val="0000FF"/>
                </a:solidFill>
              </a:rPr>
              <a:t>Only your call sign is essential</a:t>
            </a:r>
          </a:p>
          <a:p>
            <a:r>
              <a:rPr lang="en-US" smtClean="0"/>
              <a:t>Set up connection to the radio</a:t>
            </a:r>
          </a:p>
          <a:p>
            <a:pPr lvl="1"/>
            <a:r>
              <a:rPr lang="en-US" smtClean="0"/>
              <a:t>Data connection</a:t>
            </a:r>
          </a:p>
          <a:p>
            <a:pPr lvl="2"/>
            <a:r>
              <a:rPr lang="en-US" smtClean="0"/>
              <a:t>Can be an analog audio in and out to a sound card</a:t>
            </a:r>
          </a:p>
          <a:p>
            <a:pPr lvl="2"/>
            <a:r>
              <a:rPr lang="en-US" smtClean="0"/>
              <a:t>Some radios have special RTTY digital data connection</a:t>
            </a:r>
          </a:p>
          <a:p>
            <a:pPr lvl="2"/>
            <a:r>
              <a:rPr lang="en-US" smtClean="0"/>
              <a:t>Some means to activate the transmitter push to talk</a:t>
            </a:r>
          </a:p>
          <a:p>
            <a:pPr lvl="1"/>
            <a:r>
              <a:rPr lang="en-US" smtClean="0"/>
              <a:t>May need to set up com ports/usb ports on the computer</a:t>
            </a:r>
          </a:p>
          <a:p>
            <a:pPr lvl="2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RTTY Digital Data Mode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8" y="533400"/>
            <a:ext cx="8763000" cy="5791200"/>
          </a:xfrm>
        </p:spPr>
        <p:txBody>
          <a:bodyPr/>
          <a:lstStyle/>
          <a:p>
            <a:r>
              <a:rPr lang="en-US" smtClean="0"/>
              <a:t>RTTY Radio TeleTYpe</a:t>
            </a:r>
          </a:p>
          <a:p>
            <a:pPr lvl="1"/>
            <a:r>
              <a:rPr lang="en-US" smtClean="0"/>
              <a:t>Two tones: 2295/2125 Hz </a:t>
            </a:r>
          </a:p>
          <a:p>
            <a:pPr lvl="1"/>
            <a:r>
              <a:rPr lang="en-US" smtClean="0"/>
              <a:t>Transmission speed: 45 baud, 5 bit characters =&gt; 60 WPM</a:t>
            </a:r>
          </a:p>
          <a:p>
            <a:pPr lvl="1"/>
            <a:r>
              <a:rPr lang="en-US" smtClean="0"/>
              <a:t>Bandwidth: 250Hz</a:t>
            </a:r>
          </a:p>
          <a:p>
            <a:pPr lvl="1"/>
            <a:r>
              <a:rPr lang="en-US" smtClean="0"/>
              <a:t>Typically at xx.080 – xx.099 part of the band</a:t>
            </a:r>
          </a:p>
          <a:p>
            <a:r>
              <a:rPr lang="en-US" smtClean="0"/>
              <a:t>Used to send text from one computer to another </a:t>
            </a:r>
          </a:p>
          <a:p>
            <a:pPr lvl="1"/>
            <a:r>
              <a:rPr lang="en-US" smtClean="0"/>
              <a:t>via Ham radio transceiver</a:t>
            </a:r>
          </a:p>
          <a:p>
            <a:r>
              <a:rPr lang="en-US" smtClean="0"/>
              <a:t>Messages of any length </a:t>
            </a:r>
          </a:p>
          <a:p>
            <a:pPr lvl="1"/>
            <a:r>
              <a:rPr lang="en-US" smtClean="0"/>
              <a:t>originally based on mechanical teletype</a:t>
            </a:r>
          </a:p>
          <a:p>
            <a:r>
              <a:rPr lang="en-US" smtClean="0"/>
              <a:t>No specific message format </a:t>
            </a:r>
          </a:p>
          <a:p>
            <a:pPr lvl="1"/>
            <a:r>
              <a:rPr lang="en-US" smtClean="0"/>
              <a:t>just text transmit/receive</a:t>
            </a:r>
          </a:p>
          <a:p>
            <a:r>
              <a:rPr lang="en-US" smtClean="0"/>
              <a:t>No built in error checking</a:t>
            </a:r>
          </a:p>
          <a:p>
            <a:pPr lvl="1"/>
            <a:r>
              <a:rPr lang="en-US" smtClean="0"/>
              <a:t>With low SNR and QRM expect some character errors</a:t>
            </a:r>
          </a:p>
          <a:p>
            <a:pPr lvl="2"/>
            <a:r>
              <a:rPr lang="en-US" smtClean="0"/>
              <a:t>Thus common to send critical information twice – like call sign</a:t>
            </a:r>
          </a:p>
          <a:p>
            <a:r>
              <a:rPr lang="en-US" sz="1400" smtClean="0"/>
              <a:t>References:</a:t>
            </a:r>
          </a:p>
          <a:p>
            <a:pPr lvl="1"/>
            <a:r>
              <a:rPr lang="en-US" sz="1200" smtClean="0">
                <a:hlinkClick r:id="rId2"/>
              </a:rPr>
              <a:t>https://www.rttycontesting.com/</a:t>
            </a:r>
            <a:endParaRPr lang="en-US" sz="1200" smtClean="0"/>
          </a:p>
          <a:p>
            <a:pPr lvl="1"/>
            <a:r>
              <a:rPr lang="en-US" sz="1200" i="1" smtClean="0"/>
              <a:t>aa5au.com/GettingStartedOnRtty.pdf</a:t>
            </a:r>
            <a:r>
              <a:rPr lang="en-US" sz="1200" smtClean="0"/>
              <a:t> </a:t>
            </a:r>
          </a:p>
        </p:txBody>
      </p:sp>
      <p:pic>
        <p:nvPicPr>
          <p:cNvPr id="45059" name="Picture 9" descr="rtty_120x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9600"/>
            <a:ext cx="171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4152900" y="6629400"/>
            <a:ext cx="499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0"/>
              <a:t>Photo courtesy of </a:t>
            </a:r>
            <a:r>
              <a:rPr lang="en-US" sz="900" b="0">
                <a:hlinkClick r:id="rId4"/>
              </a:rPr>
              <a:t>http://hfradio.org.uk/html/digital_modes.html</a:t>
            </a:r>
            <a:r>
              <a:rPr lang="en-US" sz="900" b="0"/>
              <a:t>  See that page for sounds also.</a:t>
            </a:r>
          </a:p>
        </p:txBody>
      </p:sp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3962400" y="914400"/>
            <a:ext cx="252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Known for contesting and faster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85825"/>
            <a:ext cx="3200400" cy="1552575"/>
          </a:xfrm>
        </p:spPr>
        <p:txBody>
          <a:bodyPr/>
          <a:lstStyle/>
          <a:p>
            <a:r>
              <a:rPr lang="en-US" smtClean="0"/>
              <a:t>Example DigiPan for PSK31</a:t>
            </a:r>
            <a:br>
              <a:rPr lang="en-US" smtClean="0"/>
            </a:br>
            <a:r>
              <a:rPr lang="en-US" sz="2000" smtClean="0"/>
              <a:t>Showing 1 strong signal on the waterfall</a:t>
            </a:r>
            <a:endParaRPr lang="en-US" smtClean="0"/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5400" y="2743200"/>
            <a:ext cx="3581400" cy="2286000"/>
          </a:xfrm>
        </p:spPr>
        <p:txBody>
          <a:bodyPr/>
          <a:lstStyle/>
          <a:p>
            <a:pPr marL="115888" indent="-115888">
              <a:lnSpc>
                <a:spcPct val="90000"/>
              </a:lnSpc>
            </a:pPr>
            <a:r>
              <a:rPr lang="en-US" smtClean="0"/>
              <a:t>Macro buttons across the top</a:t>
            </a:r>
          </a:p>
          <a:p>
            <a:pPr marL="115888" indent="-115888">
              <a:lnSpc>
                <a:spcPct val="90000"/>
              </a:lnSpc>
            </a:pPr>
            <a:r>
              <a:rPr lang="en-US" smtClean="0"/>
              <a:t>Multiple signal decode on right</a:t>
            </a:r>
          </a:p>
          <a:p>
            <a:pPr marL="115888" indent="-115888">
              <a:lnSpc>
                <a:spcPct val="90000"/>
              </a:lnSpc>
            </a:pPr>
            <a:r>
              <a:rPr lang="en-US" smtClean="0"/>
              <a:t>Waterfall below</a:t>
            </a:r>
          </a:p>
        </p:txBody>
      </p:sp>
      <p:pic>
        <p:nvPicPr>
          <p:cNvPr id="46083" name="Picture 5" descr="psk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225"/>
            <a:ext cx="5943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of MMTTY Screen Shot for RTTY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638800"/>
            <a:ext cx="8763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Macro buttons can usually be clicked with the mouse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Or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Press a F1-9 function key</a:t>
            </a:r>
            <a:endParaRPr lang="en-US" sz="1800" smtClean="0"/>
          </a:p>
        </p:txBody>
      </p:sp>
      <p:pic>
        <p:nvPicPr>
          <p:cNvPr id="47107" name="Picture 5" descr="http://hamsoft.ca/media/images/mmtty/mmt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2199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FLDIGI Another Popular SW Tool</a:t>
            </a:r>
            <a:br>
              <a:rPr lang="en-US" sz="2400" smtClean="0"/>
            </a:br>
            <a:r>
              <a:rPr lang="en-US" sz="1800" smtClean="0"/>
              <a:t>One software tool - decodes many modes: PSK, RTTY, MFSK, …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5" descr="fldi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929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727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Many modes supported, but only one message decoded at a time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For Field Day Operation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763000" cy="5791200"/>
          </a:xfrm>
        </p:spPr>
        <p:txBody>
          <a:bodyPr/>
          <a:lstStyle/>
          <a:p>
            <a:r>
              <a:rPr lang="en-US" sz="1800" smtClean="0"/>
              <a:t>A tent that with a RTTY/Digital station set up</a:t>
            </a:r>
            <a:r>
              <a:rPr lang="en-US" sz="2000" smtClean="0"/>
              <a:t> will have one or two computers </a:t>
            </a:r>
          </a:p>
          <a:p>
            <a:pPr lvl="1"/>
            <a:r>
              <a:rPr lang="en-US" sz="1600" smtClean="0"/>
              <a:t>Logging computer</a:t>
            </a:r>
          </a:p>
          <a:p>
            <a:pPr lvl="1"/>
            <a:r>
              <a:rPr lang="en-US" sz="1600" smtClean="0"/>
              <a:t>Digital modes computer (if not on the same machine as logging)</a:t>
            </a:r>
          </a:p>
          <a:p>
            <a:r>
              <a:rPr lang="en-US" sz="2000" smtClean="0"/>
              <a:t>It will have an instruction sheet for how to do digital on that equipment</a:t>
            </a:r>
          </a:p>
          <a:p>
            <a:pPr lvl="1"/>
            <a:r>
              <a:rPr lang="en-US" sz="1600" smtClean="0"/>
              <a:t>What software program to open (digipan, fldigi, other)</a:t>
            </a:r>
          </a:p>
          <a:p>
            <a:pPr lvl="1"/>
            <a:r>
              <a:rPr lang="en-US" sz="1600" smtClean="0"/>
              <a:t>Setting the transmitter power</a:t>
            </a:r>
          </a:p>
          <a:p>
            <a:pPr lvl="2"/>
            <a:r>
              <a:rPr lang="en-US" sz="1400" smtClean="0"/>
              <a:t>100W for voice SSB</a:t>
            </a:r>
          </a:p>
          <a:p>
            <a:pPr lvl="2"/>
            <a:r>
              <a:rPr lang="en-US" sz="1400" smtClean="0"/>
              <a:t>Likely 20-30W for digital modes</a:t>
            </a:r>
          </a:p>
          <a:p>
            <a:pPr lvl="1"/>
            <a:r>
              <a:rPr lang="en-US" sz="1600" smtClean="0"/>
              <a:t>Possibly how to set the specific windows computer sound level</a:t>
            </a:r>
          </a:p>
          <a:p>
            <a:pPr lvl="1"/>
            <a:r>
              <a:rPr lang="en-US" sz="1600" smtClean="0"/>
              <a:t>Adjusting RF gain for good waterfall display</a:t>
            </a:r>
          </a:p>
          <a:p>
            <a:pPr lvl="2"/>
            <a:r>
              <a:rPr lang="en-US" sz="1400" smtClean="0"/>
              <a:t>i.e., lower gain until waterfall shows just signals of interest</a:t>
            </a:r>
          </a:p>
          <a:p>
            <a:pPr lvl="1"/>
            <a:r>
              <a:rPr lang="en-US" sz="1600" smtClean="0"/>
              <a:t>What mode to set the radio – typically SSB Upper Side Band USB</a:t>
            </a:r>
          </a:p>
          <a:p>
            <a:pPr lvl="2"/>
            <a:r>
              <a:rPr lang="en-US" sz="1400" smtClean="0"/>
              <a:t>Some radios may have a special digital mode</a:t>
            </a:r>
          </a:p>
          <a:p>
            <a:pPr lvl="1"/>
            <a:r>
              <a:rPr lang="en-US" sz="1600" smtClean="0"/>
              <a:t>What frequency to tune the transceiver to</a:t>
            </a:r>
          </a:p>
          <a:p>
            <a:pPr lvl="2"/>
            <a:r>
              <a:rPr lang="en-US" sz="1400" smtClean="0"/>
              <a:t>Each digital mode has its own commonly</a:t>
            </a:r>
            <a:br>
              <a:rPr lang="en-US" sz="1400" smtClean="0"/>
            </a:br>
            <a:r>
              <a:rPr lang="en-US" sz="1400" smtClean="0"/>
              <a:t>used frequencies</a:t>
            </a:r>
          </a:p>
          <a:p>
            <a:pPr lvl="2"/>
            <a:r>
              <a:rPr lang="en-US" sz="1400" smtClean="0"/>
              <a:t>RTTY 7.084, 14.084, 21.084</a:t>
            </a:r>
          </a:p>
          <a:p>
            <a:r>
              <a:rPr lang="en-US" sz="2000" smtClean="0"/>
              <a:t>Set the transceiver and computer</a:t>
            </a:r>
            <a:br>
              <a:rPr lang="en-US" sz="2000" smtClean="0"/>
            </a:br>
            <a:r>
              <a:rPr lang="en-US" sz="2000" smtClean="0"/>
              <a:t>as indicated</a:t>
            </a:r>
          </a:p>
        </p:txBody>
      </p:sp>
      <p:pic>
        <p:nvPicPr>
          <p:cNvPr id="49155" name="Picture 4" descr="ARRL0038-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06900"/>
            <a:ext cx="4572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8201025" y="468630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5546</TotalTime>
  <Words>1611</Words>
  <Application>Microsoft Office PowerPoint</Application>
  <PresentationFormat>On-screen Show (4:3)</PresentationFormat>
  <Paragraphs>235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OCR B MT</vt:lpstr>
      <vt:lpstr>Comic Sans MS</vt:lpstr>
      <vt:lpstr>DFKai-SB</vt:lpstr>
      <vt:lpstr>Courier New</vt:lpstr>
      <vt:lpstr>Custom Design</vt:lpstr>
      <vt:lpstr>1_Custom Design</vt:lpstr>
      <vt:lpstr>2_Custom Design</vt:lpstr>
      <vt:lpstr>Custom Design</vt:lpstr>
      <vt:lpstr>Chart</vt:lpstr>
      <vt:lpstr>RTTY Digital Mode Contesting and Prep for Field Day Use</vt:lpstr>
      <vt:lpstr>Why This Briefing?</vt:lpstr>
      <vt:lpstr>Contents</vt:lpstr>
      <vt:lpstr>What is a Digital Data Mode</vt:lpstr>
      <vt:lpstr>RTTY Digital Data Mode</vt:lpstr>
      <vt:lpstr>Example DigiPan for PSK31 Showing 1 strong signal on the waterfall</vt:lpstr>
      <vt:lpstr>Example of MMTTY Screen Shot for RTTY</vt:lpstr>
      <vt:lpstr>FLDIGI Another Popular SW Tool One software tool - decodes many modes: PSK, RTTY, MFSK, …</vt:lpstr>
      <vt:lpstr>For Field Day Operation</vt:lpstr>
      <vt:lpstr>For Field Day Operation – Search and Pounce</vt:lpstr>
      <vt:lpstr>For Field Day Operation – Calling CQ - running</vt:lpstr>
      <vt:lpstr>Hints – Experience from other contests</vt:lpstr>
      <vt:lpstr>Log the Contact</vt:lpstr>
      <vt:lpstr>Getting the Field Day Stations Set-up Each band station captain &amp; transceiver owner need to set up for digital</vt:lpstr>
      <vt:lpstr>Equipment Setup</vt:lpstr>
      <vt:lpstr>Example Digital Mode Hook Up</vt:lpstr>
      <vt:lpstr>Sunspot Values Continue to Decline Reduce propagation at 20M and above </vt:lpstr>
      <vt:lpstr>Questions?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Vahey</dc:creator>
  <cp:lastModifiedBy>Vahey</cp:lastModifiedBy>
  <cp:revision>277</cp:revision>
  <dcterms:created xsi:type="dcterms:W3CDTF">2013-06-14T17:53:35Z</dcterms:created>
  <dcterms:modified xsi:type="dcterms:W3CDTF">2018-01-15T21:08:32Z</dcterms:modified>
</cp:coreProperties>
</file>