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2" r:id="rId2"/>
    <p:sldMasterId id="2147483654" r:id="rId3"/>
  </p:sldMasterIdLst>
  <p:notesMasterIdLst>
    <p:notesMasterId r:id="rId28"/>
  </p:notesMasterIdLst>
  <p:sldIdLst>
    <p:sldId id="627" r:id="rId4"/>
    <p:sldId id="722" r:id="rId5"/>
    <p:sldId id="723" r:id="rId6"/>
    <p:sldId id="724" r:id="rId7"/>
    <p:sldId id="725" r:id="rId8"/>
    <p:sldId id="713" r:id="rId9"/>
    <p:sldId id="718" r:id="rId10"/>
    <p:sldId id="719" r:id="rId11"/>
    <p:sldId id="712" r:id="rId12"/>
    <p:sldId id="710" r:id="rId13"/>
    <p:sldId id="711" r:id="rId14"/>
    <p:sldId id="714" r:id="rId15"/>
    <p:sldId id="716" r:id="rId16"/>
    <p:sldId id="715" r:id="rId17"/>
    <p:sldId id="705" r:id="rId18"/>
    <p:sldId id="706" r:id="rId19"/>
    <p:sldId id="727" r:id="rId20"/>
    <p:sldId id="726" r:id="rId21"/>
    <p:sldId id="730" r:id="rId22"/>
    <p:sldId id="728" r:id="rId23"/>
    <p:sldId id="720" r:id="rId24"/>
    <p:sldId id="721" r:id="rId25"/>
    <p:sldId id="700" r:id="rId26"/>
    <p:sldId id="699" r:id="rId27"/>
  </p:sldIdLst>
  <p:sldSz cx="9144000" cy="6858000" type="screen4x3"/>
  <p:notesSz cx="6858000" cy="9144000"/>
  <p:defaultTextStyle>
    <a:defPPr>
      <a:defRPr lang="en-US"/>
    </a:defPPr>
    <a:lvl1pPr algn="l" rtl="0" fontAlgn="base">
      <a:spcBef>
        <a:spcPct val="0"/>
      </a:spcBef>
      <a:spcAft>
        <a:spcPct val="0"/>
      </a:spcAft>
      <a:defRPr sz="1400" b="1" kern="1200">
        <a:solidFill>
          <a:schemeClr val="tx1"/>
        </a:solidFill>
        <a:latin typeface="Arial" charset="0"/>
        <a:ea typeface="+mn-ea"/>
        <a:cs typeface="Arial" charset="0"/>
      </a:defRPr>
    </a:lvl1pPr>
    <a:lvl2pPr marL="457200" algn="l" rtl="0" fontAlgn="base">
      <a:spcBef>
        <a:spcPct val="0"/>
      </a:spcBef>
      <a:spcAft>
        <a:spcPct val="0"/>
      </a:spcAft>
      <a:defRPr sz="1400" b="1" kern="1200">
        <a:solidFill>
          <a:schemeClr val="tx1"/>
        </a:solidFill>
        <a:latin typeface="Arial" charset="0"/>
        <a:ea typeface="+mn-ea"/>
        <a:cs typeface="Arial" charset="0"/>
      </a:defRPr>
    </a:lvl2pPr>
    <a:lvl3pPr marL="914400" algn="l" rtl="0" fontAlgn="base">
      <a:spcBef>
        <a:spcPct val="0"/>
      </a:spcBef>
      <a:spcAft>
        <a:spcPct val="0"/>
      </a:spcAft>
      <a:defRPr sz="1400" b="1" kern="1200">
        <a:solidFill>
          <a:schemeClr val="tx1"/>
        </a:solidFill>
        <a:latin typeface="Arial" charset="0"/>
        <a:ea typeface="+mn-ea"/>
        <a:cs typeface="Arial" charset="0"/>
      </a:defRPr>
    </a:lvl3pPr>
    <a:lvl4pPr marL="1371600" algn="l" rtl="0" fontAlgn="base">
      <a:spcBef>
        <a:spcPct val="0"/>
      </a:spcBef>
      <a:spcAft>
        <a:spcPct val="0"/>
      </a:spcAft>
      <a:defRPr sz="1400" b="1" kern="1200">
        <a:solidFill>
          <a:schemeClr val="tx1"/>
        </a:solidFill>
        <a:latin typeface="Arial" charset="0"/>
        <a:ea typeface="+mn-ea"/>
        <a:cs typeface="Arial" charset="0"/>
      </a:defRPr>
    </a:lvl4pPr>
    <a:lvl5pPr marL="1828800" algn="l" rtl="0" fontAlgn="base">
      <a:spcBef>
        <a:spcPct val="0"/>
      </a:spcBef>
      <a:spcAft>
        <a:spcPct val="0"/>
      </a:spcAft>
      <a:defRPr sz="1400" b="1" kern="1200">
        <a:solidFill>
          <a:schemeClr val="tx1"/>
        </a:solidFill>
        <a:latin typeface="Arial" charset="0"/>
        <a:ea typeface="+mn-ea"/>
        <a:cs typeface="Arial" charset="0"/>
      </a:defRPr>
    </a:lvl5pPr>
    <a:lvl6pPr marL="2286000" algn="l" defTabSz="914400" rtl="0" eaLnBrk="1" latinLnBrk="0" hangingPunct="1">
      <a:defRPr sz="1400" b="1" kern="1200">
        <a:solidFill>
          <a:schemeClr val="tx1"/>
        </a:solidFill>
        <a:latin typeface="Arial" charset="0"/>
        <a:ea typeface="+mn-ea"/>
        <a:cs typeface="Arial" charset="0"/>
      </a:defRPr>
    </a:lvl6pPr>
    <a:lvl7pPr marL="2743200" algn="l" defTabSz="914400" rtl="0" eaLnBrk="1" latinLnBrk="0" hangingPunct="1">
      <a:defRPr sz="1400" b="1" kern="1200">
        <a:solidFill>
          <a:schemeClr val="tx1"/>
        </a:solidFill>
        <a:latin typeface="Arial" charset="0"/>
        <a:ea typeface="+mn-ea"/>
        <a:cs typeface="Arial" charset="0"/>
      </a:defRPr>
    </a:lvl7pPr>
    <a:lvl8pPr marL="3200400" algn="l" defTabSz="914400" rtl="0" eaLnBrk="1" latinLnBrk="0" hangingPunct="1">
      <a:defRPr sz="1400" b="1" kern="1200">
        <a:solidFill>
          <a:schemeClr val="tx1"/>
        </a:solidFill>
        <a:latin typeface="Arial" charset="0"/>
        <a:ea typeface="+mn-ea"/>
        <a:cs typeface="Arial" charset="0"/>
      </a:defRPr>
    </a:lvl8pPr>
    <a:lvl9pPr marL="3657600" algn="l" defTabSz="914400" rtl="0" eaLnBrk="1" latinLnBrk="0" hangingPunct="1">
      <a:defRPr sz="14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a:srgbClr val="EA2AEF"/>
    <a:srgbClr val="FF0000"/>
    <a:srgbClr val="CEDEFE"/>
    <a:srgbClr val="BBE7FD"/>
    <a:srgbClr val="009900"/>
    <a:srgbClr val="CC0000"/>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67" autoAdjust="0"/>
    <p:restoredTop sz="97751" autoAdjust="0"/>
  </p:normalViewPr>
  <p:slideViewPr>
    <p:cSldViewPr>
      <p:cViewPr varScale="1">
        <p:scale>
          <a:sx n="140" d="100"/>
          <a:sy n="140" d="100"/>
        </p:scale>
        <p:origin x="-720" y="-10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282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b="0">
                <a:latin typeface="Arial" panose="020B0604020202020204" pitchFamily="34" charset="0"/>
                <a:cs typeface="Arial" panose="020B0604020202020204" pitchFamily="34" charset="0"/>
              </a:defRPr>
            </a:lvl1pPr>
          </a:lstStyle>
          <a:p>
            <a:pPr>
              <a:defRPr/>
            </a:pPr>
            <a:endParaRPr lang="en-US"/>
          </a:p>
        </p:txBody>
      </p:sp>
      <p:sp>
        <p:nvSpPr>
          <p:cNvPr id="337923"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0">
                <a:latin typeface="Arial" panose="020B0604020202020204" pitchFamily="34" charset="0"/>
                <a:cs typeface="Arial" panose="020B0604020202020204" pitchFamily="34" charset="0"/>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37925"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37926"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b="0">
                <a:latin typeface="Arial" panose="020B0604020202020204" pitchFamily="34" charset="0"/>
                <a:cs typeface="Arial" panose="020B0604020202020204" pitchFamily="34" charset="0"/>
              </a:defRPr>
            </a:lvl1pPr>
          </a:lstStyle>
          <a:p>
            <a:pPr>
              <a:defRPr/>
            </a:pPr>
            <a:endParaRPr lang="en-US"/>
          </a:p>
        </p:txBody>
      </p:sp>
      <p:sp>
        <p:nvSpPr>
          <p:cNvPr id="337927"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b="0">
                <a:latin typeface="Arial" panose="020B0604020202020204" pitchFamily="34" charset="0"/>
                <a:cs typeface="Arial" panose="020B0604020202020204" pitchFamily="34" charset="0"/>
              </a:defRPr>
            </a:lvl1pPr>
          </a:lstStyle>
          <a:p>
            <a:pPr>
              <a:defRPr/>
            </a:pPr>
            <a:fld id="{2BFB4BCB-C1AC-4E0E-A790-9CC2149CEF8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p:spPr>
        <p:txBody>
          <a:bodyPr/>
          <a:lstStyle/>
          <a:p>
            <a:r>
              <a:rPr lang="en-US" smtClean="0">
                <a:latin typeface="Arial" charset="0"/>
                <a:cs typeface="Arial" charset="0"/>
              </a:rPr>
              <a:t>Explain that sporadic E “clouds” form in the E layer and if they are dense enough act to reflect signals back to Earth.  Sporadic E propagation can occur at any time of the sunspot cycle.</a:t>
            </a:r>
          </a:p>
          <a:p>
            <a:endParaRPr lang="en-US" smtClean="0">
              <a:latin typeface="Arial" charset="0"/>
              <a:cs typeface="Arial" charset="0"/>
            </a:endParaRPr>
          </a:p>
          <a:p>
            <a:r>
              <a:rPr lang="en-US" smtClean="0">
                <a:latin typeface="Arial" charset="0"/>
                <a:cs typeface="Arial" charset="0"/>
              </a:rPr>
              <a:t>Aurora is caused by charged particles flowing to the Earth’s surface.  This creates a conductive vertical sheet that can reflect radio waves.  The sheet’s surface is constantly moving, causing distortion to the signals it reflects.</a:t>
            </a:r>
          </a:p>
        </p:txBody>
      </p:sp>
      <p:sp>
        <p:nvSpPr>
          <p:cNvPr id="1126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344E928-8070-4404-A39D-D7B6CB4EAA38}" type="slidenum">
              <a:rPr lang="en-US" sz="1200" b="0">
                <a:latin typeface="Times New Roman" pitchFamily="18" charset="0"/>
                <a:ea typeface="MS PGothic" pitchFamily="34" charset="-128"/>
              </a:rPr>
              <a:pPr algn="r"/>
              <a:t>17</a:t>
            </a:fld>
            <a:endParaRPr lang="en-US" sz="1200" b="0">
              <a:latin typeface="Times New Roman" pitchFamily="18" charset="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740C072-890D-4DA8-9AA7-865B077199A1}" type="slidenum">
              <a:rPr lang="en-US" sz="1200" b="0">
                <a:latin typeface="Times New Roman" pitchFamily="18" charset="0"/>
                <a:ea typeface="MS PGothic" pitchFamily="34" charset="-128"/>
              </a:rPr>
              <a:pPr algn="r"/>
              <a:t>18</a:t>
            </a:fld>
            <a:endParaRPr lang="en-US" sz="1200" b="0">
              <a:latin typeface="Times New Roman" pitchFamily="18" charset="0"/>
              <a:ea typeface="MS PGothic" pitchFamily="34" charset="-128"/>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r>
              <a:rPr lang="en-US" smtClean="0">
                <a:latin typeface="Arial" charset="0"/>
                <a:cs typeface="Arial" charset="0"/>
              </a:rPr>
              <a:t>If the angle is too steep, the waves go right through.  </a:t>
            </a:r>
          </a:p>
          <a:p>
            <a:pPr eaLnBrk="1" hangingPunct="1"/>
            <a:r>
              <a:rPr lang="en-US" smtClean="0">
                <a:latin typeface="Arial" charset="0"/>
                <a:cs typeface="Arial" charset="0"/>
              </a:rPr>
              <a:t>If the frequencies are too high, the refraction is insufficient to return the wave to Earth, creating a reflection or skip. </a:t>
            </a:r>
          </a:p>
          <a:p>
            <a:pPr eaLnBrk="1" hangingPunct="1"/>
            <a:r>
              <a:rPr lang="en-US" smtClean="0">
                <a:latin typeface="Arial" charset="0"/>
                <a:cs typeface="Arial" charset="0"/>
              </a:rPr>
              <a:t>For low frequencies, signals can be absorbed by ionization in the lower layers (D and E), blocking propagation.</a:t>
            </a:r>
          </a:p>
          <a:p>
            <a:pPr eaLnBrk="1" hangingPunct="1"/>
            <a:endParaRPr lang="en-US" smtClean="0">
              <a:latin typeface="Arial" charset="0"/>
              <a:cs typeface="Arial" charset="0"/>
            </a:endParaRPr>
          </a:p>
          <a:p>
            <a:pPr eaLnBrk="1" hangingPunct="1"/>
            <a:r>
              <a:rPr lang="en-US" smtClean="0">
                <a:latin typeface="Arial" charset="0"/>
                <a:cs typeface="Arial" charset="0"/>
              </a:rPr>
              <a:t>The varying amount of ionization through the day creates maximum and minimum usable frequencies for sky-wave propagation. (Explain MUF and LUF.)  Hams interested in DX (you might have to explain DX) adjust their operating bands to take advantage of those frequencies that can be reflected by the ionosphere. </a:t>
            </a:r>
          </a:p>
          <a:p>
            <a:pPr eaLnBrk="1" hangingPunct="1"/>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hambackground"/>
          <p:cNvPicPr>
            <a:picLocks noChangeAspect="1" noChangeArrowheads="1"/>
          </p:cNvPicPr>
          <p:nvPr userDrawn="1"/>
        </p:nvPicPr>
        <p:blipFill>
          <a:blip r:embed="rId2">
            <a:lum bright="64000" contrast="-80000"/>
          </a:blip>
          <a:srcRect r="11597"/>
          <a:stretch>
            <a:fillRect/>
          </a:stretch>
        </p:blipFill>
        <p:spPr bwMode="auto">
          <a:xfrm>
            <a:off x="0" y="0"/>
            <a:ext cx="9229725" cy="6884988"/>
          </a:xfrm>
          <a:prstGeom prst="rect">
            <a:avLst/>
          </a:prstGeom>
          <a:noFill/>
          <a:ln w="9525">
            <a:noFill/>
            <a:miter lim="800000"/>
            <a:headEnd/>
            <a:tailEnd/>
          </a:ln>
        </p:spPr>
      </p:pic>
      <p:sp>
        <p:nvSpPr>
          <p:cNvPr id="5" name="WordArt 7"/>
          <p:cNvSpPr>
            <a:spLocks noChangeArrowheads="1" noChangeShapeType="1" noTextEdit="1"/>
          </p:cNvSpPr>
          <p:nvPr userDrawn="1"/>
        </p:nvSpPr>
        <p:spPr bwMode="auto">
          <a:xfrm>
            <a:off x="228600" y="152400"/>
            <a:ext cx="685800" cy="457200"/>
          </a:xfrm>
          <a:prstGeom prst="rect">
            <a:avLst/>
          </a:prstGeom>
        </p:spPr>
        <p:txBody>
          <a:bodyPr wrap="none" fromWordArt="1">
            <a:prstTxWarp prst="textCascadeUp">
              <a:avLst>
                <a:gd name="adj" fmla="val 75694"/>
              </a:avLst>
            </a:prstTxWarp>
            <a:scene3d>
              <a:camera prst="legacyPerspectiveTopLeft">
                <a:rot lat="0" lon="20519958" rev="0"/>
              </a:camera>
              <a:lightRig rig="legacyHarsh3" dir="r"/>
            </a:scene3d>
            <a:sp3d extrusionH="430200" prstMaterial="legacyMatte">
              <a:extrusionClr>
                <a:srgbClr val="006600"/>
              </a:extrusionClr>
            </a:sp3d>
          </a:bodyPr>
          <a:lstStyle/>
          <a:p>
            <a:pPr algn="ctr"/>
            <a:r>
              <a:rPr lang="en-US" sz="3600" kern="10">
                <a:ln w="9525">
                  <a:round/>
                  <a:headEnd/>
                  <a:tailEnd/>
                </a:ln>
                <a:solidFill>
                  <a:srgbClr val="00FFFF">
                    <a:alpha val="45097"/>
                  </a:srgbClr>
                </a:solidFill>
                <a:latin typeface="Arial Black"/>
              </a:rPr>
              <a:t>W6HA</a:t>
            </a:r>
          </a:p>
        </p:txBody>
      </p:sp>
      <p:sp>
        <p:nvSpPr>
          <p:cNvPr id="156675" name="Rectangle 3"/>
          <p:cNvSpPr>
            <a:spLocks noGrp="1" noChangeArrowheads="1"/>
          </p:cNvSpPr>
          <p:nvPr>
            <p:ph type="ctrTitle"/>
          </p:nvPr>
        </p:nvSpPr>
        <p:spPr>
          <a:xfrm>
            <a:off x="685800" y="1295400"/>
            <a:ext cx="7772400" cy="1470025"/>
          </a:xfrm>
        </p:spPr>
        <p:txBody>
          <a:bodyPr/>
          <a:lstStyle>
            <a:lvl1pPr>
              <a:defRPr/>
            </a:lvl1pPr>
          </a:lstStyle>
          <a:p>
            <a:pPr lvl="0"/>
            <a:r>
              <a:rPr lang="en-US" noProof="0"/>
              <a:t>Click to edit Master title style</a:t>
            </a:r>
          </a:p>
        </p:txBody>
      </p:sp>
      <p:sp>
        <p:nvSpPr>
          <p:cNvPr id="156676" name="Rectangle 4"/>
          <p:cNvSpPr>
            <a:spLocks noGrp="1" noChangeArrowheads="1"/>
          </p:cNvSpPr>
          <p:nvPr>
            <p:ph type="subTitle" idx="1"/>
          </p:nvPr>
        </p:nvSpPr>
        <p:spPr>
          <a:xfrm>
            <a:off x="1371600" y="3051175"/>
            <a:ext cx="6400800" cy="1752600"/>
          </a:xfrm>
        </p:spPr>
        <p:txBody>
          <a:bodyPr/>
          <a:lstStyle>
            <a:lvl1pPr marL="0" indent="0" algn="ctr">
              <a:buFontTx/>
              <a:buNone/>
              <a:defRPr/>
            </a:lvl1pPr>
          </a:lstStyle>
          <a:p>
            <a:pPr lvl="0"/>
            <a:r>
              <a:rPr lang="en-US"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B4AC308-ABEB-48B9-8289-FDE2CD7369A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09800" cy="655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76200"/>
            <a:ext cx="6477000" cy="655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DAEC0CE8-1B02-478F-9192-3BB17A4F633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40A8B36A-9732-453F-B6B0-386ABE76B8E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229600" cy="609600"/>
          </a:xfrm>
        </p:spPr>
        <p:txBody>
          <a:bodyPr/>
          <a:lstStyle/>
          <a:p>
            <a:r>
              <a:rPr lang="en-US"/>
              <a:t>Click to edit Master title style</a:t>
            </a:r>
          </a:p>
        </p:txBody>
      </p:sp>
      <p:sp>
        <p:nvSpPr>
          <p:cNvPr id="3" name="Table Placeholder 2"/>
          <p:cNvSpPr>
            <a:spLocks noGrp="1"/>
          </p:cNvSpPr>
          <p:nvPr>
            <p:ph type="tbl" idx="1"/>
          </p:nvPr>
        </p:nvSpPr>
        <p:spPr>
          <a:xfrm>
            <a:off x="228600" y="838200"/>
            <a:ext cx="8763000" cy="5791200"/>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D54E18EA-1F58-47F3-9E18-D3AD7C270D3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EB0F8F60-3997-47B5-9E25-4990E5D2E38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8E610D1-3621-430C-B8DF-846D86BBBF6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E11CA75-7AA9-4CF4-AB21-A9CD2A92AC20}"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38200"/>
            <a:ext cx="43053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838200"/>
            <a:ext cx="43053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5178B24A-5DF5-4AF7-94F9-4743FAD310A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44D6ACDB-FD9A-45E6-AE82-FCB46AE83E65}"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BC363BF0-77E2-43D4-9198-3C8633D45DF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E6454806-F270-4426-835E-42807E0BAF2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3365199-AA2F-4165-BE66-3B59CBA5EECF}"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62933A9-DE17-45C3-850B-65D3312E168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9D09C96-0749-4C6B-92D9-4D9C527441E0}"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FC7E2A26-5A08-41F0-B331-2417C182120B}"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09800" cy="655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76200"/>
            <a:ext cx="6477000" cy="655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81E0B82C-C74D-4E99-9500-D82CC3C50F45}"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DD3EF834-040A-41D2-AD46-E5517BC49FE6}"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7011A57A-30C2-46EC-B94C-9E6AEBEDA9A3}"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9A36E00-C85D-4E91-8256-99D3D264AD1A}"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38200"/>
            <a:ext cx="43053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838200"/>
            <a:ext cx="43053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9D3736EB-7D6C-4A12-BBFF-9200BF6550F9}"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B0D0B2DF-0BCF-46F6-8872-B39A7BFA81E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57F844B-79E4-4DD2-AAE7-816D6C458951}"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0E92E41B-6506-4BF7-99B4-D23414549F25}"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71D544A-303A-4D05-B823-D9F46BBFF0D3}"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41431AC-5592-42F1-9745-1F943EEDE15D}"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128F186-C35A-4CB7-8E47-1A2A0F37BFE7}"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632D8D5-6251-443B-B8D7-05659D7B1A3D}"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09800" cy="655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76200"/>
            <a:ext cx="6477000" cy="655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508DDD2F-CCBE-4AB9-B114-82971537AA1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38200"/>
            <a:ext cx="430530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838200"/>
            <a:ext cx="430530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EB5BA0DE-E734-468E-842C-1EFE6F59DBC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87DC1A9D-1D08-440B-8C08-49BE893E70F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267529FF-5FC0-4F66-AA74-18061A68226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96D6FEA-53E5-4D3C-8E5E-A4616CB993B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8F0FCE3-088A-4432-92F9-D82A20E2915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0E30C5A-7F91-46AE-97E3-782EE528331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hambackground"/>
          <p:cNvPicPr>
            <a:picLocks noChangeAspect="1" noChangeArrowheads="1"/>
          </p:cNvPicPr>
          <p:nvPr userDrawn="1"/>
        </p:nvPicPr>
        <p:blipFill>
          <a:blip r:embed="rId15">
            <a:lum bright="64000" contrast="-80000"/>
          </a:blip>
          <a:srcRect r="11597"/>
          <a:stretch>
            <a:fillRect/>
          </a:stretch>
        </p:blipFill>
        <p:spPr bwMode="auto">
          <a:xfrm>
            <a:off x="0" y="0"/>
            <a:ext cx="9229725" cy="68849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838200" y="762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838200"/>
            <a:ext cx="87630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5174" name="Rectangle 6"/>
          <p:cNvSpPr>
            <a:spLocks noGrp="1" noChangeArrowheads="1"/>
          </p:cNvSpPr>
          <p:nvPr>
            <p:ph type="sldNum" sz="quarter" idx="4"/>
          </p:nvPr>
        </p:nvSpPr>
        <p:spPr bwMode="auto">
          <a:xfrm>
            <a:off x="7010400" y="6689725"/>
            <a:ext cx="2133600" cy="1682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900" b="0">
                <a:latin typeface="Arial" panose="020B0604020202020204" pitchFamily="34" charset="0"/>
                <a:cs typeface="Arial" panose="020B0604020202020204" pitchFamily="34" charset="0"/>
              </a:defRPr>
            </a:lvl1pPr>
          </a:lstStyle>
          <a:p>
            <a:pPr>
              <a:defRPr/>
            </a:pPr>
            <a:fld id="{BA9C0AE6-B530-4C16-84E7-33F6B82B9C59}" type="slidenum">
              <a:rPr lang="en-US"/>
              <a:pPr>
                <a:defRPr/>
              </a:pPr>
              <a:t>‹#›</a:t>
            </a:fld>
            <a:endParaRPr lang="en-US"/>
          </a:p>
        </p:txBody>
      </p:sp>
      <p:sp>
        <p:nvSpPr>
          <p:cNvPr id="135176" name="Rectangle 8"/>
          <p:cNvSpPr>
            <a:spLocks noChangeArrowheads="1"/>
          </p:cNvSpPr>
          <p:nvPr userDrawn="1"/>
        </p:nvSpPr>
        <p:spPr bwMode="auto">
          <a:xfrm>
            <a:off x="0" y="714375"/>
            <a:ext cx="9144000" cy="47625"/>
          </a:xfrm>
          <a:prstGeom prst="rect">
            <a:avLst/>
          </a:prstGeom>
          <a:gradFill rotWithShape="1">
            <a:gsLst>
              <a:gs pos="0">
                <a:schemeClr val="folHlink"/>
              </a:gs>
              <a:gs pos="100000">
                <a:schemeClr val="accent2"/>
              </a:gs>
            </a:gsLst>
            <a:lin ang="2700000" scaled="1"/>
          </a:gradFill>
          <a:ln w="9525">
            <a:solidFill>
              <a:schemeClr val="tx1"/>
            </a:solidFill>
            <a:miter lim="800000"/>
            <a:headEnd/>
            <a:tailEnd/>
          </a:ln>
          <a:effectLst/>
          <a:extLst/>
        </p:spPr>
        <p:txBody>
          <a:bodyPr wrap="none" anchor="ctr"/>
          <a:lstStyle/>
          <a:p>
            <a:pPr>
              <a:defRPr/>
            </a:pPr>
            <a:endParaRPr lang="en-US" sz="1800" b="0">
              <a:latin typeface="Arial" panose="020B0604020202020204" pitchFamily="34" charset="0"/>
              <a:cs typeface="Arial" panose="020B0604020202020204" pitchFamily="34" charset="0"/>
            </a:endParaRPr>
          </a:p>
        </p:txBody>
      </p:sp>
      <p:sp>
        <p:nvSpPr>
          <p:cNvPr id="1031" name="WordArt 9"/>
          <p:cNvSpPr>
            <a:spLocks noChangeArrowheads="1" noChangeShapeType="1" noTextEdit="1"/>
          </p:cNvSpPr>
          <p:nvPr userDrawn="1"/>
        </p:nvSpPr>
        <p:spPr bwMode="auto">
          <a:xfrm>
            <a:off x="228600" y="152400"/>
            <a:ext cx="685800" cy="457200"/>
          </a:xfrm>
          <a:prstGeom prst="rect">
            <a:avLst/>
          </a:prstGeom>
        </p:spPr>
        <p:txBody>
          <a:bodyPr wrap="none" fromWordArt="1">
            <a:prstTxWarp prst="textCascadeUp">
              <a:avLst>
                <a:gd name="adj" fmla="val 75694"/>
              </a:avLst>
            </a:prstTxWarp>
            <a:scene3d>
              <a:camera prst="legacyPerspectiveTopLeft">
                <a:rot lat="0" lon="20519958" rev="0"/>
              </a:camera>
              <a:lightRig rig="legacyHarsh3" dir="r"/>
            </a:scene3d>
            <a:sp3d extrusionH="430200" prstMaterial="legacyMatte">
              <a:extrusionClr>
                <a:srgbClr val="006600"/>
              </a:extrusionClr>
            </a:sp3d>
          </a:bodyPr>
          <a:lstStyle/>
          <a:p>
            <a:pPr algn="ctr"/>
            <a:r>
              <a:rPr lang="en-US" sz="3600" kern="10">
                <a:ln w="9525">
                  <a:round/>
                  <a:headEnd/>
                  <a:tailEnd/>
                </a:ln>
                <a:solidFill>
                  <a:srgbClr val="00FFFF">
                    <a:alpha val="45097"/>
                  </a:srgbClr>
                </a:solidFill>
                <a:latin typeface="Arial Black"/>
              </a:rPr>
              <a:t>W6HA</a:t>
            </a:r>
          </a:p>
        </p:txBody>
      </p:sp>
      <p:sp>
        <p:nvSpPr>
          <p:cNvPr id="135178" name="Text Box 10"/>
          <p:cNvSpPr txBox="1">
            <a:spLocks noChangeArrowheads="1"/>
          </p:cNvSpPr>
          <p:nvPr userDrawn="1"/>
        </p:nvSpPr>
        <p:spPr bwMode="auto">
          <a:xfrm>
            <a:off x="60325" y="6688138"/>
            <a:ext cx="339725" cy="244475"/>
          </a:xfrm>
          <a:prstGeom prst="rect">
            <a:avLst/>
          </a:prstGeom>
          <a:noFill/>
          <a:ln>
            <a:noFill/>
          </a:ln>
          <a:effectLst/>
          <a:extLst/>
        </p:spPr>
        <p:txBody>
          <a:bodyPr wrap="none">
            <a:spAutoFit/>
          </a:bodyPr>
          <a:lstStyle/>
          <a:p>
            <a:pPr>
              <a:defRPr/>
            </a:pPr>
            <a:fld id="{C2CCA46F-B21F-4C85-8E72-F7F90EE57B27}" type="slidenum">
              <a:rPr lang="en-US" sz="1000" b="0">
                <a:latin typeface="Arial" panose="020B0604020202020204" pitchFamily="34" charset="0"/>
                <a:cs typeface="Arial" panose="020B0604020202020204" pitchFamily="34" charset="0"/>
              </a:rPr>
              <a:pPr>
                <a:defRPr/>
              </a:pPr>
              <a:t>‹#›</a:t>
            </a:fld>
            <a:endParaRPr lang="en-US" sz="1000" b="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0" r:id="rId1"/>
    <p:sldLayoutId id="2147483667" r:id="rId2"/>
    <p:sldLayoutId id="2147483666" r:id="rId3"/>
    <p:sldLayoutId id="2147483665" r:id="rId4"/>
    <p:sldLayoutId id="2147483664" r:id="rId5"/>
    <p:sldLayoutId id="2147483663" r:id="rId6"/>
    <p:sldLayoutId id="2147483662" r:id="rId7"/>
    <p:sldLayoutId id="2147483661" r:id="rId8"/>
    <p:sldLayoutId id="2147483660" r:id="rId9"/>
    <p:sldLayoutId id="2147483659" r:id="rId10"/>
    <p:sldLayoutId id="2147483658" r:id="rId11"/>
    <p:sldLayoutId id="2147483657" r:id="rId12"/>
    <p:sldLayoutId id="2147483656" r:id="rId13"/>
  </p:sldLayoutIdLst>
  <p:txStyles>
    <p:titleStyle>
      <a:lvl1pPr algn="ctr" rtl="0" eaLnBrk="0" fontAlgn="base" hangingPunct="0">
        <a:lnSpc>
          <a:spcPct val="90000"/>
        </a:lnSpc>
        <a:spcBef>
          <a:spcPct val="0"/>
        </a:spcBef>
        <a:spcAft>
          <a:spcPct val="0"/>
        </a:spcAft>
        <a:defRPr sz="2800" kern="1200">
          <a:solidFill>
            <a:schemeClr val="tx2"/>
          </a:solidFill>
          <a:latin typeface="+mj-lt"/>
          <a:ea typeface="+mj-ea"/>
          <a:cs typeface="+mj-cs"/>
        </a:defRPr>
      </a:lvl1pPr>
      <a:lvl2pPr algn="ctr" rtl="0" eaLnBrk="0" fontAlgn="base" hangingPunct="0">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2pPr>
      <a:lvl3pPr algn="ctr" rtl="0" eaLnBrk="0" fontAlgn="base" hangingPunct="0">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3pPr>
      <a:lvl4pPr algn="ctr" rtl="0" eaLnBrk="0" fontAlgn="base" hangingPunct="0">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4pPr>
      <a:lvl5pPr algn="ctr" rtl="0" eaLnBrk="0" fontAlgn="base" hangingPunct="0">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5pPr>
      <a:lvl6pPr marL="457200" algn="ctr" rtl="0" fontAlgn="base">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6pPr>
      <a:lvl7pPr marL="914400" algn="ctr" rtl="0" fontAlgn="base">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7pPr>
      <a:lvl8pPr marL="1371600" algn="ctr" rtl="0" fontAlgn="base">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8pPr>
      <a:lvl9pPr marL="1828800" algn="ctr" rtl="0" fontAlgn="base">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7" descr="hambackground"/>
          <p:cNvPicPr>
            <a:picLocks noChangeAspect="1" noChangeArrowheads="1"/>
          </p:cNvPicPr>
          <p:nvPr userDrawn="1"/>
        </p:nvPicPr>
        <p:blipFill>
          <a:blip r:embed="rId13">
            <a:lum bright="64000" contrast="-80000"/>
          </a:blip>
          <a:srcRect r="11597"/>
          <a:stretch>
            <a:fillRect/>
          </a:stretch>
        </p:blipFill>
        <p:spPr bwMode="auto">
          <a:xfrm>
            <a:off x="0" y="0"/>
            <a:ext cx="9229725" cy="6884988"/>
          </a:xfrm>
          <a:prstGeom prst="rect">
            <a:avLst/>
          </a:prstGeom>
          <a:noFill/>
          <a:ln w="9525">
            <a:noFill/>
            <a:miter lim="800000"/>
            <a:headEnd/>
            <a:tailEnd/>
          </a:ln>
        </p:spPr>
      </p:pic>
      <p:sp>
        <p:nvSpPr>
          <p:cNvPr id="15363" name="Rectangle 2"/>
          <p:cNvSpPr>
            <a:spLocks noGrp="1" noChangeArrowheads="1"/>
          </p:cNvSpPr>
          <p:nvPr>
            <p:ph type="title"/>
          </p:nvPr>
        </p:nvSpPr>
        <p:spPr bwMode="auto">
          <a:xfrm>
            <a:off x="838200" y="762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4" name="Rectangle 3"/>
          <p:cNvSpPr>
            <a:spLocks noGrp="1" noChangeArrowheads="1"/>
          </p:cNvSpPr>
          <p:nvPr>
            <p:ph type="body" idx="1"/>
          </p:nvPr>
        </p:nvSpPr>
        <p:spPr bwMode="auto">
          <a:xfrm>
            <a:off x="228600" y="838200"/>
            <a:ext cx="87630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5174" name="Rectangle 6"/>
          <p:cNvSpPr>
            <a:spLocks noGrp="1" noChangeArrowheads="1"/>
          </p:cNvSpPr>
          <p:nvPr>
            <p:ph type="sldNum" sz="quarter" idx="4"/>
          </p:nvPr>
        </p:nvSpPr>
        <p:spPr bwMode="auto">
          <a:xfrm>
            <a:off x="7010400" y="6689725"/>
            <a:ext cx="2133600" cy="1682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900" b="0">
                <a:latin typeface="+mn-lt"/>
                <a:cs typeface="+mn-cs"/>
              </a:defRPr>
            </a:lvl1pPr>
          </a:lstStyle>
          <a:p>
            <a:pPr>
              <a:defRPr/>
            </a:pPr>
            <a:fld id="{D224BDBC-8589-44B8-99F6-912869A9B699}" type="slidenum">
              <a:rPr lang="en-US"/>
              <a:pPr>
                <a:defRPr/>
              </a:pPr>
              <a:t>‹#›</a:t>
            </a:fld>
            <a:endParaRPr lang="en-US"/>
          </a:p>
        </p:txBody>
      </p:sp>
      <p:sp>
        <p:nvSpPr>
          <p:cNvPr id="135176" name="Rectangle 8"/>
          <p:cNvSpPr>
            <a:spLocks noChangeArrowheads="1"/>
          </p:cNvSpPr>
          <p:nvPr userDrawn="1"/>
        </p:nvSpPr>
        <p:spPr bwMode="auto">
          <a:xfrm>
            <a:off x="0" y="714375"/>
            <a:ext cx="9144000" cy="47625"/>
          </a:xfrm>
          <a:prstGeom prst="rect">
            <a:avLst/>
          </a:prstGeom>
          <a:gradFill rotWithShape="1">
            <a:gsLst>
              <a:gs pos="0">
                <a:schemeClr val="folHlink"/>
              </a:gs>
              <a:gs pos="100000">
                <a:schemeClr val="accent2"/>
              </a:gs>
            </a:gsLst>
            <a:lin ang="2700000" scaled="1"/>
          </a:gradFill>
          <a:ln w="9525">
            <a:solidFill>
              <a:schemeClr val="tx1"/>
            </a:solidFill>
            <a:miter lim="800000"/>
            <a:headEnd/>
            <a:tailEnd/>
          </a:ln>
          <a:effectLst/>
          <a:extLst/>
        </p:spPr>
        <p:txBody>
          <a:bodyPr wrap="none" anchor="ctr"/>
          <a:lstStyle/>
          <a:p>
            <a:pPr>
              <a:defRPr/>
            </a:pPr>
            <a:endParaRPr lang="en-US" sz="1800" b="0">
              <a:latin typeface="Arial" panose="020B0604020202020204" pitchFamily="34" charset="0"/>
              <a:cs typeface="Arial" panose="020B0604020202020204" pitchFamily="34" charset="0"/>
            </a:endParaRPr>
          </a:p>
        </p:txBody>
      </p:sp>
      <p:sp>
        <p:nvSpPr>
          <p:cNvPr id="15367" name="WordArt 9"/>
          <p:cNvSpPr>
            <a:spLocks noChangeArrowheads="1" noChangeShapeType="1" noTextEdit="1"/>
          </p:cNvSpPr>
          <p:nvPr userDrawn="1"/>
        </p:nvSpPr>
        <p:spPr bwMode="auto">
          <a:xfrm>
            <a:off x="228600" y="152400"/>
            <a:ext cx="685800" cy="457200"/>
          </a:xfrm>
          <a:prstGeom prst="rect">
            <a:avLst/>
          </a:prstGeom>
        </p:spPr>
        <p:txBody>
          <a:bodyPr wrap="none" fromWordArt="1">
            <a:prstTxWarp prst="textCascadeUp">
              <a:avLst>
                <a:gd name="adj" fmla="val 75694"/>
              </a:avLst>
            </a:prstTxWarp>
            <a:scene3d>
              <a:camera prst="legacyPerspectiveTopLeft">
                <a:rot lat="0" lon="20519958" rev="0"/>
              </a:camera>
              <a:lightRig rig="legacyHarsh3" dir="r"/>
            </a:scene3d>
            <a:sp3d extrusionH="430200" prstMaterial="legacyMatte">
              <a:extrusionClr>
                <a:srgbClr val="006600"/>
              </a:extrusionClr>
            </a:sp3d>
          </a:bodyPr>
          <a:lstStyle/>
          <a:p>
            <a:pPr algn="ctr"/>
            <a:r>
              <a:rPr lang="en-US" sz="3600" kern="10">
                <a:ln w="9525">
                  <a:round/>
                  <a:headEnd/>
                  <a:tailEnd/>
                </a:ln>
                <a:solidFill>
                  <a:srgbClr val="00FFFF">
                    <a:alpha val="45097"/>
                  </a:srgbClr>
                </a:solidFill>
                <a:latin typeface="Arial Black"/>
              </a:rPr>
              <a:t>W6HA</a:t>
            </a:r>
          </a:p>
        </p:txBody>
      </p:sp>
      <p:sp>
        <p:nvSpPr>
          <p:cNvPr id="135178" name="Text Box 10"/>
          <p:cNvSpPr txBox="1">
            <a:spLocks noChangeArrowheads="1"/>
          </p:cNvSpPr>
          <p:nvPr userDrawn="1"/>
        </p:nvSpPr>
        <p:spPr bwMode="auto">
          <a:xfrm>
            <a:off x="60325" y="6688138"/>
            <a:ext cx="339725" cy="244475"/>
          </a:xfrm>
          <a:prstGeom prst="rect">
            <a:avLst/>
          </a:prstGeom>
          <a:noFill/>
          <a:ln>
            <a:noFill/>
          </a:ln>
          <a:effectLst/>
          <a:extLst/>
        </p:spPr>
        <p:txBody>
          <a:bodyPr wrap="none">
            <a:spAutoFit/>
          </a:bodyPr>
          <a:lstStyle/>
          <a:p>
            <a:pPr>
              <a:defRPr/>
            </a:pPr>
            <a:fld id="{6AB3EE02-1C0D-47B4-B59B-8DA9CC41F45A}" type="slidenum">
              <a:rPr lang="en-US" sz="1000" b="0">
                <a:latin typeface="Arial" panose="020B0604020202020204" pitchFamily="34" charset="0"/>
                <a:cs typeface="Arial" panose="020B0604020202020204" pitchFamily="34" charset="0"/>
              </a:rPr>
              <a:pPr>
                <a:defRPr/>
              </a:pPr>
              <a:t>‹#›</a:t>
            </a:fld>
            <a:endParaRPr lang="en-US" sz="1000" b="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8" r:id="rId1"/>
    <p:sldLayoutId id="2147483677" r:id="rId2"/>
    <p:sldLayoutId id="2147483676" r:id="rId3"/>
    <p:sldLayoutId id="2147483675" r:id="rId4"/>
    <p:sldLayoutId id="2147483674" r:id="rId5"/>
    <p:sldLayoutId id="2147483673" r:id="rId6"/>
    <p:sldLayoutId id="2147483672" r:id="rId7"/>
    <p:sldLayoutId id="2147483671" r:id="rId8"/>
    <p:sldLayoutId id="2147483670" r:id="rId9"/>
    <p:sldLayoutId id="2147483669" r:id="rId10"/>
    <p:sldLayoutId id="2147483668" r:id="rId11"/>
  </p:sldLayoutIdLst>
  <p:txStyles>
    <p:titleStyle>
      <a:lvl1pPr algn="ctr" rtl="0" eaLnBrk="0" fontAlgn="base" hangingPunct="0">
        <a:lnSpc>
          <a:spcPct val="90000"/>
        </a:lnSpc>
        <a:spcBef>
          <a:spcPct val="0"/>
        </a:spcBef>
        <a:spcAft>
          <a:spcPct val="0"/>
        </a:spcAft>
        <a:defRPr sz="2800">
          <a:solidFill>
            <a:schemeClr val="tx2"/>
          </a:solidFill>
          <a:latin typeface="+mj-lt"/>
          <a:ea typeface="+mj-ea"/>
          <a:cs typeface="+mj-cs"/>
        </a:defRPr>
      </a:lvl1pPr>
      <a:lvl2pPr algn="ctr" rtl="0" eaLnBrk="0" fontAlgn="base" hangingPunct="0">
        <a:lnSpc>
          <a:spcPct val="90000"/>
        </a:lnSpc>
        <a:spcBef>
          <a:spcPct val="0"/>
        </a:spcBef>
        <a:spcAft>
          <a:spcPct val="0"/>
        </a:spcAft>
        <a:defRPr sz="2800">
          <a:solidFill>
            <a:schemeClr val="tx2"/>
          </a:solidFill>
          <a:latin typeface="Arial" charset="0"/>
          <a:cs typeface="Arial" charset="0"/>
        </a:defRPr>
      </a:lvl2pPr>
      <a:lvl3pPr algn="ctr" rtl="0" eaLnBrk="0" fontAlgn="base" hangingPunct="0">
        <a:lnSpc>
          <a:spcPct val="90000"/>
        </a:lnSpc>
        <a:spcBef>
          <a:spcPct val="0"/>
        </a:spcBef>
        <a:spcAft>
          <a:spcPct val="0"/>
        </a:spcAft>
        <a:defRPr sz="2800">
          <a:solidFill>
            <a:schemeClr val="tx2"/>
          </a:solidFill>
          <a:latin typeface="Arial" charset="0"/>
          <a:cs typeface="Arial" charset="0"/>
        </a:defRPr>
      </a:lvl3pPr>
      <a:lvl4pPr algn="ctr" rtl="0" eaLnBrk="0" fontAlgn="base" hangingPunct="0">
        <a:lnSpc>
          <a:spcPct val="90000"/>
        </a:lnSpc>
        <a:spcBef>
          <a:spcPct val="0"/>
        </a:spcBef>
        <a:spcAft>
          <a:spcPct val="0"/>
        </a:spcAft>
        <a:defRPr sz="2800">
          <a:solidFill>
            <a:schemeClr val="tx2"/>
          </a:solidFill>
          <a:latin typeface="Arial" charset="0"/>
          <a:cs typeface="Arial" charset="0"/>
        </a:defRPr>
      </a:lvl4pPr>
      <a:lvl5pPr algn="ctr" rtl="0" eaLnBrk="0" fontAlgn="base" hangingPunct="0">
        <a:lnSpc>
          <a:spcPct val="90000"/>
        </a:lnSpc>
        <a:spcBef>
          <a:spcPct val="0"/>
        </a:spcBef>
        <a:spcAft>
          <a:spcPct val="0"/>
        </a:spcAft>
        <a:defRPr sz="2800">
          <a:solidFill>
            <a:schemeClr val="tx2"/>
          </a:solidFill>
          <a:latin typeface="Arial" charset="0"/>
          <a:cs typeface="Arial" charset="0"/>
        </a:defRPr>
      </a:lvl5pPr>
      <a:lvl6pPr marL="457200" algn="ctr" rtl="0" fontAlgn="base">
        <a:lnSpc>
          <a:spcPct val="90000"/>
        </a:lnSpc>
        <a:spcBef>
          <a:spcPct val="0"/>
        </a:spcBef>
        <a:spcAft>
          <a:spcPct val="0"/>
        </a:spcAft>
        <a:defRPr sz="2800">
          <a:solidFill>
            <a:schemeClr val="tx2"/>
          </a:solidFill>
          <a:latin typeface="Arial" charset="0"/>
          <a:cs typeface="Arial" charset="0"/>
        </a:defRPr>
      </a:lvl6pPr>
      <a:lvl7pPr marL="914400" algn="ctr" rtl="0" fontAlgn="base">
        <a:lnSpc>
          <a:spcPct val="90000"/>
        </a:lnSpc>
        <a:spcBef>
          <a:spcPct val="0"/>
        </a:spcBef>
        <a:spcAft>
          <a:spcPct val="0"/>
        </a:spcAft>
        <a:defRPr sz="2800">
          <a:solidFill>
            <a:schemeClr val="tx2"/>
          </a:solidFill>
          <a:latin typeface="Arial" charset="0"/>
          <a:cs typeface="Arial" charset="0"/>
        </a:defRPr>
      </a:lvl7pPr>
      <a:lvl8pPr marL="1371600" algn="ctr" rtl="0" fontAlgn="base">
        <a:lnSpc>
          <a:spcPct val="90000"/>
        </a:lnSpc>
        <a:spcBef>
          <a:spcPct val="0"/>
        </a:spcBef>
        <a:spcAft>
          <a:spcPct val="0"/>
        </a:spcAft>
        <a:defRPr sz="2800">
          <a:solidFill>
            <a:schemeClr val="tx2"/>
          </a:solidFill>
          <a:latin typeface="Arial" charset="0"/>
          <a:cs typeface="Arial" charset="0"/>
        </a:defRPr>
      </a:lvl8pPr>
      <a:lvl9pPr marL="1828800" algn="ctr" rtl="0" fontAlgn="base">
        <a:lnSpc>
          <a:spcPct val="90000"/>
        </a:lnSpc>
        <a:spcBef>
          <a:spcPct val="0"/>
        </a:spcBef>
        <a:spcAft>
          <a:spcPct val="0"/>
        </a:spcAft>
        <a:defRPr sz="28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7650" name="Picture 7" descr="hambackground"/>
          <p:cNvPicPr>
            <a:picLocks noChangeAspect="1" noChangeArrowheads="1"/>
          </p:cNvPicPr>
          <p:nvPr userDrawn="1"/>
        </p:nvPicPr>
        <p:blipFill>
          <a:blip r:embed="rId13">
            <a:lum bright="64000" contrast="-80000"/>
          </a:blip>
          <a:srcRect r="11597"/>
          <a:stretch>
            <a:fillRect/>
          </a:stretch>
        </p:blipFill>
        <p:spPr bwMode="auto">
          <a:xfrm>
            <a:off x="0" y="0"/>
            <a:ext cx="9229725" cy="6884988"/>
          </a:xfrm>
          <a:prstGeom prst="rect">
            <a:avLst/>
          </a:prstGeom>
          <a:noFill/>
          <a:ln w="9525">
            <a:noFill/>
            <a:miter lim="800000"/>
            <a:headEnd/>
            <a:tailEnd/>
          </a:ln>
        </p:spPr>
      </p:pic>
      <p:sp>
        <p:nvSpPr>
          <p:cNvPr id="27651" name="Rectangle 2"/>
          <p:cNvSpPr>
            <a:spLocks noGrp="1" noChangeArrowheads="1"/>
          </p:cNvSpPr>
          <p:nvPr>
            <p:ph type="title"/>
          </p:nvPr>
        </p:nvSpPr>
        <p:spPr bwMode="auto">
          <a:xfrm>
            <a:off x="838200" y="762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2" name="Rectangle 3"/>
          <p:cNvSpPr>
            <a:spLocks noGrp="1" noChangeArrowheads="1"/>
          </p:cNvSpPr>
          <p:nvPr>
            <p:ph type="body" idx="1"/>
          </p:nvPr>
        </p:nvSpPr>
        <p:spPr bwMode="auto">
          <a:xfrm>
            <a:off x="228600" y="838200"/>
            <a:ext cx="87630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5174" name="Rectangle 6"/>
          <p:cNvSpPr>
            <a:spLocks noGrp="1" noChangeArrowheads="1"/>
          </p:cNvSpPr>
          <p:nvPr>
            <p:ph type="sldNum" sz="quarter" idx="4"/>
          </p:nvPr>
        </p:nvSpPr>
        <p:spPr bwMode="auto">
          <a:xfrm>
            <a:off x="7010400" y="6689725"/>
            <a:ext cx="2133600" cy="1682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900" b="0">
                <a:latin typeface="+mn-lt"/>
                <a:cs typeface="+mn-cs"/>
              </a:defRPr>
            </a:lvl1pPr>
          </a:lstStyle>
          <a:p>
            <a:pPr>
              <a:defRPr/>
            </a:pPr>
            <a:fld id="{7F41C5EB-CFA6-46BD-A7C4-E9866B4F1555}" type="slidenum">
              <a:rPr lang="en-US"/>
              <a:pPr>
                <a:defRPr/>
              </a:pPr>
              <a:t>‹#›</a:t>
            </a:fld>
            <a:endParaRPr lang="en-US"/>
          </a:p>
        </p:txBody>
      </p:sp>
      <p:sp>
        <p:nvSpPr>
          <p:cNvPr id="135176" name="Rectangle 8"/>
          <p:cNvSpPr>
            <a:spLocks noChangeArrowheads="1"/>
          </p:cNvSpPr>
          <p:nvPr userDrawn="1"/>
        </p:nvSpPr>
        <p:spPr bwMode="auto">
          <a:xfrm>
            <a:off x="0" y="714375"/>
            <a:ext cx="9144000" cy="47625"/>
          </a:xfrm>
          <a:prstGeom prst="rect">
            <a:avLst/>
          </a:prstGeom>
          <a:gradFill rotWithShape="1">
            <a:gsLst>
              <a:gs pos="0">
                <a:schemeClr val="folHlink"/>
              </a:gs>
              <a:gs pos="100000">
                <a:schemeClr val="accent2"/>
              </a:gs>
            </a:gsLst>
            <a:lin ang="2700000" scaled="1"/>
          </a:gradFill>
          <a:ln w="9525">
            <a:solidFill>
              <a:schemeClr val="tx1"/>
            </a:solidFill>
            <a:miter lim="800000"/>
            <a:headEnd/>
            <a:tailEnd/>
          </a:ln>
          <a:effectLst/>
          <a:extLst/>
        </p:spPr>
        <p:txBody>
          <a:bodyPr wrap="none" anchor="ctr"/>
          <a:lstStyle/>
          <a:p>
            <a:pPr>
              <a:defRPr/>
            </a:pPr>
            <a:endParaRPr lang="en-US" sz="1800" b="0">
              <a:latin typeface="Arial" panose="020B0604020202020204" pitchFamily="34" charset="0"/>
              <a:cs typeface="Arial" panose="020B0604020202020204" pitchFamily="34" charset="0"/>
            </a:endParaRPr>
          </a:p>
        </p:txBody>
      </p:sp>
      <p:sp>
        <p:nvSpPr>
          <p:cNvPr id="27655" name="WordArt 9"/>
          <p:cNvSpPr>
            <a:spLocks noChangeArrowheads="1" noChangeShapeType="1" noTextEdit="1"/>
          </p:cNvSpPr>
          <p:nvPr userDrawn="1"/>
        </p:nvSpPr>
        <p:spPr bwMode="auto">
          <a:xfrm>
            <a:off x="228600" y="152400"/>
            <a:ext cx="685800" cy="457200"/>
          </a:xfrm>
          <a:prstGeom prst="rect">
            <a:avLst/>
          </a:prstGeom>
        </p:spPr>
        <p:txBody>
          <a:bodyPr wrap="none" fromWordArt="1">
            <a:prstTxWarp prst="textCascadeUp">
              <a:avLst>
                <a:gd name="adj" fmla="val 75694"/>
              </a:avLst>
            </a:prstTxWarp>
            <a:scene3d>
              <a:camera prst="legacyPerspectiveTopLeft">
                <a:rot lat="0" lon="20519958" rev="0"/>
              </a:camera>
              <a:lightRig rig="legacyHarsh3" dir="r"/>
            </a:scene3d>
            <a:sp3d extrusionH="430200" prstMaterial="legacyMatte">
              <a:extrusionClr>
                <a:srgbClr val="006600"/>
              </a:extrusionClr>
            </a:sp3d>
          </a:bodyPr>
          <a:lstStyle/>
          <a:p>
            <a:pPr algn="ctr"/>
            <a:r>
              <a:rPr lang="en-US" sz="3600" kern="10">
                <a:ln w="9525">
                  <a:round/>
                  <a:headEnd/>
                  <a:tailEnd/>
                </a:ln>
                <a:solidFill>
                  <a:srgbClr val="00FFFF">
                    <a:alpha val="45097"/>
                  </a:srgbClr>
                </a:solidFill>
                <a:latin typeface="Arial Black"/>
              </a:rPr>
              <a:t>W6HA</a:t>
            </a:r>
          </a:p>
        </p:txBody>
      </p:sp>
      <p:sp>
        <p:nvSpPr>
          <p:cNvPr id="135178" name="Text Box 10"/>
          <p:cNvSpPr txBox="1">
            <a:spLocks noChangeArrowheads="1"/>
          </p:cNvSpPr>
          <p:nvPr userDrawn="1"/>
        </p:nvSpPr>
        <p:spPr bwMode="auto">
          <a:xfrm>
            <a:off x="60325" y="6688138"/>
            <a:ext cx="339725" cy="244475"/>
          </a:xfrm>
          <a:prstGeom prst="rect">
            <a:avLst/>
          </a:prstGeom>
          <a:noFill/>
          <a:ln>
            <a:noFill/>
          </a:ln>
          <a:effectLst/>
          <a:extLst/>
        </p:spPr>
        <p:txBody>
          <a:bodyPr wrap="none">
            <a:spAutoFit/>
          </a:bodyPr>
          <a:lstStyle/>
          <a:p>
            <a:pPr>
              <a:defRPr/>
            </a:pPr>
            <a:fld id="{6C48F782-A310-4E26-B0AE-2795643B95C8}" type="slidenum">
              <a:rPr lang="en-US" sz="1000" b="0">
                <a:latin typeface="Arial" panose="020B0604020202020204" pitchFamily="34" charset="0"/>
                <a:cs typeface="Arial" panose="020B0604020202020204" pitchFamily="34" charset="0"/>
              </a:rPr>
              <a:pPr>
                <a:defRPr/>
              </a:pPr>
              <a:t>‹#›</a:t>
            </a:fld>
            <a:endParaRPr lang="en-US" sz="1000" b="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9" r:id="rId1"/>
    <p:sldLayoutId id="2147483688" r:id="rId2"/>
    <p:sldLayoutId id="2147483687" r:id="rId3"/>
    <p:sldLayoutId id="2147483686" r:id="rId4"/>
    <p:sldLayoutId id="2147483685" r:id="rId5"/>
    <p:sldLayoutId id="2147483684" r:id="rId6"/>
    <p:sldLayoutId id="2147483683" r:id="rId7"/>
    <p:sldLayoutId id="2147483682" r:id="rId8"/>
    <p:sldLayoutId id="2147483681" r:id="rId9"/>
    <p:sldLayoutId id="2147483680" r:id="rId10"/>
    <p:sldLayoutId id="2147483679" r:id="rId11"/>
  </p:sldLayoutIdLst>
  <p:txStyles>
    <p:titleStyle>
      <a:lvl1pPr algn="ctr" rtl="0" eaLnBrk="0" fontAlgn="base" hangingPunct="0">
        <a:lnSpc>
          <a:spcPct val="90000"/>
        </a:lnSpc>
        <a:spcBef>
          <a:spcPct val="0"/>
        </a:spcBef>
        <a:spcAft>
          <a:spcPct val="0"/>
        </a:spcAft>
        <a:defRPr sz="2800">
          <a:solidFill>
            <a:schemeClr val="tx2"/>
          </a:solidFill>
          <a:latin typeface="+mj-lt"/>
          <a:ea typeface="+mj-ea"/>
          <a:cs typeface="+mj-cs"/>
        </a:defRPr>
      </a:lvl1pPr>
      <a:lvl2pPr algn="ctr" rtl="0" eaLnBrk="0" fontAlgn="base" hangingPunct="0">
        <a:lnSpc>
          <a:spcPct val="90000"/>
        </a:lnSpc>
        <a:spcBef>
          <a:spcPct val="0"/>
        </a:spcBef>
        <a:spcAft>
          <a:spcPct val="0"/>
        </a:spcAft>
        <a:defRPr sz="2800">
          <a:solidFill>
            <a:schemeClr val="tx2"/>
          </a:solidFill>
          <a:latin typeface="Arial" charset="0"/>
          <a:cs typeface="Arial" charset="0"/>
        </a:defRPr>
      </a:lvl2pPr>
      <a:lvl3pPr algn="ctr" rtl="0" eaLnBrk="0" fontAlgn="base" hangingPunct="0">
        <a:lnSpc>
          <a:spcPct val="90000"/>
        </a:lnSpc>
        <a:spcBef>
          <a:spcPct val="0"/>
        </a:spcBef>
        <a:spcAft>
          <a:spcPct val="0"/>
        </a:spcAft>
        <a:defRPr sz="2800">
          <a:solidFill>
            <a:schemeClr val="tx2"/>
          </a:solidFill>
          <a:latin typeface="Arial" charset="0"/>
          <a:cs typeface="Arial" charset="0"/>
        </a:defRPr>
      </a:lvl3pPr>
      <a:lvl4pPr algn="ctr" rtl="0" eaLnBrk="0" fontAlgn="base" hangingPunct="0">
        <a:lnSpc>
          <a:spcPct val="90000"/>
        </a:lnSpc>
        <a:spcBef>
          <a:spcPct val="0"/>
        </a:spcBef>
        <a:spcAft>
          <a:spcPct val="0"/>
        </a:spcAft>
        <a:defRPr sz="2800">
          <a:solidFill>
            <a:schemeClr val="tx2"/>
          </a:solidFill>
          <a:latin typeface="Arial" charset="0"/>
          <a:cs typeface="Arial" charset="0"/>
        </a:defRPr>
      </a:lvl4pPr>
      <a:lvl5pPr algn="ctr" rtl="0" eaLnBrk="0" fontAlgn="base" hangingPunct="0">
        <a:lnSpc>
          <a:spcPct val="90000"/>
        </a:lnSpc>
        <a:spcBef>
          <a:spcPct val="0"/>
        </a:spcBef>
        <a:spcAft>
          <a:spcPct val="0"/>
        </a:spcAft>
        <a:defRPr sz="2800">
          <a:solidFill>
            <a:schemeClr val="tx2"/>
          </a:solidFill>
          <a:latin typeface="Arial" charset="0"/>
          <a:cs typeface="Arial" charset="0"/>
        </a:defRPr>
      </a:lvl5pPr>
      <a:lvl6pPr marL="457200" algn="ctr" rtl="0" fontAlgn="base">
        <a:lnSpc>
          <a:spcPct val="90000"/>
        </a:lnSpc>
        <a:spcBef>
          <a:spcPct val="0"/>
        </a:spcBef>
        <a:spcAft>
          <a:spcPct val="0"/>
        </a:spcAft>
        <a:defRPr sz="2800">
          <a:solidFill>
            <a:schemeClr val="tx2"/>
          </a:solidFill>
          <a:latin typeface="Arial" charset="0"/>
          <a:cs typeface="Arial" charset="0"/>
        </a:defRPr>
      </a:lvl6pPr>
      <a:lvl7pPr marL="914400" algn="ctr" rtl="0" fontAlgn="base">
        <a:lnSpc>
          <a:spcPct val="90000"/>
        </a:lnSpc>
        <a:spcBef>
          <a:spcPct val="0"/>
        </a:spcBef>
        <a:spcAft>
          <a:spcPct val="0"/>
        </a:spcAft>
        <a:defRPr sz="2800">
          <a:solidFill>
            <a:schemeClr val="tx2"/>
          </a:solidFill>
          <a:latin typeface="Arial" charset="0"/>
          <a:cs typeface="Arial" charset="0"/>
        </a:defRPr>
      </a:lvl7pPr>
      <a:lvl8pPr marL="1371600" algn="ctr" rtl="0" fontAlgn="base">
        <a:lnSpc>
          <a:spcPct val="90000"/>
        </a:lnSpc>
        <a:spcBef>
          <a:spcPct val="0"/>
        </a:spcBef>
        <a:spcAft>
          <a:spcPct val="0"/>
        </a:spcAft>
        <a:defRPr sz="2800">
          <a:solidFill>
            <a:schemeClr val="tx2"/>
          </a:solidFill>
          <a:latin typeface="Arial" charset="0"/>
          <a:cs typeface="Arial" charset="0"/>
        </a:defRPr>
      </a:lvl8pPr>
      <a:lvl9pPr marL="1828800" algn="ctr" rtl="0" fontAlgn="base">
        <a:lnSpc>
          <a:spcPct val="90000"/>
        </a:lnSpc>
        <a:spcBef>
          <a:spcPct val="0"/>
        </a:spcBef>
        <a:spcAft>
          <a:spcPct val="0"/>
        </a:spcAft>
        <a:defRPr sz="28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ctrTitle" idx="4294967295"/>
          </p:nvPr>
        </p:nvSpPr>
        <p:spPr>
          <a:xfrm>
            <a:off x="2057400" y="838200"/>
            <a:ext cx="7315200" cy="2133600"/>
          </a:xfrm>
        </p:spPr>
        <p:txBody>
          <a:bodyPr/>
          <a:lstStyle/>
          <a:p>
            <a:r>
              <a:rPr lang="en-US" b="1" smtClean="0">
                <a:latin typeface="OCR B MT" pitchFamily="49" charset="0"/>
              </a:rPr>
              <a:t>W6HA Field Day 2018</a:t>
            </a:r>
            <a:br>
              <a:rPr lang="en-US" b="1" smtClean="0">
                <a:latin typeface="OCR B MT" pitchFamily="49" charset="0"/>
              </a:rPr>
            </a:br>
            <a:r>
              <a:rPr lang="en-US" b="1" smtClean="0">
                <a:latin typeface="OCR B MT" pitchFamily="49" charset="0"/>
              </a:rPr>
              <a:t>Results Summary</a:t>
            </a:r>
            <a:br>
              <a:rPr lang="en-US" b="1" smtClean="0">
                <a:latin typeface="OCR B MT" pitchFamily="49" charset="0"/>
              </a:rPr>
            </a:br>
            <a:endParaRPr lang="en-US" sz="800" b="1" i="1" smtClean="0">
              <a:latin typeface="OCR B MT" pitchFamily="49" charset="0"/>
            </a:endParaRPr>
          </a:p>
        </p:txBody>
      </p:sp>
      <p:sp>
        <p:nvSpPr>
          <p:cNvPr id="40962" name="Rectangle 3"/>
          <p:cNvSpPr>
            <a:spLocks noGrp="1" noChangeArrowheads="1"/>
          </p:cNvSpPr>
          <p:nvPr>
            <p:ph type="subTitle" idx="4294967295"/>
          </p:nvPr>
        </p:nvSpPr>
        <p:spPr>
          <a:xfrm>
            <a:off x="2362200" y="3505200"/>
            <a:ext cx="6400800" cy="914400"/>
          </a:xfrm>
        </p:spPr>
        <p:txBody>
          <a:bodyPr/>
          <a:lstStyle/>
          <a:p>
            <a:pPr marL="0" indent="0" algn="ctr">
              <a:buFontTx/>
              <a:buNone/>
            </a:pPr>
            <a:r>
              <a:rPr lang="en-US" smtClean="0"/>
              <a:t>N6VZF, N6MDV          </a:t>
            </a:r>
          </a:p>
          <a:p>
            <a:pPr marL="0" indent="0" algn="ctr">
              <a:buFontTx/>
              <a:buNone/>
            </a:pPr>
            <a:r>
              <a:rPr lang="en-US" sz="1800" smtClean="0"/>
              <a:t>July 17, 2018</a:t>
            </a:r>
          </a:p>
        </p:txBody>
      </p:sp>
      <p:pic>
        <p:nvPicPr>
          <p:cNvPr id="40963" name="Picture 11" descr="FieldDay2016-41"/>
          <p:cNvPicPr>
            <a:picLocks noChangeAspect="1" noChangeArrowheads="1"/>
          </p:cNvPicPr>
          <p:nvPr/>
        </p:nvPicPr>
        <p:blipFill>
          <a:blip r:embed="rId2"/>
          <a:srcRect/>
          <a:stretch>
            <a:fillRect/>
          </a:stretch>
        </p:blipFill>
        <p:spPr bwMode="auto">
          <a:xfrm>
            <a:off x="0" y="914400"/>
            <a:ext cx="2400300" cy="3200400"/>
          </a:xfrm>
          <a:prstGeom prst="rect">
            <a:avLst/>
          </a:prstGeom>
          <a:noFill/>
          <a:ln w="9525">
            <a:noFill/>
            <a:miter lim="800000"/>
            <a:headEnd/>
            <a:tailEnd/>
          </a:ln>
        </p:spPr>
      </p:pic>
      <p:pic>
        <p:nvPicPr>
          <p:cNvPr id="40964" name="Picture 12"/>
          <p:cNvPicPr>
            <a:picLocks noChangeAspect="1" noChangeArrowheads="1"/>
          </p:cNvPicPr>
          <p:nvPr/>
        </p:nvPicPr>
        <p:blipFill>
          <a:blip r:embed="rId3"/>
          <a:srcRect/>
          <a:stretch>
            <a:fillRect/>
          </a:stretch>
        </p:blipFill>
        <p:spPr bwMode="auto">
          <a:xfrm>
            <a:off x="2965450" y="4629150"/>
            <a:ext cx="3124200" cy="2193925"/>
          </a:xfrm>
          <a:prstGeom prst="rect">
            <a:avLst/>
          </a:prstGeom>
          <a:noFill/>
          <a:ln w="9525">
            <a:noFill/>
            <a:miter lim="800000"/>
            <a:headEnd/>
            <a:tailEnd/>
          </a:ln>
        </p:spPr>
      </p:pic>
      <p:pic>
        <p:nvPicPr>
          <p:cNvPr id="40965" name="Picture 15" descr="FieldDay2016-44"/>
          <p:cNvPicPr>
            <a:picLocks noChangeAspect="1" noChangeArrowheads="1"/>
          </p:cNvPicPr>
          <p:nvPr/>
        </p:nvPicPr>
        <p:blipFill>
          <a:blip r:embed="rId4"/>
          <a:srcRect/>
          <a:stretch>
            <a:fillRect/>
          </a:stretch>
        </p:blipFill>
        <p:spPr bwMode="auto">
          <a:xfrm>
            <a:off x="6242050" y="4629150"/>
            <a:ext cx="2971800" cy="2228850"/>
          </a:xfrm>
          <a:prstGeom prst="rect">
            <a:avLst/>
          </a:prstGeom>
          <a:noFill/>
          <a:ln w="9525">
            <a:noFill/>
            <a:miter lim="800000"/>
            <a:headEnd/>
            <a:tailEnd/>
          </a:ln>
        </p:spPr>
      </p:pic>
      <p:pic>
        <p:nvPicPr>
          <p:cNvPr id="40966" name="Picture 16" descr="FieldDay2016-33"/>
          <p:cNvPicPr>
            <a:picLocks noChangeAspect="1" noChangeArrowheads="1"/>
          </p:cNvPicPr>
          <p:nvPr/>
        </p:nvPicPr>
        <p:blipFill>
          <a:blip r:embed="rId5"/>
          <a:srcRect/>
          <a:stretch>
            <a:fillRect/>
          </a:stretch>
        </p:blipFill>
        <p:spPr bwMode="auto">
          <a:xfrm>
            <a:off x="69850" y="4629150"/>
            <a:ext cx="2971800"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idx="4294967295"/>
          </p:nvPr>
        </p:nvSpPr>
        <p:spPr/>
        <p:txBody>
          <a:bodyPr/>
          <a:lstStyle/>
          <a:p>
            <a:r>
              <a:rPr lang="en-US" sz="2400" smtClean="0"/>
              <a:t>GOTA Contacts by Hour to Section</a:t>
            </a:r>
            <a:br>
              <a:rPr lang="en-US" sz="2400" smtClean="0"/>
            </a:br>
            <a:r>
              <a:rPr lang="en-US" sz="1400" smtClean="0"/>
              <a:t>All on 20M except 1 LAX and 1 ORG on 2M</a:t>
            </a:r>
          </a:p>
        </p:txBody>
      </p:sp>
      <p:pic>
        <p:nvPicPr>
          <p:cNvPr id="93186" name="Picture 8"/>
          <p:cNvPicPr>
            <a:picLocks noChangeAspect="1" noChangeArrowheads="1"/>
          </p:cNvPicPr>
          <p:nvPr>
            <p:ph type="body" idx="4294967295"/>
          </p:nvPr>
        </p:nvPicPr>
        <p:blipFill>
          <a:blip r:embed="rId2"/>
          <a:srcRect/>
          <a:stretch>
            <a:fillRect/>
          </a:stretch>
        </p:blipFill>
        <p:spPr>
          <a:xfrm>
            <a:off x="374650" y="838200"/>
            <a:ext cx="8469313" cy="5791200"/>
          </a:xfrm>
        </p:spPr>
      </p:pic>
      <p:sp>
        <p:nvSpPr>
          <p:cNvPr id="93187" name="Line 9"/>
          <p:cNvSpPr>
            <a:spLocks noChangeShapeType="1"/>
          </p:cNvSpPr>
          <p:nvPr/>
        </p:nvSpPr>
        <p:spPr bwMode="auto">
          <a:xfrm flipV="1">
            <a:off x="5410200" y="2971800"/>
            <a:ext cx="0" cy="1219200"/>
          </a:xfrm>
          <a:prstGeom prst="line">
            <a:avLst/>
          </a:prstGeom>
          <a:noFill/>
          <a:ln w="76200">
            <a:solidFill>
              <a:srgbClr val="0000FF"/>
            </a:solidFill>
            <a:round/>
            <a:headEnd/>
            <a:tailEnd/>
          </a:ln>
        </p:spPr>
        <p:txBody>
          <a:bodyPr/>
          <a:lstStyle/>
          <a:p>
            <a:endParaRPr lang="en-US"/>
          </a:p>
        </p:txBody>
      </p:sp>
      <p:sp>
        <p:nvSpPr>
          <p:cNvPr id="93188" name="Line 10"/>
          <p:cNvSpPr>
            <a:spLocks noChangeShapeType="1"/>
          </p:cNvSpPr>
          <p:nvPr/>
        </p:nvSpPr>
        <p:spPr bwMode="auto">
          <a:xfrm>
            <a:off x="5365750" y="2971800"/>
            <a:ext cx="838200" cy="0"/>
          </a:xfrm>
          <a:prstGeom prst="line">
            <a:avLst/>
          </a:prstGeom>
          <a:noFill/>
          <a:ln w="76200">
            <a:solidFill>
              <a:srgbClr val="0000FF"/>
            </a:solidFill>
            <a:round/>
            <a:headEnd/>
            <a:tailEnd type="triangle" w="med" len="med"/>
          </a:ln>
        </p:spPr>
        <p:txBody>
          <a:bodyPr/>
          <a:lstStyle/>
          <a:p>
            <a:endParaRPr lang="en-US"/>
          </a:p>
        </p:txBody>
      </p:sp>
      <p:sp>
        <p:nvSpPr>
          <p:cNvPr id="93189" name="Text Box 11"/>
          <p:cNvSpPr txBox="1">
            <a:spLocks noChangeArrowheads="1"/>
          </p:cNvSpPr>
          <p:nvPr/>
        </p:nvSpPr>
        <p:spPr bwMode="auto">
          <a:xfrm>
            <a:off x="4800600" y="2590800"/>
            <a:ext cx="1868488" cy="304800"/>
          </a:xfrm>
          <a:prstGeom prst="rect">
            <a:avLst/>
          </a:prstGeom>
          <a:noFill/>
          <a:ln w="9525">
            <a:noFill/>
            <a:miter lim="800000"/>
            <a:headEnd/>
            <a:tailEnd/>
          </a:ln>
        </p:spPr>
        <p:txBody>
          <a:bodyPr wrap="none">
            <a:spAutoFit/>
          </a:bodyPr>
          <a:lstStyle/>
          <a:p>
            <a:r>
              <a:rPr lang="en-US"/>
              <a:t>11 AM Contest Start</a:t>
            </a:r>
          </a:p>
        </p:txBody>
      </p:sp>
      <p:sp>
        <p:nvSpPr>
          <p:cNvPr id="93190" name="Text Box 12"/>
          <p:cNvSpPr txBox="1">
            <a:spLocks noChangeArrowheads="1"/>
          </p:cNvSpPr>
          <p:nvPr/>
        </p:nvSpPr>
        <p:spPr bwMode="auto">
          <a:xfrm>
            <a:off x="7162800" y="1466850"/>
            <a:ext cx="598488" cy="304800"/>
          </a:xfrm>
          <a:prstGeom prst="rect">
            <a:avLst/>
          </a:prstGeom>
          <a:noFill/>
          <a:ln w="9525">
            <a:noFill/>
            <a:miter lim="800000"/>
            <a:headEnd/>
            <a:tailEnd/>
          </a:ln>
        </p:spPr>
        <p:txBody>
          <a:bodyPr wrap="none">
            <a:spAutoFit/>
          </a:bodyPr>
          <a:lstStyle/>
          <a:p>
            <a:r>
              <a:rPr lang="en-US"/>
              <a:t>3PM </a:t>
            </a:r>
          </a:p>
        </p:txBody>
      </p:sp>
      <p:sp>
        <p:nvSpPr>
          <p:cNvPr id="93191" name="Text Box 13"/>
          <p:cNvSpPr txBox="1">
            <a:spLocks noChangeArrowheads="1"/>
          </p:cNvSpPr>
          <p:nvPr/>
        </p:nvSpPr>
        <p:spPr bwMode="auto">
          <a:xfrm>
            <a:off x="1295400" y="2895600"/>
            <a:ext cx="3114675" cy="304800"/>
          </a:xfrm>
          <a:prstGeom prst="rect">
            <a:avLst/>
          </a:prstGeom>
          <a:noFill/>
          <a:ln w="9525">
            <a:noFill/>
            <a:miter lim="800000"/>
            <a:headEnd/>
            <a:tailEnd/>
          </a:ln>
        </p:spPr>
        <p:txBody>
          <a:bodyPr wrap="none">
            <a:spAutoFit/>
          </a:bodyPr>
          <a:lstStyle/>
          <a:p>
            <a:r>
              <a:rPr lang="en-US"/>
              <a:t>No ops between Midnight and 7AM</a:t>
            </a:r>
          </a:p>
        </p:txBody>
      </p:sp>
      <p:sp>
        <p:nvSpPr>
          <p:cNvPr id="93192" name="Text Box 14"/>
          <p:cNvSpPr txBox="1">
            <a:spLocks noChangeArrowheads="1"/>
          </p:cNvSpPr>
          <p:nvPr/>
        </p:nvSpPr>
        <p:spPr bwMode="auto">
          <a:xfrm>
            <a:off x="1066800" y="787400"/>
            <a:ext cx="2876550" cy="366713"/>
          </a:xfrm>
          <a:prstGeom prst="rect">
            <a:avLst/>
          </a:prstGeom>
          <a:noFill/>
          <a:ln w="9525">
            <a:noFill/>
            <a:miter lim="800000"/>
            <a:headEnd/>
            <a:tailEnd/>
          </a:ln>
        </p:spPr>
        <p:txBody>
          <a:bodyPr wrap="none">
            <a:spAutoFit/>
          </a:bodyPr>
          <a:lstStyle/>
          <a:p>
            <a:r>
              <a:rPr lang="en-US" sz="1800" i="1">
                <a:solidFill>
                  <a:srgbClr val="0000FF"/>
                </a:solidFill>
              </a:rPr>
              <a:t>98 contacts!  Well done!!</a:t>
            </a:r>
          </a:p>
        </p:txBody>
      </p:sp>
      <p:sp>
        <p:nvSpPr>
          <p:cNvPr id="93193" name="Text Box 10"/>
          <p:cNvSpPr txBox="1">
            <a:spLocks noChangeArrowheads="1"/>
          </p:cNvSpPr>
          <p:nvPr/>
        </p:nvSpPr>
        <p:spPr bwMode="auto">
          <a:xfrm>
            <a:off x="7429500" y="5562600"/>
            <a:ext cx="450850" cy="304800"/>
          </a:xfrm>
          <a:prstGeom prst="rect">
            <a:avLst/>
          </a:prstGeom>
          <a:noFill/>
          <a:ln w="9525">
            <a:noFill/>
            <a:miter lim="800000"/>
            <a:headEnd/>
            <a:tailEnd/>
          </a:ln>
        </p:spPr>
        <p:txBody>
          <a:bodyPr wrap="none">
            <a:spAutoFit/>
          </a:bodyPr>
          <a:lstStyle/>
          <a:p>
            <a:r>
              <a:rPr lang="en-US"/>
              <a:t>CO</a:t>
            </a:r>
          </a:p>
        </p:txBody>
      </p:sp>
      <p:sp>
        <p:nvSpPr>
          <p:cNvPr id="93194" name="Text Box 11"/>
          <p:cNvSpPr txBox="1">
            <a:spLocks noChangeArrowheads="1"/>
          </p:cNvSpPr>
          <p:nvPr/>
        </p:nvSpPr>
        <p:spPr bwMode="auto">
          <a:xfrm>
            <a:off x="7543800" y="3200400"/>
            <a:ext cx="539750" cy="304800"/>
          </a:xfrm>
          <a:prstGeom prst="rect">
            <a:avLst/>
          </a:prstGeom>
          <a:noFill/>
          <a:ln w="9525">
            <a:noFill/>
            <a:miter lim="800000"/>
            <a:headEnd/>
            <a:tailEnd/>
          </a:ln>
        </p:spPr>
        <p:txBody>
          <a:bodyPr wrap="none">
            <a:spAutoFit/>
          </a:bodyPr>
          <a:lstStyle/>
          <a:p>
            <a:r>
              <a:rPr lang="en-US"/>
              <a:t>NTX</a:t>
            </a:r>
          </a:p>
        </p:txBody>
      </p:sp>
      <p:sp>
        <p:nvSpPr>
          <p:cNvPr id="93195" name="Text Box 12"/>
          <p:cNvSpPr txBox="1">
            <a:spLocks noChangeArrowheads="1"/>
          </p:cNvSpPr>
          <p:nvPr/>
        </p:nvSpPr>
        <p:spPr bwMode="auto">
          <a:xfrm>
            <a:off x="7543800" y="2590800"/>
            <a:ext cx="431800" cy="304800"/>
          </a:xfrm>
          <a:prstGeom prst="rect">
            <a:avLst/>
          </a:prstGeom>
          <a:noFill/>
          <a:ln w="9525">
            <a:noFill/>
            <a:miter lim="800000"/>
            <a:headEnd/>
            <a:tailEnd/>
          </a:ln>
        </p:spPr>
        <p:txBody>
          <a:bodyPr wrap="none">
            <a:spAutoFit/>
          </a:bodyPr>
          <a:lstStyle/>
          <a:p>
            <a:r>
              <a:rPr lang="en-US"/>
              <a:t>SD</a:t>
            </a:r>
          </a:p>
        </p:txBody>
      </p:sp>
      <p:sp>
        <p:nvSpPr>
          <p:cNvPr id="93196" name="Text Box 13"/>
          <p:cNvSpPr txBox="1">
            <a:spLocks noChangeArrowheads="1"/>
          </p:cNvSpPr>
          <p:nvPr/>
        </p:nvSpPr>
        <p:spPr bwMode="auto">
          <a:xfrm>
            <a:off x="7543800" y="2057400"/>
            <a:ext cx="450850" cy="304800"/>
          </a:xfrm>
          <a:prstGeom prst="rect">
            <a:avLst/>
          </a:prstGeom>
          <a:noFill/>
          <a:ln w="9525">
            <a:noFill/>
            <a:miter lim="800000"/>
            <a:headEnd/>
            <a:tailEnd/>
          </a:ln>
        </p:spPr>
        <p:txBody>
          <a:bodyPr wrap="none">
            <a:spAutoFit/>
          </a:bodyPr>
          <a:lstStyle/>
          <a:p>
            <a:r>
              <a:rPr lang="en-US"/>
              <a:t>OH</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idx="4294967295"/>
          </p:nvPr>
        </p:nvSpPr>
        <p:spPr/>
        <p:txBody>
          <a:bodyPr/>
          <a:lstStyle/>
          <a:p>
            <a:r>
              <a:rPr lang="en-US" smtClean="0"/>
              <a:t>GOTA 20M Contacts by Section – 98 QSOs!</a:t>
            </a:r>
          </a:p>
        </p:txBody>
      </p:sp>
      <p:pic>
        <p:nvPicPr>
          <p:cNvPr id="94210" name="Picture 6"/>
          <p:cNvPicPr>
            <a:picLocks noChangeAspect="1" noChangeArrowheads="1"/>
          </p:cNvPicPr>
          <p:nvPr>
            <p:ph type="body" idx="4294967295"/>
          </p:nvPr>
        </p:nvPicPr>
        <p:blipFill>
          <a:blip r:embed="rId2"/>
          <a:srcRect t="18500" r="6325"/>
          <a:stretch>
            <a:fillRect/>
          </a:stretch>
        </p:blipFill>
        <p:spPr>
          <a:xfrm>
            <a:off x="0" y="1189038"/>
            <a:ext cx="9144000" cy="5440362"/>
          </a:xfrm>
        </p:spPr>
      </p:pic>
      <p:sp>
        <p:nvSpPr>
          <p:cNvPr id="94211" name="Text Box 7"/>
          <p:cNvSpPr txBox="1">
            <a:spLocks noChangeArrowheads="1"/>
          </p:cNvSpPr>
          <p:nvPr/>
        </p:nvSpPr>
        <p:spPr bwMode="auto">
          <a:xfrm>
            <a:off x="838200" y="6613525"/>
            <a:ext cx="4711700" cy="228600"/>
          </a:xfrm>
          <a:prstGeom prst="rect">
            <a:avLst/>
          </a:prstGeom>
          <a:noFill/>
          <a:ln w="9525">
            <a:noFill/>
            <a:miter lim="800000"/>
            <a:headEnd/>
            <a:tailEnd/>
          </a:ln>
        </p:spPr>
        <p:txBody>
          <a:bodyPr wrap="none">
            <a:spAutoFit/>
          </a:bodyPr>
          <a:lstStyle/>
          <a:p>
            <a:r>
              <a:rPr lang="en-US" sz="900"/>
              <a:t>One SD may have been SDG with a w6 call, none the less quite a few South Dakota!</a:t>
            </a:r>
          </a:p>
        </p:txBody>
      </p:sp>
      <p:sp>
        <p:nvSpPr>
          <p:cNvPr id="94212" name="Text Box 5"/>
          <p:cNvSpPr txBox="1">
            <a:spLocks noChangeArrowheads="1"/>
          </p:cNvSpPr>
          <p:nvPr/>
        </p:nvSpPr>
        <p:spPr bwMode="auto">
          <a:xfrm>
            <a:off x="1508125" y="1763713"/>
            <a:ext cx="3429000" cy="730250"/>
          </a:xfrm>
          <a:prstGeom prst="rect">
            <a:avLst/>
          </a:prstGeom>
          <a:noFill/>
          <a:ln w="9525">
            <a:noFill/>
            <a:miter lim="800000"/>
            <a:headEnd/>
            <a:tailEnd/>
          </a:ln>
        </p:spPr>
        <p:txBody>
          <a:bodyPr wrap="none">
            <a:spAutoFit/>
          </a:bodyPr>
          <a:lstStyle/>
          <a:p>
            <a:r>
              <a:rPr lang="en-US"/>
              <a:t>Colorado good single hop HF distance</a:t>
            </a:r>
          </a:p>
          <a:p>
            <a:endParaRPr lang="en-US"/>
          </a:p>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2" name="Rectangle 8"/>
          <p:cNvSpPr>
            <a:spLocks noGrp="1" noChangeArrowheads="1"/>
          </p:cNvSpPr>
          <p:nvPr>
            <p:ph type="title" idx="4294967295"/>
          </p:nvPr>
        </p:nvSpPr>
        <p:spPr/>
        <p:txBody>
          <a:bodyPr/>
          <a:lstStyle/>
          <a:p>
            <a:r>
              <a:rPr lang="en-US" sz="2400" smtClean="0"/>
              <a:t>20M QSO Correlation W6HA vs GOTA</a:t>
            </a:r>
            <a:br>
              <a:rPr lang="en-US" sz="2400" smtClean="0"/>
            </a:br>
            <a:r>
              <a:rPr lang="en-US" sz="1600" smtClean="0"/>
              <a:t>Is there a pattern and why?</a:t>
            </a:r>
            <a:endParaRPr lang="en-US" sz="2400" smtClean="0"/>
          </a:p>
        </p:txBody>
      </p:sp>
      <p:graphicFrame>
        <p:nvGraphicFramePr>
          <p:cNvPr id="67591" name="Object 7"/>
          <p:cNvGraphicFramePr>
            <a:graphicFrameLocks noChangeAspect="1"/>
          </p:cNvGraphicFramePr>
          <p:nvPr>
            <p:ph idx="4294967295"/>
          </p:nvPr>
        </p:nvGraphicFramePr>
        <p:xfrm>
          <a:off x="0" y="838200"/>
          <a:ext cx="9144000" cy="5791200"/>
        </p:xfrm>
        <a:graphic>
          <a:graphicData uri="http://schemas.openxmlformats.org/presentationml/2006/ole">
            <p:oleObj spid="_x0000_s67591" name="Chart" r:id="rId3" imgW="8848745" imgH="6572385" progId="Excel.Chart.8">
              <p:embed/>
            </p:oleObj>
          </a:graphicData>
        </a:graphic>
      </p:graphicFrame>
      <p:sp>
        <p:nvSpPr>
          <p:cNvPr id="67593" name="Text Box 10"/>
          <p:cNvSpPr txBox="1">
            <a:spLocks noChangeArrowheads="1"/>
          </p:cNvSpPr>
          <p:nvPr/>
        </p:nvSpPr>
        <p:spPr bwMode="auto">
          <a:xfrm>
            <a:off x="1600200" y="1066800"/>
            <a:ext cx="5867400" cy="1474788"/>
          </a:xfrm>
          <a:prstGeom prst="rect">
            <a:avLst/>
          </a:prstGeom>
          <a:solidFill>
            <a:srgbClr val="DDDDDD"/>
          </a:solidFill>
          <a:ln w="9525">
            <a:noFill/>
            <a:miter lim="800000"/>
            <a:headEnd/>
            <a:tailEnd/>
          </a:ln>
        </p:spPr>
        <p:txBody>
          <a:bodyPr>
            <a:spAutoFit/>
          </a:bodyPr>
          <a:lstStyle/>
          <a:p>
            <a:pPr>
              <a:spcBef>
                <a:spcPct val="50000"/>
              </a:spcBef>
            </a:pPr>
            <a:r>
              <a:rPr lang="en-US"/>
              <a:t>Shape of curve looks like fair correlation with peaks and valleys about same time</a:t>
            </a:r>
          </a:p>
          <a:p>
            <a:pPr>
              <a:spcBef>
                <a:spcPct val="50000"/>
              </a:spcBef>
            </a:pPr>
            <a:r>
              <a:rPr lang="en-US"/>
              <a:t>Peaks both at 3PM (22) and 8PM (03)</a:t>
            </a:r>
          </a:p>
          <a:p>
            <a:pPr>
              <a:spcBef>
                <a:spcPct val="50000"/>
              </a:spcBef>
            </a:pPr>
            <a:r>
              <a:rPr lang="en-US"/>
              <a:t>Both dip at 6PM (01) Pizza??</a:t>
            </a:r>
          </a:p>
          <a:p>
            <a:pPr>
              <a:spcBef>
                <a:spcPct val="50000"/>
              </a:spcBef>
            </a:pPr>
            <a:r>
              <a:rPr lang="en-US"/>
              <a:t>Both dip around 9 AM – other activities? Propagation? Digital use?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idx="4294967295"/>
          </p:nvPr>
        </p:nvSpPr>
        <p:spPr/>
        <p:txBody>
          <a:bodyPr/>
          <a:lstStyle/>
          <a:p>
            <a:r>
              <a:rPr lang="en-US" smtClean="0"/>
              <a:t>Digital and CW Ops</a:t>
            </a:r>
          </a:p>
        </p:txBody>
      </p:sp>
      <p:sp>
        <p:nvSpPr>
          <p:cNvPr id="96258" name="Rectangle 3"/>
          <p:cNvSpPr>
            <a:spLocks noGrp="1" noChangeArrowheads="1"/>
          </p:cNvSpPr>
          <p:nvPr>
            <p:ph type="body" idx="4294967295"/>
          </p:nvPr>
        </p:nvSpPr>
        <p:spPr/>
        <p:txBody>
          <a:bodyPr/>
          <a:lstStyle/>
          <a:p>
            <a:r>
              <a:rPr lang="en-US" smtClean="0"/>
              <a:t>Stations were not set up for digital </a:t>
            </a:r>
          </a:p>
          <a:p>
            <a:r>
              <a:rPr lang="en-US" smtClean="0"/>
              <a:t>Digital was QRP with Yaesu 817</a:t>
            </a:r>
          </a:p>
          <a:p>
            <a:pPr lvl="1"/>
            <a:r>
              <a:rPr lang="en-US" smtClean="0"/>
              <a:t>Slow going 11 contacts in hour</a:t>
            </a:r>
          </a:p>
          <a:p>
            <a:pPr lvl="1"/>
            <a:r>
              <a:rPr lang="en-US" smtClean="0"/>
              <a:t>May have been more if… more power and run vs search and pounce</a:t>
            </a:r>
          </a:p>
          <a:p>
            <a:r>
              <a:rPr lang="en-US" smtClean="0"/>
              <a:t>CW was done at QRP levels with KX-2</a:t>
            </a:r>
          </a:p>
          <a:p>
            <a:endParaRPr lang="en-US" smtClean="0"/>
          </a:p>
          <a:p>
            <a:r>
              <a:rPr lang="en-US" smtClean="0"/>
              <a:t>Consider next year a 4A with the 4</a:t>
            </a:r>
            <a:r>
              <a:rPr lang="en-US" baseline="30000" smtClean="0"/>
              <a:t>th</a:t>
            </a:r>
            <a:r>
              <a:rPr lang="en-US" smtClean="0"/>
              <a:t> station being</a:t>
            </a:r>
          </a:p>
          <a:p>
            <a:pPr lvl="1"/>
            <a:r>
              <a:rPr lang="en-US" smtClean="0"/>
              <a:t>All bands</a:t>
            </a:r>
          </a:p>
          <a:p>
            <a:pPr lvl="1"/>
            <a:r>
              <a:rPr lang="en-US" smtClean="0"/>
              <a:t>All digital and CW only</a:t>
            </a:r>
          </a:p>
          <a:p>
            <a:pPr lvl="1"/>
            <a:r>
              <a:rPr lang="en-US" smtClean="0"/>
              <a:t>Rotate through the modes on a schedule</a:t>
            </a:r>
          </a:p>
          <a:p>
            <a:pPr lvl="1"/>
            <a:r>
              <a:rPr lang="en-US" smtClean="0"/>
              <a:t>Train and practice operators before field day </a:t>
            </a:r>
          </a:p>
          <a:p>
            <a:pPr lvl="3"/>
            <a:r>
              <a:rPr lang="en-US" smtClean="0"/>
              <a:t>(rag chew and some contests)</a:t>
            </a:r>
          </a:p>
          <a:p>
            <a:pPr lvl="2"/>
            <a:r>
              <a:rPr lang="en-US" smtClean="0"/>
              <a:t>Build new skills for those who desire</a:t>
            </a:r>
          </a:p>
          <a:p>
            <a:pPr lvl="2"/>
            <a:r>
              <a:rPr lang="en-US" smtClean="0"/>
              <a:t>Build skills with the mode, hardware, and software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idx="4294967295"/>
          </p:nvPr>
        </p:nvSpPr>
        <p:spPr/>
        <p:txBody>
          <a:bodyPr/>
          <a:lstStyle/>
          <a:p>
            <a:r>
              <a:rPr lang="en-US" smtClean="0"/>
              <a:t>Why Contact Rate Differences?</a:t>
            </a:r>
          </a:p>
        </p:txBody>
      </p:sp>
      <p:sp>
        <p:nvSpPr>
          <p:cNvPr id="97282" name="Rectangle 3"/>
          <p:cNvSpPr>
            <a:spLocks noGrp="1" noChangeArrowheads="1"/>
          </p:cNvSpPr>
          <p:nvPr>
            <p:ph type="body" idx="4294967295"/>
          </p:nvPr>
        </p:nvSpPr>
        <p:spPr/>
        <p:txBody>
          <a:bodyPr/>
          <a:lstStyle/>
          <a:p>
            <a:r>
              <a:rPr lang="en-US" smtClean="0"/>
              <a:t>Antenna</a:t>
            </a:r>
          </a:p>
          <a:p>
            <a:r>
              <a:rPr lang="en-US" smtClean="0"/>
              <a:t>Operator in the seat – on the air</a:t>
            </a:r>
          </a:p>
          <a:p>
            <a:r>
              <a:rPr lang="en-US" smtClean="0"/>
              <a:t>Operator fatigue</a:t>
            </a:r>
          </a:p>
          <a:p>
            <a:r>
              <a:rPr lang="en-US" smtClean="0"/>
              <a:t>Operator skill</a:t>
            </a:r>
          </a:p>
          <a:p>
            <a:r>
              <a:rPr lang="en-US" smtClean="0"/>
              <a:t>Time of day</a:t>
            </a:r>
          </a:p>
          <a:p>
            <a:r>
              <a:rPr lang="en-US" smtClean="0"/>
              <a:t>Frequency / band conditions</a:t>
            </a:r>
          </a:p>
          <a:p>
            <a:r>
              <a:rPr lang="en-US" smtClean="0"/>
              <a:t>Running (calling CQ) vs. Search and Pounce</a:t>
            </a:r>
          </a:p>
          <a:p>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idx="4294967295"/>
          </p:nvPr>
        </p:nvSpPr>
        <p:spPr>
          <a:xfrm>
            <a:off x="914400" y="152400"/>
            <a:ext cx="8229600" cy="609600"/>
          </a:xfrm>
        </p:spPr>
        <p:txBody>
          <a:bodyPr/>
          <a:lstStyle/>
          <a:p>
            <a:r>
              <a:rPr lang="en-US" sz="2400" smtClean="0"/>
              <a:t>15M Antenna at 20 and 60 feet</a:t>
            </a:r>
            <a:br>
              <a:rPr lang="en-US" sz="2400" smtClean="0"/>
            </a:br>
            <a:r>
              <a:rPr lang="en-US" sz="2400" i="1" smtClean="0">
                <a:solidFill>
                  <a:srgbClr val="0000FF"/>
                </a:solidFill>
              </a:rPr>
              <a:t>15M results much better than modeling suggested</a:t>
            </a:r>
            <a:br>
              <a:rPr lang="en-US" sz="2400" i="1" smtClean="0">
                <a:solidFill>
                  <a:srgbClr val="0000FF"/>
                </a:solidFill>
              </a:rPr>
            </a:br>
            <a:r>
              <a:rPr lang="en-US" sz="2000" i="1" smtClean="0">
                <a:solidFill>
                  <a:srgbClr val="0000FF"/>
                </a:solidFill>
              </a:rPr>
              <a:t>Possibly higher antenna gain and takeoff angle helped</a:t>
            </a:r>
          </a:p>
        </p:txBody>
      </p:sp>
      <p:sp>
        <p:nvSpPr>
          <p:cNvPr id="98306" name="Rectangle 3"/>
          <p:cNvSpPr>
            <a:spLocks noGrp="1" noChangeArrowheads="1"/>
          </p:cNvSpPr>
          <p:nvPr>
            <p:ph type="body" idx="4294967295"/>
          </p:nvPr>
        </p:nvSpPr>
        <p:spPr>
          <a:xfrm>
            <a:off x="228600" y="1066800"/>
            <a:ext cx="8763000" cy="1524000"/>
          </a:xfrm>
        </p:spPr>
        <p:txBody>
          <a:bodyPr/>
          <a:lstStyle/>
          <a:p>
            <a:pPr>
              <a:lnSpc>
                <a:spcPct val="80000"/>
              </a:lnSpc>
            </a:pPr>
            <a:r>
              <a:rPr lang="en-US" sz="2000" smtClean="0"/>
              <a:t>20 feet would be our normal pushup pole height</a:t>
            </a:r>
          </a:p>
          <a:p>
            <a:pPr lvl="1">
              <a:lnSpc>
                <a:spcPct val="80000"/>
              </a:lnSpc>
            </a:pPr>
            <a:r>
              <a:rPr lang="en-US" sz="1800" smtClean="0"/>
              <a:t>12.6 dbi gain at 26 degrees elevation</a:t>
            </a:r>
          </a:p>
          <a:p>
            <a:pPr>
              <a:lnSpc>
                <a:spcPct val="80000"/>
              </a:lnSpc>
            </a:pPr>
            <a:r>
              <a:rPr lang="en-US" sz="2000" smtClean="0"/>
              <a:t>60 feet is on the tower with triplexer</a:t>
            </a:r>
          </a:p>
          <a:p>
            <a:pPr lvl="1">
              <a:lnSpc>
                <a:spcPct val="80000"/>
              </a:lnSpc>
            </a:pPr>
            <a:r>
              <a:rPr lang="en-US" sz="1800" smtClean="0"/>
              <a:t>15 dbi gain at 11 degrees elevation</a:t>
            </a:r>
          </a:p>
          <a:p>
            <a:pPr>
              <a:lnSpc>
                <a:spcPct val="80000"/>
              </a:lnSpc>
            </a:pPr>
            <a:r>
              <a:rPr lang="en-US" sz="2000" b="1" i="1" smtClean="0">
                <a:solidFill>
                  <a:srgbClr val="009900"/>
                </a:solidFill>
              </a:rPr>
              <a:t>Nearly twice the gain and much lower take off angle</a:t>
            </a:r>
          </a:p>
        </p:txBody>
      </p:sp>
      <p:pic>
        <p:nvPicPr>
          <p:cNvPr id="98307" name="Picture 4"/>
          <p:cNvPicPr>
            <a:picLocks noChangeAspect="1" noChangeArrowheads="1"/>
          </p:cNvPicPr>
          <p:nvPr/>
        </p:nvPicPr>
        <p:blipFill>
          <a:blip r:embed="rId2"/>
          <a:srcRect/>
          <a:stretch>
            <a:fillRect/>
          </a:stretch>
        </p:blipFill>
        <p:spPr bwMode="auto">
          <a:xfrm>
            <a:off x="0" y="2503488"/>
            <a:ext cx="4648200" cy="4354512"/>
          </a:xfrm>
          <a:prstGeom prst="rect">
            <a:avLst/>
          </a:prstGeom>
          <a:noFill/>
          <a:ln w="9525">
            <a:noFill/>
            <a:miter lim="800000"/>
            <a:headEnd/>
            <a:tailEnd/>
          </a:ln>
        </p:spPr>
      </p:pic>
      <p:pic>
        <p:nvPicPr>
          <p:cNvPr id="98308" name="Picture 5"/>
          <p:cNvPicPr>
            <a:picLocks noChangeAspect="1" noChangeArrowheads="1"/>
          </p:cNvPicPr>
          <p:nvPr/>
        </p:nvPicPr>
        <p:blipFill>
          <a:blip r:embed="rId3"/>
          <a:srcRect/>
          <a:stretch>
            <a:fillRect/>
          </a:stretch>
        </p:blipFill>
        <p:spPr bwMode="auto">
          <a:xfrm>
            <a:off x="4495800" y="2503488"/>
            <a:ext cx="4648200" cy="4354512"/>
          </a:xfrm>
          <a:prstGeom prst="rect">
            <a:avLst/>
          </a:prstGeom>
          <a:noFill/>
          <a:ln w="9525">
            <a:noFill/>
            <a:miter lim="800000"/>
            <a:headEnd/>
            <a:tailEnd/>
          </a:ln>
        </p:spPr>
      </p:pic>
      <p:sp>
        <p:nvSpPr>
          <p:cNvPr id="98309" name="Text Box 6"/>
          <p:cNvSpPr txBox="1">
            <a:spLocks noChangeArrowheads="1"/>
          </p:cNvSpPr>
          <p:nvPr/>
        </p:nvSpPr>
        <p:spPr bwMode="auto">
          <a:xfrm>
            <a:off x="76200" y="2667000"/>
            <a:ext cx="1344613" cy="517525"/>
          </a:xfrm>
          <a:prstGeom prst="rect">
            <a:avLst/>
          </a:prstGeom>
          <a:noFill/>
          <a:ln w="9525">
            <a:noFill/>
            <a:miter lim="800000"/>
            <a:headEnd/>
            <a:tailEnd/>
          </a:ln>
        </p:spPr>
        <p:txBody>
          <a:bodyPr wrap="none">
            <a:spAutoFit/>
          </a:bodyPr>
          <a:lstStyle/>
          <a:p>
            <a:pPr algn="ctr"/>
            <a:r>
              <a:rPr lang="en-US">
                <a:solidFill>
                  <a:srgbClr val="0000FF"/>
                </a:solidFill>
              </a:rPr>
              <a:t>15M at 20 feet</a:t>
            </a:r>
          </a:p>
          <a:p>
            <a:pPr algn="ctr"/>
            <a:r>
              <a:rPr lang="en-US">
                <a:solidFill>
                  <a:srgbClr val="0000FF"/>
                </a:solidFill>
              </a:rPr>
              <a:t>0.4 lambda</a:t>
            </a:r>
          </a:p>
        </p:txBody>
      </p:sp>
      <p:sp>
        <p:nvSpPr>
          <p:cNvPr id="98310" name="Text Box 7"/>
          <p:cNvSpPr txBox="1">
            <a:spLocks noChangeArrowheads="1"/>
          </p:cNvSpPr>
          <p:nvPr/>
        </p:nvSpPr>
        <p:spPr bwMode="auto">
          <a:xfrm>
            <a:off x="7799388" y="2667000"/>
            <a:ext cx="1344612" cy="517525"/>
          </a:xfrm>
          <a:prstGeom prst="rect">
            <a:avLst/>
          </a:prstGeom>
          <a:noFill/>
          <a:ln w="9525">
            <a:noFill/>
            <a:miter lim="800000"/>
            <a:headEnd/>
            <a:tailEnd/>
          </a:ln>
        </p:spPr>
        <p:txBody>
          <a:bodyPr wrap="none">
            <a:spAutoFit/>
          </a:bodyPr>
          <a:lstStyle/>
          <a:p>
            <a:pPr algn="ctr"/>
            <a:r>
              <a:rPr lang="en-US">
                <a:solidFill>
                  <a:srgbClr val="0000FF"/>
                </a:solidFill>
              </a:rPr>
              <a:t>15M at 60 feet</a:t>
            </a:r>
          </a:p>
          <a:p>
            <a:pPr algn="ctr"/>
            <a:r>
              <a:rPr lang="en-US">
                <a:solidFill>
                  <a:srgbClr val="0000FF"/>
                </a:solidFill>
              </a:rPr>
              <a:t>1.3 lambda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9"/>
          <p:cNvPicPr>
            <a:picLocks noChangeAspect="1" noChangeArrowheads="1"/>
          </p:cNvPicPr>
          <p:nvPr/>
        </p:nvPicPr>
        <p:blipFill>
          <a:blip r:embed="rId2"/>
          <a:srcRect b="43829"/>
          <a:stretch>
            <a:fillRect/>
          </a:stretch>
        </p:blipFill>
        <p:spPr bwMode="auto">
          <a:xfrm>
            <a:off x="4800600" y="4011613"/>
            <a:ext cx="4419600" cy="2846387"/>
          </a:xfrm>
          <a:prstGeom prst="rect">
            <a:avLst/>
          </a:prstGeom>
          <a:noFill/>
          <a:ln w="9525">
            <a:noFill/>
            <a:miter lim="800000"/>
            <a:headEnd/>
            <a:tailEnd/>
          </a:ln>
        </p:spPr>
      </p:pic>
      <p:sp>
        <p:nvSpPr>
          <p:cNvPr id="99330" name="Rectangle 2"/>
          <p:cNvSpPr>
            <a:spLocks noGrp="1" noChangeArrowheads="1"/>
          </p:cNvSpPr>
          <p:nvPr>
            <p:ph type="title" idx="4294967295"/>
          </p:nvPr>
        </p:nvSpPr>
        <p:spPr/>
        <p:txBody>
          <a:bodyPr/>
          <a:lstStyle/>
          <a:p>
            <a:r>
              <a:rPr lang="en-US" sz="2400" smtClean="0"/>
              <a:t>3D Plot of 15 M antenna 20 ft and 60 ft</a:t>
            </a:r>
            <a:br>
              <a:rPr lang="en-US" sz="2400" smtClean="0"/>
            </a:br>
            <a:r>
              <a:rPr lang="en-US" sz="1800" smtClean="0"/>
              <a:t>Higher antenna  reduces takeoff angle better for propagation distance</a:t>
            </a:r>
          </a:p>
        </p:txBody>
      </p:sp>
      <p:sp>
        <p:nvSpPr>
          <p:cNvPr id="99331" name="Rectangle 3"/>
          <p:cNvSpPr>
            <a:spLocks noGrp="1" noChangeArrowheads="1"/>
          </p:cNvSpPr>
          <p:nvPr>
            <p:ph type="body" idx="4294967295"/>
          </p:nvPr>
        </p:nvSpPr>
        <p:spPr/>
        <p:txBody>
          <a:bodyPr/>
          <a:lstStyle/>
          <a:p>
            <a:endParaRPr lang="en-US" smtClean="0"/>
          </a:p>
        </p:txBody>
      </p:sp>
      <p:pic>
        <p:nvPicPr>
          <p:cNvPr id="99332" name="Picture 7"/>
          <p:cNvPicPr>
            <a:picLocks noChangeAspect="1" noChangeArrowheads="1"/>
          </p:cNvPicPr>
          <p:nvPr/>
        </p:nvPicPr>
        <p:blipFill>
          <a:blip r:embed="rId3"/>
          <a:srcRect b="43829"/>
          <a:stretch>
            <a:fillRect/>
          </a:stretch>
        </p:blipFill>
        <p:spPr bwMode="auto">
          <a:xfrm>
            <a:off x="0" y="4011613"/>
            <a:ext cx="4419600" cy="2846387"/>
          </a:xfrm>
          <a:prstGeom prst="rect">
            <a:avLst/>
          </a:prstGeom>
          <a:noFill/>
          <a:ln w="9525">
            <a:noFill/>
            <a:miter lim="800000"/>
            <a:headEnd/>
            <a:tailEnd/>
          </a:ln>
        </p:spPr>
      </p:pic>
      <p:pic>
        <p:nvPicPr>
          <p:cNvPr id="99333" name="Picture 6"/>
          <p:cNvPicPr>
            <a:picLocks noChangeAspect="1" noChangeArrowheads="1"/>
          </p:cNvPicPr>
          <p:nvPr/>
        </p:nvPicPr>
        <p:blipFill>
          <a:blip r:embed="rId4"/>
          <a:srcRect/>
          <a:stretch>
            <a:fillRect/>
          </a:stretch>
        </p:blipFill>
        <p:spPr bwMode="auto">
          <a:xfrm>
            <a:off x="5076825" y="887413"/>
            <a:ext cx="4143375" cy="3883025"/>
          </a:xfrm>
          <a:prstGeom prst="rect">
            <a:avLst/>
          </a:prstGeom>
          <a:noFill/>
          <a:ln w="9525">
            <a:noFill/>
            <a:miter lim="800000"/>
            <a:headEnd/>
            <a:tailEnd/>
          </a:ln>
        </p:spPr>
      </p:pic>
      <p:pic>
        <p:nvPicPr>
          <p:cNvPr id="99334" name="Picture 8"/>
          <p:cNvPicPr>
            <a:picLocks noChangeAspect="1" noChangeArrowheads="1"/>
          </p:cNvPicPr>
          <p:nvPr/>
        </p:nvPicPr>
        <p:blipFill>
          <a:blip r:embed="rId5"/>
          <a:srcRect/>
          <a:stretch>
            <a:fillRect/>
          </a:stretch>
        </p:blipFill>
        <p:spPr bwMode="auto">
          <a:xfrm>
            <a:off x="0" y="877888"/>
            <a:ext cx="4267200" cy="3998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4"/>
          <p:cNvSpPr>
            <a:spLocks noChangeArrowheads="1"/>
          </p:cNvSpPr>
          <p:nvPr/>
        </p:nvSpPr>
        <p:spPr bwMode="auto">
          <a:xfrm>
            <a:off x="1219200" y="76200"/>
            <a:ext cx="7772400" cy="1143000"/>
          </a:xfrm>
          <a:prstGeom prst="rect">
            <a:avLst/>
          </a:prstGeom>
          <a:noFill/>
          <a:ln w="9525">
            <a:noFill/>
            <a:miter lim="800000"/>
            <a:headEnd/>
            <a:tailEnd/>
          </a:ln>
        </p:spPr>
        <p:txBody>
          <a:bodyPr anchor="ctr"/>
          <a:lstStyle/>
          <a:p>
            <a:pPr algn="ctr"/>
            <a:r>
              <a:rPr lang="en-US" sz="4400" b="0">
                <a:latin typeface="Times New Roman" pitchFamily="18" charset="0"/>
                <a:ea typeface="MS PGothic" pitchFamily="34" charset="-128"/>
              </a:rPr>
              <a:t>Ionosphere and Sporadic E (Es) </a:t>
            </a:r>
          </a:p>
        </p:txBody>
      </p:sp>
      <p:sp>
        <p:nvSpPr>
          <p:cNvPr id="18434" name="Rectangle 5"/>
          <p:cNvSpPr>
            <a:spLocks noChangeArrowheads="1"/>
          </p:cNvSpPr>
          <p:nvPr/>
        </p:nvSpPr>
        <p:spPr bwMode="auto">
          <a:xfrm>
            <a:off x="0" y="1600200"/>
            <a:ext cx="3124200" cy="4495800"/>
          </a:xfrm>
          <a:prstGeom prst="rect">
            <a:avLst/>
          </a:prstGeom>
          <a:noFill/>
          <a:ln>
            <a:noFill/>
          </a:ln>
          <a:extLst>
            <a:ext uri="{909E8E84-426E-40dd-AFC4-6F175D3DCCD1}"/>
            <a:ext uri="{91240B29-F687-4f45-9708-019B960494DF}"/>
          </a:extLst>
        </p:spPr>
        <p:txBody>
          <a:bodyPr/>
          <a:lstStyle/>
          <a:p>
            <a:pPr marL="342900" indent="-342900">
              <a:spcBef>
                <a:spcPct val="20000"/>
              </a:spcBef>
              <a:buFontTx/>
              <a:buChar char="•"/>
            </a:pPr>
            <a:r>
              <a:rPr lang="en-US" sz="2400" b="0">
                <a:latin typeface="Times New Roman" pitchFamily="18" charset="0"/>
                <a:ea typeface="MS PGothic" pitchFamily="34" charset="-128"/>
              </a:rPr>
              <a:t>Highly ionized patches of the E layer can reflect HF and VHF signals – best on 10, 6, and 2 meters.</a:t>
            </a:r>
          </a:p>
          <a:p>
            <a:pPr marL="342900" indent="-342900">
              <a:spcBef>
                <a:spcPct val="20000"/>
              </a:spcBef>
              <a:buFontTx/>
              <a:buChar char="•"/>
            </a:pPr>
            <a:r>
              <a:rPr lang="en-US" sz="2400" b="0">
                <a:latin typeface="Times New Roman" pitchFamily="18" charset="0"/>
                <a:ea typeface="MS PGothic" pitchFamily="34" charset="-128"/>
              </a:rPr>
              <a:t>Possibly this year also 15M</a:t>
            </a:r>
          </a:p>
          <a:p>
            <a:pPr marL="342900" indent="-342900">
              <a:spcBef>
                <a:spcPct val="20000"/>
              </a:spcBef>
              <a:buFontTx/>
              <a:buChar char="•"/>
            </a:pPr>
            <a:r>
              <a:rPr lang="en-US" sz="2400" b="0">
                <a:latin typeface="Times New Roman" pitchFamily="18" charset="0"/>
                <a:ea typeface="MS PGothic" pitchFamily="34" charset="-128"/>
              </a:rPr>
              <a:t>Sporadic Es just comes and goes</a:t>
            </a:r>
          </a:p>
        </p:txBody>
      </p:sp>
      <p:pic>
        <p:nvPicPr>
          <p:cNvPr id="111620" name="Picture 6" descr="UBR1-1503"/>
          <p:cNvPicPr>
            <a:picLocks noChangeAspect="1" noChangeArrowheads="1"/>
          </p:cNvPicPr>
          <p:nvPr/>
        </p:nvPicPr>
        <p:blipFill>
          <a:blip r:embed="rId3"/>
          <a:srcRect/>
          <a:stretch>
            <a:fillRect/>
          </a:stretch>
        </p:blipFill>
        <p:spPr bwMode="auto">
          <a:xfrm>
            <a:off x="3352800" y="990600"/>
            <a:ext cx="5822950" cy="5038725"/>
          </a:xfrm>
          <a:prstGeom prst="rect">
            <a:avLst/>
          </a:prstGeom>
          <a:noFill/>
          <a:ln w="9525">
            <a:noFill/>
            <a:miter lim="800000"/>
            <a:headEnd/>
            <a:tailEnd/>
          </a:ln>
        </p:spPr>
      </p:pic>
      <p:sp>
        <p:nvSpPr>
          <p:cNvPr id="5" name="Oval 4"/>
          <p:cNvSpPr/>
          <p:nvPr/>
        </p:nvSpPr>
        <p:spPr>
          <a:xfrm>
            <a:off x="5715000" y="4267200"/>
            <a:ext cx="914400" cy="6858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0"/>
          </a:p>
        </p:txBody>
      </p:sp>
      <p:sp>
        <p:nvSpPr>
          <p:cNvPr id="111623" name="Text Box 7"/>
          <p:cNvSpPr txBox="1">
            <a:spLocks noChangeArrowheads="1"/>
          </p:cNvSpPr>
          <p:nvPr/>
        </p:nvSpPr>
        <p:spPr bwMode="auto">
          <a:xfrm>
            <a:off x="533400" y="6019800"/>
            <a:ext cx="5146675" cy="730250"/>
          </a:xfrm>
          <a:prstGeom prst="rect">
            <a:avLst/>
          </a:prstGeom>
          <a:noFill/>
          <a:ln w="9525">
            <a:noFill/>
            <a:miter lim="800000"/>
            <a:headEnd/>
            <a:tailEnd/>
          </a:ln>
          <a:effectLst/>
        </p:spPr>
        <p:txBody>
          <a:bodyPr wrap="none">
            <a:spAutoFit/>
          </a:bodyPr>
          <a:lstStyle/>
          <a:p>
            <a:r>
              <a:rPr lang="en-US"/>
              <a:t>Sun ionizes upper atmosphere (splits electrons from atom)</a:t>
            </a:r>
          </a:p>
          <a:p>
            <a:r>
              <a:rPr lang="en-US"/>
              <a:t>More sunspots create higher ionization</a:t>
            </a:r>
          </a:p>
          <a:p>
            <a:r>
              <a:rPr lang="en-US"/>
              <a:t>2018 and 2019 are near the low of 11 year sunspot cycle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4"/>
          <p:cNvSpPr>
            <a:spLocks noChangeArrowheads="1"/>
          </p:cNvSpPr>
          <p:nvPr/>
        </p:nvSpPr>
        <p:spPr bwMode="auto">
          <a:xfrm>
            <a:off x="838200" y="152400"/>
            <a:ext cx="7772400" cy="1143000"/>
          </a:xfrm>
          <a:prstGeom prst="rect">
            <a:avLst/>
          </a:prstGeom>
          <a:noFill/>
          <a:ln w="9525">
            <a:noFill/>
            <a:miter lim="800000"/>
            <a:headEnd/>
            <a:tailEnd/>
          </a:ln>
        </p:spPr>
        <p:txBody>
          <a:bodyPr anchor="ctr"/>
          <a:lstStyle/>
          <a:p>
            <a:pPr algn="ctr"/>
            <a:r>
              <a:rPr lang="en-US" sz="4400" b="0">
                <a:latin typeface="Times New Roman" pitchFamily="18" charset="0"/>
                <a:ea typeface="MS PGothic" pitchFamily="34" charset="-128"/>
              </a:rPr>
              <a:t>The Ionosphere – An RF Mirror</a:t>
            </a:r>
          </a:p>
        </p:txBody>
      </p:sp>
      <p:sp>
        <p:nvSpPr>
          <p:cNvPr id="109571" name="Rectangle 5"/>
          <p:cNvSpPr>
            <a:spLocks noChangeArrowheads="1"/>
          </p:cNvSpPr>
          <p:nvPr/>
        </p:nvSpPr>
        <p:spPr bwMode="auto">
          <a:xfrm>
            <a:off x="228600" y="1676400"/>
            <a:ext cx="2667000" cy="4267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400" b="0">
                <a:latin typeface="Times New Roman" pitchFamily="18" charset="0"/>
                <a:ea typeface="MS PGothic" pitchFamily="34" charset="-128"/>
              </a:rPr>
              <a:t>Reflection depends on frequency and angle of incidence</a:t>
            </a:r>
          </a:p>
          <a:p>
            <a:pPr marL="342900" indent="-342900">
              <a:lnSpc>
                <a:spcPct val="90000"/>
              </a:lnSpc>
              <a:spcBef>
                <a:spcPct val="20000"/>
              </a:spcBef>
              <a:buFontTx/>
              <a:buChar char="•"/>
            </a:pPr>
            <a:endParaRPr lang="en-US" sz="2400" b="0">
              <a:latin typeface="Times New Roman" pitchFamily="18" charset="0"/>
              <a:ea typeface="MS PGothic" pitchFamily="34" charset="-128"/>
            </a:endParaRPr>
          </a:p>
          <a:p>
            <a:pPr marL="342900" indent="-342900">
              <a:lnSpc>
                <a:spcPct val="90000"/>
              </a:lnSpc>
              <a:spcBef>
                <a:spcPct val="20000"/>
              </a:spcBef>
              <a:buFontTx/>
              <a:buChar char="•"/>
            </a:pPr>
            <a:r>
              <a:rPr lang="en-US" sz="2400" b="0">
                <a:latin typeface="Times New Roman" pitchFamily="18" charset="0"/>
                <a:ea typeface="MS PGothic" pitchFamily="34" charset="-128"/>
              </a:rPr>
              <a:t>Too high a frequency or angle and the  waves are lost to space.</a:t>
            </a:r>
          </a:p>
        </p:txBody>
      </p:sp>
      <p:pic>
        <p:nvPicPr>
          <p:cNvPr id="109572" name="Picture 3" descr="HRLM3_04-03.png"/>
          <p:cNvPicPr>
            <a:picLocks noChangeAspect="1"/>
          </p:cNvPicPr>
          <p:nvPr/>
        </p:nvPicPr>
        <p:blipFill>
          <a:blip r:embed="rId3"/>
          <a:srcRect/>
          <a:stretch>
            <a:fillRect/>
          </a:stretch>
        </p:blipFill>
        <p:spPr bwMode="auto">
          <a:xfrm>
            <a:off x="3048000" y="1336675"/>
            <a:ext cx="6096000" cy="4292600"/>
          </a:xfrm>
          <a:prstGeom prst="rect">
            <a:avLst/>
          </a:prstGeom>
          <a:noFill/>
          <a:ln w="9525">
            <a:noFill/>
            <a:miter lim="800000"/>
            <a:headEnd/>
            <a:tailEnd/>
          </a:ln>
        </p:spPr>
      </p:pic>
      <p:sp>
        <p:nvSpPr>
          <p:cNvPr id="5" name="Footer Placeholder 4"/>
          <p:cNvSpPr txBox="1">
            <a:spLocks noGrp="1"/>
          </p:cNvSpPr>
          <p:nvPr/>
        </p:nvSpPr>
        <p:spPr>
          <a:xfrm>
            <a:off x="3124200" y="6356350"/>
            <a:ext cx="2895600" cy="365125"/>
          </a:xfrm>
          <a:prstGeom prst="rect">
            <a:avLst/>
          </a:prstGeom>
          <a:noFill/>
        </p:spPr>
        <p:txBody>
          <a:bodyPr anchor="ctr"/>
          <a:lstStyle/>
          <a:p>
            <a:pPr algn="ctr">
              <a:defRPr/>
            </a:pPr>
            <a:r>
              <a:rPr lang="en-US" sz="1050" b="0">
                <a:solidFill>
                  <a:schemeClr val="tx1">
                    <a:tint val="75000"/>
                  </a:schemeClr>
                </a:solidFill>
                <a:latin typeface="Arial"/>
                <a:ea typeface="MS PGothic" pitchFamily="34" charset="-128"/>
                <a:cs typeface="Arial"/>
              </a:rPr>
              <a:t>2014 Technician License Course</a:t>
            </a:r>
            <a:endParaRPr lang="en-US" sz="1050" b="0">
              <a:solidFill>
                <a:schemeClr val="tx1">
                  <a:tint val="75000"/>
                </a:schemeClr>
              </a:solidFill>
              <a:latin typeface="Arial"/>
              <a:ea typeface="MS PGothic" pitchFamily="34" charset="-128"/>
              <a:cs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4"/>
          <p:cNvSpPr>
            <a:spLocks noGrp="1" noChangeArrowheads="1"/>
          </p:cNvSpPr>
          <p:nvPr>
            <p:ph type="title" idx="4294967295"/>
          </p:nvPr>
        </p:nvSpPr>
        <p:spPr/>
        <p:txBody>
          <a:bodyPr/>
          <a:lstStyle/>
          <a:p>
            <a:r>
              <a:rPr lang="en-US" smtClean="0"/>
              <a:t>Unexpected 15M Results</a:t>
            </a:r>
          </a:p>
        </p:txBody>
      </p:sp>
      <p:graphicFrame>
        <p:nvGraphicFramePr>
          <p:cNvPr id="117763" name="Object 3"/>
          <p:cNvGraphicFramePr>
            <a:graphicFrameLocks noChangeAspect="1"/>
          </p:cNvGraphicFramePr>
          <p:nvPr>
            <p:ph idx="4294967295"/>
          </p:nvPr>
        </p:nvGraphicFramePr>
        <p:xfrm>
          <a:off x="0" y="2246313"/>
          <a:ext cx="9677400" cy="3948112"/>
        </p:xfrm>
        <a:graphic>
          <a:graphicData uri="http://schemas.openxmlformats.org/presentationml/2006/ole">
            <p:oleObj spid="_x0000_s117763" name="Chart" r:id="rId3" imgW="8848745" imgH="4648200" progId="Excel.Chart.8">
              <p:embed/>
            </p:oleObj>
          </a:graphicData>
        </a:graphic>
      </p:graphicFrame>
      <p:sp>
        <p:nvSpPr>
          <p:cNvPr id="117766" name="Text Box 6"/>
          <p:cNvSpPr txBox="1">
            <a:spLocks noChangeArrowheads="1"/>
          </p:cNvSpPr>
          <p:nvPr/>
        </p:nvSpPr>
        <p:spPr bwMode="auto">
          <a:xfrm>
            <a:off x="152400" y="685800"/>
            <a:ext cx="8401050" cy="1368425"/>
          </a:xfrm>
          <a:prstGeom prst="rect">
            <a:avLst/>
          </a:prstGeom>
          <a:noFill/>
          <a:ln w="9525">
            <a:noFill/>
            <a:miter lim="800000"/>
            <a:headEnd/>
            <a:tailEnd/>
          </a:ln>
          <a:effectLst/>
        </p:spPr>
        <p:txBody>
          <a:bodyPr wrap="none">
            <a:spAutoFit/>
          </a:bodyPr>
          <a:lstStyle/>
          <a:p>
            <a:r>
              <a:rPr lang="en-US"/>
              <a:t>Modeling of sunspots and ionization said 15M should only be viable in late afternoon and evening</a:t>
            </a:r>
          </a:p>
          <a:p>
            <a:r>
              <a:rPr lang="en-US"/>
              <a:t>Even then only to the Southeast USA</a:t>
            </a:r>
          </a:p>
          <a:p>
            <a:endParaRPr lang="en-US"/>
          </a:p>
          <a:p>
            <a:r>
              <a:rPr lang="en-US"/>
              <a:t>Orange is late afternoon and evening not terribly far from model, but more than expected</a:t>
            </a:r>
          </a:p>
          <a:p>
            <a:r>
              <a:rPr lang="en-US"/>
              <a:t>Green is mid day mostly near by ground wave effects, but not entirely</a:t>
            </a:r>
          </a:p>
          <a:p>
            <a:r>
              <a:rPr lang="en-US"/>
              <a:t>Blue is morning 7-10AM, these should not have occurred, possibly sporadic E</a:t>
            </a:r>
          </a:p>
        </p:txBody>
      </p:sp>
      <p:sp>
        <p:nvSpPr>
          <p:cNvPr id="117768" name="AutoShape 8" descr="Image result for weather rock"/>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117770" name="AutoShape 10" descr="Original Personalised Weather Forecasting Stone, Rock (Personalised with a name of your choice)"/>
          <p:cNvSpPr>
            <a:spLocks noChangeAspect="1" noChangeArrowheads="1"/>
          </p:cNvSpPr>
          <p:nvPr/>
        </p:nvSpPr>
        <p:spPr bwMode="auto">
          <a:xfrm>
            <a:off x="4419600" y="3276600"/>
            <a:ext cx="304800" cy="304800"/>
          </a:xfrm>
          <a:prstGeom prst="rect">
            <a:avLst/>
          </a:prstGeom>
          <a:noFill/>
        </p:spPr>
        <p:txBody>
          <a:bodyPr/>
          <a:lstStyle/>
          <a:p>
            <a:endParaRPr lang="en-US"/>
          </a:p>
        </p:txBody>
      </p:sp>
      <p:pic>
        <p:nvPicPr>
          <p:cNvPr id="117774" name="Picture 14"/>
          <p:cNvPicPr>
            <a:picLocks noChangeAspect="1" noChangeArrowheads="1"/>
          </p:cNvPicPr>
          <p:nvPr/>
        </p:nvPicPr>
        <p:blipFill>
          <a:blip r:embed="rId4"/>
          <a:srcRect/>
          <a:stretch>
            <a:fillRect/>
          </a:stretch>
        </p:blipFill>
        <p:spPr bwMode="auto">
          <a:xfrm>
            <a:off x="5334000" y="2209800"/>
            <a:ext cx="3810000" cy="25241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7774"/>
                                        </p:tgtEl>
                                        <p:attrNameLst>
                                          <p:attrName>style.visibility</p:attrName>
                                        </p:attrNameLst>
                                      </p:cBhvr>
                                      <p:to>
                                        <p:strVal val="visible"/>
                                      </p:to>
                                    </p:set>
                                    <p:animEffect transition="in" filter="checkerboard(across)">
                                      <p:cBhvr>
                                        <p:cTn id="7" dur="500"/>
                                        <p:tgtEl>
                                          <p:spTgt spid="117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ustomShape 1"/>
          <p:cNvSpPr/>
          <p:nvPr/>
        </p:nvSpPr>
        <p:spPr>
          <a:xfrm>
            <a:off x="838200" y="76200"/>
            <a:ext cx="8228013" cy="609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ctr" fontAlgn="auto">
              <a:lnSpc>
                <a:spcPct val="90000"/>
              </a:lnSpc>
              <a:spcBef>
                <a:spcPts val="0"/>
              </a:spcBef>
              <a:spcAft>
                <a:spcPts val="0"/>
              </a:spcAft>
              <a:defRPr/>
            </a:pPr>
            <a:r>
              <a:rPr lang="en-US" sz="2800" b="0" spc="-1">
                <a:solidFill>
                  <a:srgbClr val="000000"/>
                </a:solidFill>
                <a:uFill>
                  <a:solidFill>
                    <a:srgbClr val="FFFFFF"/>
                  </a:solidFill>
                </a:uFill>
              </a:rPr>
              <a:t>Field Day 2018 – How Many Points?</a:t>
            </a:r>
            <a:endParaRPr lang="en-US" sz="1800" b="0" spc="-1">
              <a:solidFill>
                <a:srgbClr val="000000"/>
              </a:solidFill>
              <a:uFill>
                <a:solidFill>
                  <a:srgbClr val="FFFFFF"/>
                </a:solidFill>
              </a:uFill>
            </a:endParaRPr>
          </a:p>
        </p:txBody>
      </p:sp>
      <p:sp>
        <p:nvSpPr>
          <p:cNvPr id="91" name="CustomShape 2"/>
          <p:cNvSpPr/>
          <p:nvPr/>
        </p:nvSpPr>
        <p:spPr>
          <a:xfrm>
            <a:off x="228600" y="838200"/>
            <a:ext cx="8763000" cy="57912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2900" indent="-341313">
              <a:buClr>
                <a:srgbClr val="000000"/>
              </a:buClr>
              <a:buFont typeface="Symbol" pitchFamily="18" charset="2"/>
              <a:buChar char=""/>
            </a:pPr>
            <a:r>
              <a:rPr lang="en-US" sz="2400" b="0">
                <a:solidFill>
                  <a:srgbClr val="000000"/>
                </a:solidFill>
                <a:ea typeface="DejaVu Sans"/>
                <a:cs typeface="DejaVu Sans"/>
              </a:rPr>
              <a:t>QSO Points</a:t>
            </a:r>
            <a:endParaRPr lang="en-US" sz="1800" b="0">
              <a:solidFill>
                <a:srgbClr val="000000"/>
              </a:solidFill>
              <a:ea typeface="DejaVu Sans"/>
              <a:cs typeface="DejaVu Sans"/>
            </a:endParaRPr>
          </a:p>
          <a:p>
            <a:pPr marL="863600" lvl="1" indent="-322263">
              <a:buClr>
                <a:srgbClr val="000000"/>
              </a:buClr>
              <a:buSzPct val="75000"/>
              <a:buFont typeface="Symbol" pitchFamily="18" charset="2"/>
              <a:buChar char=""/>
            </a:pPr>
            <a:r>
              <a:rPr lang="en-US" sz="2400" b="0">
                <a:solidFill>
                  <a:srgbClr val="000000"/>
                </a:solidFill>
                <a:ea typeface="DejaVu Sans"/>
                <a:cs typeface="DejaVu Sans"/>
              </a:rPr>
              <a:t>10 CW +22 Digital +	1386 Phone	= 1418 QSOs</a:t>
            </a:r>
            <a:endParaRPr lang="en-US" sz="1800" b="0">
              <a:solidFill>
                <a:srgbClr val="000000"/>
              </a:solidFill>
              <a:ea typeface="DejaVu Sans"/>
              <a:cs typeface="DejaVu Sans"/>
            </a:endParaRPr>
          </a:p>
          <a:p>
            <a:pPr marL="863600" lvl="1" indent="-322263">
              <a:buClr>
                <a:srgbClr val="000000"/>
              </a:buClr>
              <a:buSzPct val="75000"/>
              <a:buFont typeface="Symbol" pitchFamily="18" charset="2"/>
              <a:buChar char=""/>
            </a:pPr>
            <a:r>
              <a:rPr lang="en-US" sz="2400" b="0">
                <a:solidFill>
                  <a:srgbClr val="000000"/>
                </a:solidFill>
                <a:ea typeface="DejaVu Sans"/>
                <a:cs typeface="DejaVu Sans"/>
              </a:rPr>
              <a:t>Power Multiplier: 2 * 1418 = 2836 QSO Points</a:t>
            </a:r>
            <a:endParaRPr lang="en-US" sz="1800" b="0">
              <a:solidFill>
                <a:srgbClr val="000000"/>
              </a:solidFill>
              <a:ea typeface="DejaVu Sans"/>
              <a:cs typeface="DejaVu Sans"/>
            </a:endParaRPr>
          </a:p>
          <a:p>
            <a:pPr marL="342900" indent="-341313">
              <a:buClr>
                <a:srgbClr val="000000"/>
              </a:buClr>
              <a:buFont typeface="Symbol" pitchFamily="18" charset="2"/>
              <a:buChar char=""/>
            </a:pPr>
            <a:r>
              <a:rPr lang="en-US" sz="2400" b="0">
                <a:solidFill>
                  <a:srgbClr val="000000"/>
                </a:solidFill>
                <a:ea typeface="DejaVu Sans"/>
                <a:cs typeface="DejaVu Sans"/>
              </a:rPr>
              <a:t>Bonus Points: 1770</a:t>
            </a:r>
            <a:endParaRPr lang="en-US" sz="1800" b="0">
              <a:solidFill>
                <a:srgbClr val="000000"/>
              </a:solidFill>
              <a:ea typeface="DejaVu Sans"/>
              <a:cs typeface="DejaVu Sans"/>
            </a:endParaRPr>
          </a:p>
          <a:p>
            <a:pPr marL="863600" lvl="1" indent="-322263">
              <a:buClr>
                <a:srgbClr val="000000"/>
              </a:buClr>
              <a:buSzPct val="75000"/>
              <a:buFont typeface="Symbol" pitchFamily="18" charset="2"/>
              <a:buChar char=""/>
            </a:pPr>
            <a:r>
              <a:rPr lang="en-US" sz="2400" b="0">
                <a:solidFill>
                  <a:srgbClr val="000000"/>
                </a:solidFill>
                <a:ea typeface="DejaVu Sans"/>
                <a:cs typeface="DejaVu Sans"/>
              </a:rPr>
              <a:t>We got points in EVERY bonus category!</a:t>
            </a:r>
            <a:endParaRPr lang="en-US" sz="1800" b="0">
              <a:solidFill>
                <a:srgbClr val="000000"/>
              </a:solidFill>
              <a:ea typeface="DejaVu Sans"/>
              <a:cs typeface="DejaVu Sans"/>
            </a:endParaRPr>
          </a:p>
          <a:p>
            <a:pPr marL="863600" lvl="1" indent="-322263">
              <a:buClr>
                <a:srgbClr val="000000"/>
              </a:buClr>
              <a:buSzPct val="75000"/>
              <a:buFont typeface="Symbol" pitchFamily="18" charset="2"/>
              <a:buChar char=""/>
            </a:pPr>
            <a:r>
              <a:rPr lang="en-US" sz="2400" b="0">
                <a:solidFill>
                  <a:srgbClr val="000000"/>
                </a:solidFill>
                <a:ea typeface="DejaVu Sans"/>
                <a:cs typeface="DejaVu Sans"/>
              </a:rPr>
              <a:t>We missed maximum points in 2 categories:</a:t>
            </a:r>
            <a:endParaRPr lang="en-US" sz="1800" b="0">
              <a:solidFill>
                <a:srgbClr val="000000"/>
              </a:solidFill>
              <a:ea typeface="DejaVu Sans"/>
              <a:cs typeface="DejaVu Sans"/>
            </a:endParaRPr>
          </a:p>
          <a:p>
            <a:pPr marL="1295400" lvl="2" indent="-287338">
              <a:buClr>
                <a:srgbClr val="000000"/>
              </a:buClr>
              <a:buSzPct val="45000"/>
              <a:buFont typeface="Wingdings" pitchFamily="2" charset="2"/>
              <a:buChar char=""/>
            </a:pPr>
            <a:r>
              <a:rPr lang="en-US" sz="2400" b="0">
                <a:solidFill>
                  <a:srgbClr val="000000"/>
                </a:solidFill>
                <a:ea typeface="DejaVu Sans"/>
                <a:cs typeface="DejaVu Sans"/>
              </a:rPr>
              <a:t>  Youth operators=2</a:t>
            </a:r>
            <a:endParaRPr lang="en-US" sz="1800" b="0">
              <a:solidFill>
                <a:srgbClr val="000000"/>
              </a:solidFill>
              <a:ea typeface="DejaVu Sans"/>
              <a:cs typeface="DejaVu Sans"/>
            </a:endParaRPr>
          </a:p>
          <a:p>
            <a:pPr marL="1295400" lvl="2" indent="-287338">
              <a:buClr>
                <a:srgbClr val="000000"/>
              </a:buClr>
              <a:buSzPct val="45000"/>
              <a:buFont typeface="Wingdings" pitchFamily="2" charset="2"/>
              <a:buChar char=""/>
            </a:pPr>
            <a:r>
              <a:rPr lang="en-US" sz="2400" b="0">
                <a:solidFill>
                  <a:srgbClr val="000000"/>
                </a:solidFill>
                <a:ea typeface="DejaVu Sans"/>
                <a:cs typeface="DejaVu Sans"/>
              </a:rPr>
              <a:t>  Youth participants=2	40</a:t>
            </a:r>
            <a:endParaRPr lang="en-US" sz="1800" b="0">
              <a:solidFill>
                <a:srgbClr val="000000"/>
              </a:solidFill>
              <a:ea typeface="DejaVu Sans"/>
              <a:cs typeface="DejaVu Sans"/>
            </a:endParaRPr>
          </a:p>
          <a:p>
            <a:pPr marL="1295400" lvl="2" indent="-287338">
              <a:buClr>
                <a:srgbClr val="000000"/>
              </a:buClr>
              <a:buSzPct val="45000"/>
              <a:buFont typeface="Wingdings" pitchFamily="2" charset="2"/>
              <a:buChar char=""/>
            </a:pPr>
            <a:r>
              <a:rPr lang="en-US" sz="2400" b="0">
                <a:solidFill>
                  <a:srgbClr val="000000"/>
                </a:solidFill>
                <a:ea typeface="DejaVu Sans"/>
                <a:cs typeface="DejaVu Sans"/>
              </a:rPr>
              <a:t>GOTA Bonus	80</a:t>
            </a:r>
            <a:endParaRPr lang="en-US" sz="1800" b="0">
              <a:solidFill>
                <a:srgbClr val="000000"/>
              </a:solidFill>
              <a:ea typeface="DejaVu Sans"/>
              <a:cs typeface="DejaVu Sans"/>
            </a:endParaRPr>
          </a:p>
          <a:p>
            <a:pPr marL="342900" indent="-341313">
              <a:buClr>
                <a:srgbClr val="000000"/>
              </a:buClr>
              <a:buFont typeface="Symbol" pitchFamily="18" charset="2"/>
              <a:buChar char=""/>
            </a:pPr>
            <a:r>
              <a:rPr lang="en-US" sz="2400" b="0">
                <a:solidFill>
                  <a:srgbClr val="000000"/>
                </a:solidFill>
                <a:ea typeface="DejaVu Sans"/>
                <a:cs typeface="DejaVu Sans"/>
              </a:rPr>
              <a:t>Total Field Day Points = 4606 </a:t>
            </a:r>
            <a:endParaRPr lang="en-US" sz="1800" b="0">
              <a:solidFill>
                <a:srgbClr val="000000"/>
              </a:solidFill>
              <a:ea typeface="DejaVu Sans"/>
              <a:cs typeface="DejaVu San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p:txBody>
          <a:bodyPr/>
          <a:lstStyle/>
          <a:p>
            <a:r>
              <a:rPr lang="en-US" smtClean="0"/>
              <a:t>15M was Especially Hot on Sunday Morning</a:t>
            </a:r>
          </a:p>
        </p:txBody>
      </p:sp>
      <p:pic>
        <p:nvPicPr>
          <p:cNvPr id="113670" name="Picture 6"/>
          <p:cNvPicPr>
            <a:picLocks noChangeAspect="1" noChangeArrowheads="1"/>
          </p:cNvPicPr>
          <p:nvPr>
            <p:ph type="body" idx="4294967295"/>
          </p:nvPr>
        </p:nvPicPr>
        <p:blipFill>
          <a:blip r:embed="rId2"/>
          <a:srcRect/>
          <a:stretch>
            <a:fillRect/>
          </a:stretch>
        </p:blipFill>
        <p:spPr>
          <a:xfrm>
            <a:off x="0" y="582613"/>
            <a:ext cx="9144000" cy="6251575"/>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idx="4294967295"/>
          </p:nvPr>
        </p:nvSpPr>
        <p:spPr/>
        <p:txBody>
          <a:bodyPr/>
          <a:lstStyle/>
          <a:p>
            <a:r>
              <a:rPr lang="en-US" smtClean="0"/>
              <a:t>Observations</a:t>
            </a:r>
          </a:p>
        </p:txBody>
      </p:sp>
      <p:sp>
        <p:nvSpPr>
          <p:cNvPr id="100354" name="Rectangle 3"/>
          <p:cNvSpPr>
            <a:spLocks noGrp="1" noChangeArrowheads="1"/>
          </p:cNvSpPr>
          <p:nvPr>
            <p:ph type="body" idx="4294967295"/>
          </p:nvPr>
        </p:nvSpPr>
        <p:spPr/>
        <p:txBody>
          <a:bodyPr/>
          <a:lstStyle/>
          <a:p>
            <a:pPr>
              <a:lnSpc>
                <a:spcPct val="90000"/>
              </a:lnSpc>
            </a:pPr>
            <a:r>
              <a:rPr lang="en-US" sz="2000" smtClean="0"/>
              <a:t>GOTA tent seemed busy most of the day</a:t>
            </a:r>
          </a:p>
          <a:p>
            <a:pPr lvl="1">
              <a:lnSpc>
                <a:spcPct val="90000"/>
              </a:lnSpc>
            </a:pPr>
            <a:r>
              <a:rPr lang="en-US" sz="1800" smtClean="0"/>
              <a:t>People waiting to get a turn to operate</a:t>
            </a:r>
          </a:p>
          <a:p>
            <a:pPr lvl="1">
              <a:lnSpc>
                <a:spcPct val="90000"/>
              </a:lnSpc>
            </a:pPr>
            <a:r>
              <a:rPr lang="en-US" sz="1800" smtClean="0"/>
              <a:t>Possibly feeling rushed to let next person have a chance</a:t>
            </a:r>
          </a:p>
          <a:p>
            <a:pPr>
              <a:lnSpc>
                <a:spcPct val="90000"/>
              </a:lnSpc>
            </a:pPr>
            <a:r>
              <a:rPr lang="en-US" sz="2000" smtClean="0"/>
              <a:t>VHF station</a:t>
            </a:r>
          </a:p>
          <a:p>
            <a:pPr lvl="1">
              <a:lnSpc>
                <a:spcPct val="90000"/>
              </a:lnSpc>
            </a:pPr>
            <a:r>
              <a:rPr lang="en-US" sz="1800" smtClean="0"/>
              <a:t>Empty seat time allowed people to drop by and use it, make a few QSO’s – this is good</a:t>
            </a:r>
          </a:p>
          <a:p>
            <a:pPr lvl="1">
              <a:lnSpc>
                <a:spcPct val="90000"/>
              </a:lnSpc>
            </a:pPr>
            <a:r>
              <a:rPr lang="en-US" sz="1800" smtClean="0"/>
              <a:t>Did use both SSB and FM on 2 meters</a:t>
            </a:r>
          </a:p>
          <a:p>
            <a:pPr lvl="2">
              <a:lnSpc>
                <a:spcPct val="90000"/>
              </a:lnSpc>
            </a:pPr>
            <a:r>
              <a:rPr lang="en-US" sz="1600" smtClean="0"/>
              <a:t>Having multimode radio good idea – consider both antenna polarizations</a:t>
            </a:r>
          </a:p>
          <a:p>
            <a:pPr lvl="2">
              <a:lnSpc>
                <a:spcPct val="90000"/>
              </a:lnSpc>
            </a:pPr>
            <a:r>
              <a:rPr lang="en-US" sz="1600" smtClean="0"/>
              <a:t>220 limited ops, station was late setting up 220</a:t>
            </a:r>
          </a:p>
          <a:p>
            <a:pPr>
              <a:lnSpc>
                <a:spcPct val="90000"/>
              </a:lnSpc>
            </a:pPr>
            <a:r>
              <a:rPr lang="en-US" sz="2000" smtClean="0"/>
              <a:t>Difficult to find a time to use the other HF stations</a:t>
            </a:r>
          </a:p>
          <a:p>
            <a:pPr lvl="1">
              <a:lnSpc>
                <a:spcPct val="90000"/>
              </a:lnSpc>
            </a:pPr>
            <a:r>
              <a:rPr lang="en-US" sz="1800" smtClean="0"/>
              <a:t>Good news is that there were operators and activity much of the time</a:t>
            </a:r>
          </a:p>
          <a:p>
            <a:pPr>
              <a:lnSpc>
                <a:spcPct val="90000"/>
              </a:lnSpc>
            </a:pPr>
            <a:r>
              <a:rPr lang="en-US" sz="2000" smtClean="0"/>
              <a:t>Likely should consider a new way to schedule operators</a:t>
            </a:r>
          </a:p>
          <a:p>
            <a:pPr lvl="1">
              <a:lnSpc>
                <a:spcPct val="90000"/>
              </a:lnSpc>
            </a:pPr>
            <a:r>
              <a:rPr lang="en-US" sz="1800" smtClean="0"/>
              <a:t>Avoid too many at one time and too few at other times</a:t>
            </a:r>
          </a:p>
          <a:p>
            <a:pPr lvl="1">
              <a:lnSpc>
                <a:spcPct val="90000"/>
              </a:lnSpc>
            </a:pPr>
            <a:r>
              <a:rPr lang="en-US" sz="1800" smtClean="0"/>
              <a:t>Ensure all that want to operate know when they can get on the air</a:t>
            </a:r>
          </a:p>
          <a:p>
            <a:pPr>
              <a:lnSpc>
                <a:spcPct val="90000"/>
              </a:lnSpc>
            </a:pPr>
            <a:r>
              <a:rPr lang="en-US" sz="2000" smtClean="0"/>
              <a:t>Satellite coverage worked well</a:t>
            </a:r>
          </a:p>
          <a:p>
            <a:pPr>
              <a:lnSpc>
                <a:spcPct val="90000"/>
              </a:lnSpc>
            </a:pPr>
            <a:r>
              <a:rPr lang="en-US" sz="2000" smtClean="0"/>
              <a:t>Digital Winlink messages seemed to go very well</a:t>
            </a:r>
          </a:p>
          <a:p>
            <a:pPr>
              <a:lnSpc>
                <a:spcPct val="90000"/>
              </a:lnSpc>
            </a:pPr>
            <a:r>
              <a:rPr lang="en-US" sz="2000" smtClean="0"/>
              <a:t>Many visitors from ARRL, FCC, and city.  Things to follow up with</a:t>
            </a:r>
          </a:p>
          <a:p>
            <a:pPr>
              <a:lnSpc>
                <a:spcPct val="90000"/>
              </a:lnSpc>
            </a:pPr>
            <a:r>
              <a:rPr lang="en-US" sz="2000" smtClean="0"/>
              <a:t>Many new people from our classes attended, but many more did not</a:t>
            </a:r>
          </a:p>
          <a:p>
            <a:pPr>
              <a:lnSpc>
                <a:spcPct val="90000"/>
              </a:lnSpc>
            </a:pPr>
            <a:endParaRPr lang="en-US" sz="200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idx="4294967295"/>
          </p:nvPr>
        </p:nvSpPr>
        <p:spPr/>
        <p:txBody>
          <a:bodyPr/>
          <a:lstStyle/>
          <a:p>
            <a:r>
              <a:rPr lang="en-US" smtClean="0"/>
              <a:t>More Observations</a:t>
            </a:r>
          </a:p>
        </p:txBody>
      </p:sp>
      <p:sp>
        <p:nvSpPr>
          <p:cNvPr id="101378" name="Rectangle 3"/>
          <p:cNvSpPr>
            <a:spLocks noGrp="1" noChangeArrowheads="1"/>
          </p:cNvSpPr>
          <p:nvPr>
            <p:ph type="body" idx="4294967295"/>
          </p:nvPr>
        </p:nvSpPr>
        <p:spPr/>
        <p:txBody>
          <a:bodyPr/>
          <a:lstStyle/>
          <a:p>
            <a:r>
              <a:rPr lang="en-US" smtClean="0"/>
              <a:t>Make sure guests sign log – </a:t>
            </a:r>
          </a:p>
          <a:p>
            <a:pPr lvl="1"/>
            <a:r>
              <a:rPr lang="en-US" smtClean="0"/>
              <a:t>ESPECIALLY those that get us points </a:t>
            </a:r>
          </a:p>
          <a:p>
            <a:pPr lvl="2"/>
            <a:r>
              <a:rPr lang="en-US" smtClean="0"/>
              <a:t>(e.g. the City Atty and WA6MEM didn't sign) 	</a:t>
            </a:r>
          </a:p>
          <a:p>
            <a:r>
              <a:rPr lang="en-US" smtClean="0"/>
              <a:t>Take pictures of things that get us bonus points </a:t>
            </a:r>
          </a:p>
          <a:p>
            <a:pPr lvl="1"/>
            <a:r>
              <a:rPr lang="en-US" smtClean="0"/>
              <a:t>Wwe did pretty well here , but could use a couple more. </a:t>
            </a:r>
          </a:p>
          <a:p>
            <a:pPr lvl="1"/>
            <a:endParaRPr lang="en-US" smtClean="0"/>
          </a:p>
          <a:p>
            <a:r>
              <a:rPr lang="en-US" sz="3200" smtClean="0"/>
              <a:t>Other thoughts??</a:t>
            </a:r>
            <a:br>
              <a:rPr lang="en-US" sz="3200" smtClean="0"/>
            </a:br>
            <a:r>
              <a:rPr lang="en-US" sz="3200" smtClean="0"/>
              <a:t/>
            </a:r>
            <a:br>
              <a:rPr lang="en-US" sz="3200" smtClean="0"/>
            </a:br>
            <a:r>
              <a:rPr lang="en-US" sz="3200" smtClean="0"/>
              <a:t>Overall a very good Field Day!!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14"/>
          <p:cNvPicPr>
            <a:picLocks noChangeAspect="1" noChangeArrowheads="1"/>
          </p:cNvPicPr>
          <p:nvPr/>
        </p:nvPicPr>
        <p:blipFill>
          <a:blip r:embed="rId2"/>
          <a:srcRect/>
          <a:stretch>
            <a:fillRect/>
          </a:stretch>
        </p:blipFill>
        <p:spPr bwMode="auto">
          <a:xfrm>
            <a:off x="990600" y="3810000"/>
            <a:ext cx="3200400" cy="2998788"/>
          </a:xfrm>
          <a:prstGeom prst="rect">
            <a:avLst/>
          </a:prstGeom>
          <a:noFill/>
          <a:ln w="9525">
            <a:noFill/>
            <a:miter lim="800000"/>
            <a:headEnd/>
            <a:tailEnd/>
          </a:ln>
        </p:spPr>
      </p:pic>
      <p:sp>
        <p:nvSpPr>
          <p:cNvPr id="102402" name="Rectangle 2"/>
          <p:cNvSpPr>
            <a:spLocks noGrp="1" noChangeArrowheads="1"/>
          </p:cNvSpPr>
          <p:nvPr>
            <p:ph type="title" idx="4294967295"/>
          </p:nvPr>
        </p:nvSpPr>
        <p:spPr/>
        <p:txBody>
          <a:bodyPr/>
          <a:lstStyle/>
          <a:p>
            <a:r>
              <a:rPr lang="en-US" sz="2400" smtClean="0"/>
              <a:t>Proper Spacing and Orientation two 3 Element Yagi</a:t>
            </a:r>
          </a:p>
        </p:txBody>
      </p:sp>
      <p:sp>
        <p:nvSpPr>
          <p:cNvPr id="102403" name="Rectangle 3"/>
          <p:cNvSpPr>
            <a:spLocks noGrp="1" noChangeArrowheads="1"/>
          </p:cNvSpPr>
          <p:nvPr>
            <p:ph type="body" idx="4294967295"/>
          </p:nvPr>
        </p:nvSpPr>
        <p:spPr>
          <a:xfrm>
            <a:off x="5181600" y="838200"/>
            <a:ext cx="3962400" cy="5791200"/>
          </a:xfrm>
        </p:spPr>
        <p:txBody>
          <a:bodyPr/>
          <a:lstStyle/>
          <a:p>
            <a:r>
              <a:rPr lang="en-US" sz="1600" smtClean="0"/>
              <a:t>Antenna nulls at 90 degrees</a:t>
            </a:r>
          </a:p>
          <a:p>
            <a:pPr lvl="1"/>
            <a:r>
              <a:rPr lang="en-US" sz="1400" smtClean="0"/>
              <a:t>Roughly -34 to -24dBi</a:t>
            </a:r>
          </a:p>
          <a:p>
            <a:r>
              <a:rPr lang="en-US" sz="1200" smtClean="0"/>
              <a:t>We did install the two tri band antennas as shown</a:t>
            </a:r>
          </a:p>
          <a:p>
            <a:pPr lvl="1"/>
            <a:r>
              <a:rPr lang="en-US" sz="1000" smtClean="0"/>
              <a:t>Using the Kenwood TS930S on the 20M tower beam</a:t>
            </a:r>
          </a:p>
          <a:p>
            <a:pPr lvl="1"/>
            <a:r>
              <a:rPr lang="en-US" sz="1000" smtClean="0"/>
              <a:t>Using a KX3 with amplifier on 20M pushup pole at 20 feet GOTA</a:t>
            </a:r>
          </a:p>
          <a:p>
            <a:r>
              <a:rPr lang="en-US" sz="1200" smtClean="0"/>
              <a:t>At 10W on the KX3 or 100W on the Kenwood</a:t>
            </a:r>
          </a:p>
          <a:p>
            <a:pPr lvl="1"/>
            <a:r>
              <a:rPr lang="en-US" sz="1000" smtClean="0"/>
              <a:t>Friday night, no visible S meter change or able to hear within 20KHz of each other</a:t>
            </a:r>
          </a:p>
          <a:p>
            <a:r>
              <a:rPr lang="en-US" sz="1200" smtClean="0"/>
              <a:t>At 100W on both radios</a:t>
            </a:r>
          </a:p>
          <a:p>
            <a:pPr lvl="1"/>
            <a:r>
              <a:rPr lang="en-US" sz="1000" smtClean="0"/>
              <a:t>Saturday no visible S meter change or able to hear within 20KHz</a:t>
            </a:r>
          </a:p>
          <a:p>
            <a:pPr lvl="1"/>
            <a:r>
              <a:rPr lang="en-US" sz="1000" smtClean="0"/>
              <a:t>Later in the day as both stations search and pounced reportedly both could hear each other.</a:t>
            </a:r>
          </a:p>
          <a:p>
            <a:endParaRPr lang="en-US" sz="1200" smtClean="0"/>
          </a:p>
          <a:p>
            <a:pPr lvl="1"/>
            <a:endParaRPr lang="en-US" sz="1000" smtClean="0"/>
          </a:p>
        </p:txBody>
      </p:sp>
      <p:pic>
        <p:nvPicPr>
          <p:cNvPr id="102404" name="Picture 5"/>
          <p:cNvPicPr>
            <a:picLocks noChangeAspect="1" noChangeArrowheads="1"/>
          </p:cNvPicPr>
          <p:nvPr/>
        </p:nvPicPr>
        <p:blipFill>
          <a:blip r:embed="rId3"/>
          <a:srcRect/>
          <a:stretch>
            <a:fillRect/>
          </a:stretch>
        </p:blipFill>
        <p:spPr bwMode="auto">
          <a:xfrm>
            <a:off x="990600" y="762000"/>
            <a:ext cx="3228975" cy="3025775"/>
          </a:xfrm>
          <a:prstGeom prst="rect">
            <a:avLst/>
          </a:prstGeom>
          <a:noFill/>
          <a:ln w="9525">
            <a:noFill/>
            <a:miter lim="800000"/>
            <a:headEnd/>
            <a:tailEnd/>
          </a:ln>
        </p:spPr>
      </p:pic>
      <p:sp>
        <p:nvSpPr>
          <p:cNvPr id="102405" name="Line 54"/>
          <p:cNvSpPr>
            <a:spLocks noChangeShapeType="1"/>
          </p:cNvSpPr>
          <p:nvPr/>
        </p:nvSpPr>
        <p:spPr bwMode="auto">
          <a:xfrm flipV="1">
            <a:off x="2590800" y="1828800"/>
            <a:ext cx="2133600" cy="60325"/>
          </a:xfrm>
          <a:prstGeom prst="line">
            <a:avLst/>
          </a:prstGeom>
          <a:noFill/>
          <a:ln w="76200" cmpd="tri">
            <a:solidFill>
              <a:srgbClr val="FF9900"/>
            </a:solidFill>
            <a:round/>
            <a:headEnd/>
            <a:tailEnd type="triangle" w="med" len="med"/>
          </a:ln>
        </p:spPr>
        <p:txBody>
          <a:bodyPr/>
          <a:lstStyle/>
          <a:p>
            <a:endParaRPr lang="en-US"/>
          </a:p>
        </p:txBody>
      </p:sp>
      <p:sp>
        <p:nvSpPr>
          <p:cNvPr id="102406" name="Line 54"/>
          <p:cNvSpPr>
            <a:spLocks noChangeShapeType="1"/>
          </p:cNvSpPr>
          <p:nvPr/>
        </p:nvSpPr>
        <p:spPr bwMode="auto">
          <a:xfrm flipV="1">
            <a:off x="2667000" y="4876800"/>
            <a:ext cx="1905000" cy="60325"/>
          </a:xfrm>
          <a:prstGeom prst="line">
            <a:avLst/>
          </a:prstGeom>
          <a:noFill/>
          <a:ln w="76200" cmpd="tri">
            <a:solidFill>
              <a:srgbClr val="FF9900"/>
            </a:solidFill>
            <a:round/>
            <a:headEnd/>
            <a:tailEnd type="triangle" w="med" len="med"/>
          </a:ln>
        </p:spPr>
        <p:txBody>
          <a:bodyPr/>
          <a:lstStyle/>
          <a:p>
            <a:endParaRPr lang="en-US"/>
          </a:p>
        </p:txBody>
      </p:sp>
      <p:sp>
        <p:nvSpPr>
          <p:cNvPr id="102407" name="Text Box 8"/>
          <p:cNvSpPr txBox="1">
            <a:spLocks noChangeArrowheads="1"/>
          </p:cNvSpPr>
          <p:nvPr/>
        </p:nvSpPr>
        <p:spPr bwMode="auto">
          <a:xfrm>
            <a:off x="4724400" y="1676400"/>
            <a:ext cx="666750" cy="304800"/>
          </a:xfrm>
          <a:prstGeom prst="rect">
            <a:avLst/>
          </a:prstGeom>
          <a:noFill/>
          <a:ln w="9525">
            <a:noFill/>
            <a:miter lim="800000"/>
            <a:headEnd/>
            <a:tailEnd/>
          </a:ln>
        </p:spPr>
        <p:txBody>
          <a:bodyPr wrap="none">
            <a:spAutoFit/>
          </a:bodyPr>
          <a:lstStyle/>
          <a:p>
            <a:r>
              <a:rPr lang="en-US"/>
              <a:t>14dBi</a:t>
            </a:r>
          </a:p>
        </p:txBody>
      </p:sp>
      <p:sp>
        <p:nvSpPr>
          <p:cNvPr id="102408" name="Text Box 9"/>
          <p:cNvSpPr txBox="1">
            <a:spLocks noChangeArrowheads="1"/>
          </p:cNvSpPr>
          <p:nvPr/>
        </p:nvSpPr>
        <p:spPr bwMode="auto">
          <a:xfrm>
            <a:off x="4572000" y="4724400"/>
            <a:ext cx="666750" cy="304800"/>
          </a:xfrm>
          <a:prstGeom prst="rect">
            <a:avLst/>
          </a:prstGeom>
          <a:noFill/>
          <a:ln w="9525">
            <a:noFill/>
            <a:miter lim="800000"/>
            <a:headEnd/>
            <a:tailEnd/>
          </a:ln>
        </p:spPr>
        <p:txBody>
          <a:bodyPr wrap="none">
            <a:spAutoFit/>
          </a:bodyPr>
          <a:lstStyle/>
          <a:p>
            <a:r>
              <a:rPr lang="en-US"/>
              <a:t>12dBi</a:t>
            </a:r>
          </a:p>
        </p:txBody>
      </p:sp>
      <p:sp>
        <p:nvSpPr>
          <p:cNvPr id="102409" name="Line 10"/>
          <p:cNvSpPr>
            <a:spLocks noChangeShapeType="1"/>
          </p:cNvSpPr>
          <p:nvPr/>
        </p:nvSpPr>
        <p:spPr bwMode="auto">
          <a:xfrm flipV="1">
            <a:off x="2667000" y="3886200"/>
            <a:ext cx="0" cy="990600"/>
          </a:xfrm>
          <a:prstGeom prst="line">
            <a:avLst/>
          </a:prstGeom>
          <a:noFill/>
          <a:ln w="57150" cmpd="thinThick">
            <a:solidFill>
              <a:srgbClr val="FF0000"/>
            </a:solidFill>
            <a:round/>
            <a:headEnd/>
            <a:tailEnd type="triangle" w="med" len="med"/>
          </a:ln>
        </p:spPr>
        <p:txBody>
          <a:bodyPr/>
          <a:lstStyle/>
          <a:p>
            <a:endParaRPr lang="en-US"/>
          </a:p>
        </p:txBody>
      </p:sp>
      <p:sp>
        <p:nvSpPr>
          <p:cNvPr id="102410" name="Text Box 11"/>
          <p:cNvSpPr txBox="1">
            <a:spLocks noChangeArrowheads="1"/>
          </p:cNvSpPr>
          <p:nvPr/>
        </p:nvSpPr>
        <p:spPr bwMode="auto">
          <a:xfrm>
            <a:off x="2654300" y="3886200"/>
            <a:ext cx="1173163" cy="304800"/>
          </a:xfrm>
          <a:prstGeom prst="rect">
            <a:avLst/>
          </a:prstGeom>
          <a:noFill/>
          <a:ln w="9525">
            <a:noFill/>
            <a:miter lim="800000"/>
            <a:headEnd/>
            <a:tailEnd/>
          </a:ln>
        </p:spPr>
        <p:txBody>
          <a:bodyPr wrap="none">
            <a:spAutoFit/>
          </a:bodyPr>
          <a:lstStyle/>
          <a:p>
            <a:r>
              <a:rPr lang="en-US">
                <a:solidFill>
                  <a:srgbClr val="FF0000"/>
                </a:solidFill>
              </a:rPr>
              <a:t>-10 –&gt; 0 dBi</a:t>
            </a:r>
          </a:p>
        </p:txBody>
      </p:sp>
      <p:sp>
        <p:nvSpPr>
          <p:cNvPr id="102411" name="Line 12"/>
          <p:cNvSpPr>
            <a:spLocks noChangeShapeType="1"/>
          </p:cNvSpPr>
          <p:nvPr/>
        </p:nvSpPr>
        <p:spPr bwMode="auto">
          <a:xfrm>
            <a:off x="2590800" y="1905000"/>
            <a:ext cx="0" cy="990600"/>
          </a:xfrm>
          <a:prstGeom prst="line">
            <a:avLst/>
          </a:prstGeom>
          <a:noFill/>
          <a:ln w="57150" cmpd="thinThick">
            <a:solidFill>
              <a:srgbClr val="FF0000"/>
            </a:solidFill>
            <a:round/>
            <a:headEnd/>
            <a:tailEnd type="triangle" w="med" len="med"/>
          </a:ln>
        </p:spPr>
        <p:txBody>
          <a:bodyPr/>
          <a:lstStyle/>
          <a:p>
            <a:endParaRPr lang="en-US"/>
          </a:p>
        </p:txBody>
      </p:sp>
      <p:sp>
        <p:nvSpPr>
          <p:cNvPr id="102412" name="Text Box 13"/>
          <p:cNvSpPr txBox="1">
            <a:spLocks noChangeArrowheads="1"/>
          </p:cNvSpPr>
          <p:nvPr/>
        </p:nvSpPr>
        <p:spPr bwMode="auto">
          <a:xfrm>
            <a:off x="2667000" y="2819400"/>
            <a:ext cx="774700" cy="304800"/>
          </a:xfrm>
          <a:prstGeom prst="rect">
            <a:avLst/>
          </a:prstGeom>
          <a:noFill/>
          <a:ln w="9525">
            <a:noFill/>
            <a:miter lim="800000"/>
            <a:headEnd/>
            <a:tailEnd/>
          </a:ln>
        </p:spPr>
        <p:txBody>
          <a:bodyPr wrap="none">
            <a:spAutoFit/>
          </a:bodyPr>
          <a:lstStyle/>
          <a:p>
            <a:r>
              <a:rPr lang="en-US">
                <a:solidFill>
                  <a:srgbClr val="FF0000"/>
                </a:solidFill>
              </a:rPr>
              <a:t>-24 dBi</a:t>
            </a:r>
          </a:p>
        </p:txBody>
      </p:sp>
      <p:sp>
        <p:nvSpPr>
          <p:cNvPr id="102413" name="Text Box 15"/>
          <p:cNvSpPr txBox="1">
            <a:spLocks noChangeArrowheads="1"/>
          </p:cNvSpPr>
          <p:nvPr/>
        </p:nvSpPr>
        <p:spPr bwMode="auto">
          <a:xfrm>
            <a:off x="152400" y="1752600"/>
            <a:ext cx="1414463" cy="304800"/>
          </a:xfrm>
          <a:prstGeom prst="rect">
            <a:avLst/>
          </a:prstGeom>
          <a:noFill/>
          <a:ln w="9525">
            <a:noFill/>
            <a:miter lim="800000"/>
            <a:headEnd/>
            <a:tailEnd/>
          </a:ln>
        </p:spPr>
        <p:txBody>
          <a:bodyPr wrap="none">
            <a:spAutoFit/>
          </a:bodyPr>
          <a:lstStyle/>
          <a:p>
            <a:r>
              <a:rPr lang="en-US"/>
              <a:t>3 element 55 ft</a:t>
            </a:r>
          </a:p>
        </p:txBody>
      </p:sp>
      <p:sp>
        <p:nvSpPr>
          <p:cNvPr id="102414" name="Text Box 16"/>
          <p:cNvSpPr txBox="1">
            <a:spLocks noChangeArrowheads="1"/>
          </p:cNvSpPr>
          <p:nvPr/>
        </p:nvSpPr>
        <p:spPr bwMode="auto">
          <a:xfrm>
            <a:off x="152400" y="4648200"/>
            <a:ext cx="1414463" cy="304800"/>
          </a:xfrm>
          <a:prstGeom prst="rect">
            <a:avLst/>
          </a:prstGeom>
          <a:noFill/>
          <a:ln w="9525">
            <a:noFill/>
            <a:miter lim="800000"/>
            <a:headEnd/>
            <a:tailEnd/>
          </a:ln>
        </p:spPr>
        <p:txBody>
          <a:bodyPr wrap="none">
            <a:spAutoFit/>
          </a:bodyPr>
          <a:lstStyle/>
          <a:p>
            <a:r>
              <a:rPr lang="en-US"/>
              <a:t>3 element 20 ft</a:t>
            </a:r>
          </a:p>
        </p:txBody>
      </p:sp>
      <p:sp>
        <p:nvSpPr>
          <p:cNvPr id="102415" name="Text Box 16"/>
          <p:cNvSpPr txBox="1">
            <a:spLocks noChangeArrowheads="1"/>
          </p:cNvSpPr>
          <p:nvPr/>
        </p:nvSpPr>
        <p:spPr bwMode="auto">
          <a:xfrm>
            <a:off x="4876800" y="5334000"/>
            <a:ext cx="3695700" cy="1006475"/>
          </a:xfrm>
          <a:prstGeom prst="rect">
            <a:avLst/>
          </a:prstGeom>
          <a:noFill/>
          <a:ln w="9525">
            <a:noFill/>
            <a:miter lim="800000"/>
            <a:headEnd/>
            <a:tailEnd/>
          </a:ln>
        </p:spPr>
        <p:txBody>
          <a:bodyPr wrap="none">
            <a:spAutoFit/>
          </a:bodyPr>
          <a:lstStyle/>
          <a:p>
            <a:r>
              <a:rPr lang="en-US" sz="2000"/>
              <a:t>This worked very well.</a:t>
            </a:r>
          </a:p>
          <a:p>
            <a:r>
              <a:rPr lang="en-US" sz="2000"/>
              <a:t>Do it again</a:t>
            </a:r>
          </a:p>
          <a:p>
            <a:r>
              <a:rPr lang="en-US" sz="2000"/>
              <a:t>Antennas were 200 feet apart</a:t>
            </a:r>
          </a:p>
        </p:txBody>
      </p:sp>
      <p:sp>
        <p:nvSpPr>
          <p:cNvPr id="102416" name="Text Box 17"/>
          <p:cNvSpPr txBox="1">
            <a:spLocks noChangeArrowheads="1"/>
          </p:cNvSpPr>
          <p:nvPr/>
        </p:nvSpPr>
        <p:spPr bwMode="auto">
          <a:xfrm>
            <a:off x="4403725" y="5040313"/>
            <a:ext cx="184150" cy="304800"/>
          </a:xfrm>
          <a:prstGeom prst="rect">
            <a:avLst/>
          </a:prstGeom>
          <a:noFill/>
          <a:ln w="9525">
            <a:noFill/>
            <a:miter lim="800000"/>
            <a:headEnd/>
            <a:tailEn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2"/>
          <p:cNvPicPr>
            <a:picLocks noChangeAspect="1" noChangeArrowheads="1"/>
          </p:cNvPicPr>
          <p:nvPr/>
        </p:nvPicPr>
        <p:blipFill>
          <a:blip r:embed="rId2"/>
          <a:srcRect/>
          <a:stretch>
            <a:fillRect/>
          </a:stretch>
        </p:blipFill>
        <p:spPr bwMode="auto">
          <a:xfrm>
            <a:off x="685800" y="-33338"/>
            <a:ext cx="8458200" cy="6891338"/>
          </a:xfrm>
          <a:prstGeom prst="rect">
            <a:avLst/>
          </a:prstGeom>
          <a:noFill/>
          <a:ln w="9525">
            <a:noFill/>
            <a:miter lim="800000"/>
            <a:headEnd/>
            <a:tailEnd/>
          </a:ln>
        </p:spPr>
      </p:pic>
      <p:grpSp>
        <p:nvGrpSpPr>
          <p:cNvPr id="103426" name="Group 3"/>
          <p:cNvGrpSpPr>
            <a:grpSpLocks/>
          </p:cNvGrpSpPr>
          <p:nvPr/>
        </p:nvGrpSpPr>
        <p:grpSpPr bwMode="auto">
          <a:xfrm>
            <a:off x="762000" y="914400"/>
            <a:ext cx="349250" cy="914400"/>
            <a:chOff x="816" y="3168"/>
            <a:chExt cx="220" cy="576"/>
          </a:xfrm>
        </p:grpSpPr>
        <p:sp>
          <p:nvSpPr>
            <p:cNvPr id="103458" name="Line 4"/>
            <p:cNvSpPr>
              <a:spLocks noChangeShapeType="1"/>
            </p:cNvSpPr>
            <p:nvPr/>
          </p:nvSpPr>
          <p:spPr bwMode="auto">
            <a:xfrm flipV="1">
              <a:off x="912" y="3360"/>
              <a:ext cx="0" cy="384"/>
            </a:xfrm>
            <a:prstGeom prst="line">
              <a:avLst/>
            </a:prstGeom>
            <a:noFill/>
            <a:ln w="28575">
              <a:solidFill>
                <a:srgbClr val="FF0000"/>
              </a:solidFill>
              <a:round/>
              <a:headEnd/>
              <a:tailEnd type="triangle" w="med" len="med"/>
            </a:ln>
          </p:spPr>
          <p:txBody>
            <a:bodyPr/>
            <a:lstStyle/>
            <a:p>
              <a:endParaRPr lang="en-US"/>
            </a:p>
          </p:txBody>
        </p:sp>
        <p:sp>
          <p:nvSpPr>
            <p:cNvPr id="103459" name="Text Box 5"/>
            <p:cNvSpPr txBox="1">
              <a:spLocks noChangeArrowheads="1"/>
            </p:cNvSpPr>
            <p:nvPr/>
          </p:nvSpPr>
          <p:spPr bwMode="auto">
            <a:xfrm>
              <a:off x="816" y="3168"/>
              <a:ext cx="220" cy="231"/>
            </a:xfrm>
            <a:prstGeom prst="rect">
              <a:avLst/>
            </a:prstGeom>
            <a:noFill/>
            <a:ln w="9525">
              <a:noFill/>
              <a:miter lim="800000"/>
              <a:headEnd/>
              <a:tailEnd/>
            </a:ln>
          </p:spPr>
          <p:txBody>
            <a:bodyPr wrap="none">
              <a:spAutoFit/>
            </a:bodyPr>
            <a:lstStyle/>
            <a:p>
              <a:r>
                <a:rPr lang="en-US" sz="1800" b="0">
                  <a:solidFill>
                    <a:srgbClr val="FF0000"/>
                  </a:solidFill>
                </a:rPr>
                <a:t>N</a:t>
              </a:r>
            </a:p>
          </p:txBody>
        </p:sp>
      </p:grpSp>
      <p:sp>
        <p:nvSpPr>
          <p:cNvPr id="103427" name="Text Box 6"/>
          <p:cNvSpPr txBox="1">
            <a:spLocks noChangeArrowheads="1"/>
          </p:cNvSpPr>
          <p:nvPr/>
        </p:nvSpPr>
        <p:spPr bwMode="auto">
          <a:xfrm>
            <a:off x="3505200" y="3962400"/>
            <a:ext cx="306388" cy="303213"/>
          </a:xfrm>
          <a:prstGeom prst="rect">
            <a:avLst/>
          </a:prstGeom>
          <a:noFill/>
          <a:ln w="28575">
            <a:solidFill>
              <a:srgbClr val="FF0000"/>
            </a:solidFill>
            <a:miter lim="800000"/>
            <a:headEnd/>
            <a:tailEnd/>
          </a:ln>
        </p:spPr>
        <p:txBody>
          <a:bodyPr wrap="none">
            <a:spAutoFit/>
          </a:bodyPr>
          <a:lstStyle/>
          <a:p>
            <a:r>
              <a:rPr lang="en-US" sz="1200">
                <a:solidFill>
                  <a:srgbClr val="FF0000"/>
                </a:solidFill>
              </a:rPr>
              <a:t>g</a:t>
            </a:r>
          </a:p>
        </p:txBody>
      </p:sp>
      <p:sp>
        <p:nvSpPr>
          <p:cNvPr id="103428" name="Text Box 11"/>
          <p:cNvSpPr txBox="1">
            <a:spLocks noChangeArrowheads="1"/>
          </p:cNvSpPr>
          <p:nvPr/>
        </p:nvSpPr>
        <p:spPr bwMode="auto">
          <a:xfrm>
            <a:off x="3962400" y="2874963"/>
            <a:ext cx="309563" cy="211137"/>
          </a:xfrm>
          <a:prstGeom prst="rect">
            <a:avLst/>
          </a:prstGeom>
          <a:solidFill>
            <a:srgbClr val="CAFFB9"/>
          </a:solidFill>
          <a:ln w="28575">
            <a:solidFill>
              <a:srgbClr val="FF0000"/>
            </a:solidFill>
            <a:miter lim="800000"/>
            <a:headEnd/>
            <a:tailEnd/>
          </a:ln>
        </p:spPr>
        <p:txBody>
          <a:bodyPr wrap="none" lIns="0" tIns="0" rIns="0" bIns="0">
            <a:spAutoFit/>
          </a:bodyPr>
          <a:lstStyle/>
          <a:p>
            <a:r>
              <a:rPr lang="en-US" sz="1200">
                <a:solidFill>
                  <a:srgbClr val="FF0000"/>
                </a:solidFill>
              </a:rPr>
              <a:t>info</a:t>
            </a:r>
          </a:p>
        </p:txBody>
      </p:sp>
      <p:sp>
        <p:nvSpPr>
          <p:cNvPr id="103429" name="Text Box 14"/>
          <p:cNvSpPr txBox="1">
            <a:spLocks noChangeArrowheads="1"/>
          </p:cNvSpPr>
          <p:nvPr/>
        </p:nvSpPr>
        <p:spPr bwMode="auto">
          <a:xfrm>
            <a:off x="5867400" y="6324600"/>
            <a:ext cx="1641475" cy="376238"/>
          </a:xfrm>
          <a:prstGeom prst="rect">
            <a:avLst/>
          </a:prstGeom>
          <a:solidFill>
            <a:schemeClr val="bg1"/>
          </a:solidFill>
          <a:ln w="9525">
            <a:solidFill>
              <a:srgbClr val="FF0000"/>
            </a:solidFill>
            <a:miter lim="800000"/>
            <a:headEnd/>
            <a:tailEnd/>
          </a:ln>
        </p:spPr>
        <p:txBody>
          <a:bodyPr wrap="none">
            <a:spAutoFit/>
          </a:bodyPr>
          <a:lstStyle/>
          <a:p>
            <a:r>
              <a:rPr lang="en-US" sz="1800" b="0">
                <a:solidFill>
                  <a:srgbClr val="FF0000"/>
                </a:solidFill>
              </a:rPr>
              <a:t>Park Entrance</a:t>
            </a:r>
          </a:p>
        </p:txBody>
      </p:sp>
      <p:sp>
        <p:nvSpPr>
          <p:cNvPr id="103430" name="Text Box 15"/>
          <p:cNvSpPr txBox="1">
            <a:spLocks noChangeArrowheads="1"/>
          </p:cNvSpPr>
          <p:nvPr/>
        </p:nvSpPr>
        <p:spPr bwMode="auto">
          <a:xfrm>
            <a:off x="5334000" y="4495800"/>
            <a:ext cx="701675" cy="376238"/>
          </a:xfrm>
          <a:prstGeom prst="rect">
            <a:avLst/>
          </a:prstGeom>
          <a:solidFill>
            <a:schemeClr val="bg1"/>
          </a:solidFill>
          <a:ln w="9525">
            <a:solidFill>
              <a:srgbClr val="FF0000"/>
            </a:solidFill>
            <a:miter lim="800000"/>
            <a:headEnd/>
            <a:tailEnd/>
          </a:ln>
        </p:spPr>
        <p:txBody>
          <a:bodyPr wrap="none">
            <a:spAutoFit/>
          </a:bodyPr>
          <a:lstStyle/>
          <a:p>
            <a:r>
              <a:rPr lang="en-US" sz="1800" b="0">
                <a:solidFill>
                  <a:srgbClr val="FF0000"/>
                </a:solidFill>
              </a:rPr>
              <a:t>pond</a:t>
            </a:r>
          </a:p>
        </p:txBody>
      </p:sp>
      <p:sp>
        <p:nvSpPr>
          <p:cNvPr id="103431" name="Freeform 17"/>
          <p:cNvSpPr>
            <a:spLocks/>
          </p:cNvSpPr>
          <p:nvPr/>
        </p:nvSpPr>
        <p:spPr bwMode="auto">
          <a:xfrm>
            <a:off x="6400800" y="762000"/>
            <a:ext cx="457200" cy="533400"/>
          </a:xfrm>
          <a:custGeom>
            <a:avLst/>
            <a:gdLst>
              <a:gd name="T0" fmla="*/ 2147483647 w 800"/>
              <a:gd name="T1" fmla="*/ 2147483647 h 1320"/>
              <a:gd name="T2" fmla="*/ 2147483647 w 800"/>
              <a:gd name="T3" fmla="*/ 2147483647 h 1320"/>
              <a:gd name="T4" fmla="*/ 2147483647 w 800"/>
              <a:gd name="T5" fmla="*/ 2147483647 h 1320"/>
              <a:gd name="T6" fmla="*/ 0 w 800"/>
              <a:gd name="T7" fmla="*/ 2147483647 h 1320"/>
              <a:gd name="T8" fmla="*/ 2147483647 w 800"/>
              <a:gd name="T9" fmla="*/ 2147483647 h 1320"/>
              <a:gd name="T10" fmla="*/ 2147483647 w 800"/>
              <a:gd name="T11" fmla="*/ 2147483647 h 1320"/>
              <a:gd name="T12" fmla="*/ 2147483647 w 800"/>
              <a:gd name="T13" fmla="*/ 2147483647 h 1320"/>
              <a:gd name="T14" fmla="*/ 2147483647 w 800"/>
              <a:gd name="T15" fmla="*/ 2147483647 h 1320"/>
              <a:gd name="T16" fmla="*/ 2147483647 w 800"/>
              <a:gd name="T17" fmla="*/ 2147483647 h 1320"/>
              <a:gd name="T18" fmla="*/ 2147483647 w 800"/>
              <a:gd name="T19" fmla="*/ 2147483647 h 1320"/>
              <a:gd name="T20" fmla="*/ 2147483647 w 800"/>
              <a:gd name="T21" fmla="*/ 2147483647 h 1320"/>
              <a:gd name="T22" fmla="*/ 2147483647 w 800"/>
              <a:gd name="T23" fmla="*/ 2147483647 h 1320"/>
              <a:gd name="T24" fmla="*/ 2147483647 w 800"/>
              <a:gd name="T25" fmla="*/ 2147483647 h 1320"/>
              <a:gd name="T26" fmla="*/ 2147483647 w 800"/>
              <a:gd name="T27" fmla="*/ 2147483647 h 1320"/>
              <a:gd name="T28" fmla="*/ 2147483647 w 800"/>
              <a:gd name="T29" fmla="*/ 2147483647 h 13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00"/>
              <a:gd name="T46" fmla="*/ 0 h 1320"/>
              <a:gd name="T47" fmla="*/ 800 w 800"/>
              <a:gd name="T48" fmla="*/ 1320 h 13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00" h="1320">
                <a:moveTo>
                  <a:pt x="240" y="200"/>
                </a:moveTo>
                <a:cubicBezTo>
                  <a:pt x="208" y="240"/>
                  <a:pt x="176" y="280"/>
                  <a:pt x="144" y="344"/>
                </a:cubicBezTo>
                <a:cubicBezTo>
                  <a:pt x="112" y="408"/>
                  <a:pt x="72" y="488"/>
                  <a:pt x="48" y="584"/>
                </a:cubicBezTo>
                <a:cubicBezTo>
                  <a:pt x="24" y="680"/>
                  <a:pt x="0" y="824"/>
                  <a:pt x="0" y="920"/>
                </a:cubicBezTo>
                <a:cubicBezTo>
                  <a:pt x="0" y="1016"/>
                  <a:pt x="16" y="1096"/>
                  <a:pt x="48" y="1160"/>
                </a:cubicBezTo>
                <a:cubicBezTo>
                  <a:pt x="80" y="1224"/>
                  <a:pt x="144" y="1288"/>
                  <a:pt x="192" y="1304"/>
                </a:cubicBezTo>
                <a:cubicBezTo>
                  <a:pt x="240" y="1320"/>
                  <a:pt x="288" y="1280"/>
                  <a:pt x="336" y="1256"/>
                </a:cubicBezTo>
                <a:cubicBezTo>
                  <a:pt x="384" y="1232"/>
                  <a:pt x="440" y="1200"/>
                  <a:pt x="480" y="1160"/>
                </a:cubicBezTo>
                <a:cubicBezTo>
                  <a:pt x="520" y="1120"/>
                  <a:pt x="528" y="1112"/>
                  <a:pt x="576" y="1016"/>
                </a:cubicBezTo>
                <a:cubicBezTo>
                  <a:pt x="624" y="920"/>
                  <a:pt x="736" y="704"/>
                  <a:pt x="768" y="584"/>
                </a:cubicBezTo>
                <a:cubicBezTo>
                  <a:pt x="800" y="464"/>
                  <a:pt x="784" y="384"/>
                  <a:pt x="768" y="296"/>
                </a:cubicBezTo>
                <a:cubicBezTo>
                  <a:pt x="752" y="208"/>
                  <a:pt x="720" y="104"/>
                  <a:pt x="672" y="56"/>
                </a:cubicBezTo>
                <a:cubicBezTo>
                  <a:pt x="624" y="8"/>
                  <a:pt x="536" y="0"/>
                  <a:pt x="480" y="8"/>
                </a:cubicBezTo>
                <a:cubicBezTo>
                  <a:pt x="424" y="16"/>
                  <a:pt x="376" y="72"/>
                  <a:pt x="336" y="104"/>
                </a:cubicBezTo>
                <a:cubicBezTo>
                  <a:pt x="296" y="136"/>
                  <a:pt x="272" y="160"/>
                  <a:pt x="240" y="200"/>
                </a:cubicBezTo>
                <a:close/>
              </a:path>
            </a:pathLst>
          </a:custGeom>
          <a:noFill/>
          <a:ln w="19050" cap="flat" cmpd="sng">
            <a:solidFill>
              <a:srgbClr val="FFFF00"/>
            </a:solidFill>
            <a:prstDash val="lgDashDot"/>
            <a:round/>
            <a:headEnd/>
            <a:tailEnd/>
          </a:ln>
        </p:spPr>
        <p:txBody>
          <a:bodyPr/>
          <a:lstStyle/>
          <a:p>
            <a:endParaRPr lang="en-US"/>
          </a:p>
        </p:txBody>
      </p:sp>
      <p:sp>
        <p:nvSpPr>
          <p:cNvPr id="103432" name="Text Box 18"/>
          <p:cNvSpPr txBox="1">
            <a:spLocks noChangeArrowheads="1"/>
          </p:cNvSpPr>
          <p:nvPr/>
        </p:nvSpPr>
        <p:spPr bwMode="auto">
          <a:xfrm>
            <a:off x="6897688" y="3505200"/>
            <a:ext cx="2246312" cy="822325"/>
          </a:xfrm>
          <a:prstGeom prst="rect">
            <a:avLst/>
          </a:prstGeom>
          <a:solidFill>
            <a:srgbClr val="CFCFCF"/>
          </a:solidFill>
          <a:ln w="9525">
            <a:noFill/>
            <a:miter lim="800000"/>
            <a:headEnd/>
            <a:tailEnd/>
          </a:ln>
        </p:spPr>
        <p:txBody>
          <a:bodyPr wrap="none">
            <a:spAutoFit/>
          </a:bodyPr>
          <a:lstStyle/>
          <a:p>
            <a:r>
              <a:rPr lang="en-US" sz="1200" b="0"/>
              <a:t>A – Antenna</a:t>
            </a:r>
          </a:p>
          <a:p>
            <a:r>
              <a:rPr lang="en-US" sz="1200" b="0"/>
              <a:t>g - generator</a:t>
            </a:r>
          </a:p>
          <a:p>
            <a:r>
              <a:rPr lang="en-US" sz="1200" b="0"/>
              <a:t>Info – Public Information Table</a:t>
            </a:r>
          </a:p>
          <a:p>
            <a:r>
              <a:rPr lang="en-US" sz="1200" b="0"/>
              <a:t>GOTA – Get on the Air Station</a:t>
            </a:r>
          </a:p>
        </p:txBody>
      </p:sp>
      <p:sp>
        <p:nvSpPr>
          <p:cNvPr id="103433" name="Text Box 19"/>
          <p:cNvSpPr txBox="1">
            <a:spLocks noChangeArrowheads="1"/>
          </p:cNvSpPr>
          <p:nvPr/>
        </p:nvSpPr>
        <p:spPr bwMode="auto">
          <a:xfrm>
            <a:off x="7010400" y="0"/>
            <a:ext cx="1079500" cy="284163"/>
          </a:xfrm>
          <a:prstGeom prst="rect">
            <a:avLst/>
          </a:prstGeom>
          <a:solidFill>
            <a:schemeClr val="bg1"/>
          </a:solidFill>
          <a:ln w="9525">
            <a:solidFill>
              <a:srgbClr val="FF0000"/>
            </a:solidFill>
            <a:miter lim="800000"/>
            <a:headEnd/>
            <a:tailEnd/>
          </a:ln>
        </p:spPr>
        <p:txBody>
          <a:bodyPr wrap="none">
            <a:spAutoFit/>
          </a:bodyPr>
          <a:lstStyle/>
          <a:p>
            <a:r>
              <a:rPr lang="en-US" sz="1200" b="0">
                <a:solidFill>
                  <a:srgbClr val="FF0000"/>
                </a:solidFill>
              </a:rPr>
              <a:t>amphitheater</a:t>
            </a:r>
          </a:p>
        </p:txBody>
      </p:sp>
      <p:sp>
        <p:nvSpPr>
          <p:cNvPr id="103434" name="Text Box 21"/>
          <p:cNvSpPr txBox="1">
            <a:spLocks noChangeArrowheads="1"/>
          </p:cNvSpPr>
          <p:nvPr/>
        </p:nvSpPr>
        <p:spPr bwMode="auto">
          <a:xfrm>
            <a:off x="6775450" y="762000"/>
            <a:ext cx="1377950" cy="366713"/>
          </a:xfrm>
          <a:prstGeom prst="rect">
            <a:avLst/>
          </a:prstGeom>
          <a:noFill/>
          <a:ln w="9525">
            <a:noFill/>
            <a:miter lim="800000"/>
            <a:headEnd/>
            <a:tailEnd/>
          </a:ln>
        </p:spPr>
        <p:txBody>
          <a:bodyPr wrap="none">
            <a:spAutoFit/>
          </a:bodyPr>
          <a:lstStyle/>
          <a:p>
            <a:r>
              <a:rPr lang="en-US" sz="1800" b="0">
                <a:solidFill>
                  <a:srgbClr val="FF0000"/>
                </a:solidFill>
              </a:rPr>
              <a:t>VHF cluster</a:t>
            </a:r>
          </a:p>
        </p:txBody>
      </p:sp>
      <p:sp>
        <p:nvSpPr>
          <p:cNvPr id="103435" name="Text Box 22"/>
          <p:cNvSpPr txBox="1">
            <a:spLocks noChangeArrowheads="1"/>
          </p:cNvSpPr>
          <p:nvPr/>
        </p:nvSpPr>
        <p:spPr bwMode="auto">
          <a:xfrm>
            <a:off x="1752600" y="914400"/>
            <a:ext cx="1409700" cy="641350"/>
          </a:xfrm>
          <a:prstGeom prst="rect">
            <a:avLst/>
          </a:prstGeom>
          <a:noFill/>
          <a:ln w="9525">
            <a:noFill/>
            <a:miter lim="800000"/>
            <a:headEnd/>
            <a:tailEnd/>
          </a:ln>
        </p:spPr>
        <p:txBody>
          <a:bodyPr wrap="none">
            <a:spAutoFit/>
          </a:bodyPr>
          <a:lstStyle/>
          <a:p>
            <a:r>
              <a:rPr lang="en-US" sz="1800" b="0">
                <a:solidFill>
                  <a:srgbClr val="FF0000"/>
                </a:solidFill>
              </a:rPr>
              <a:t>TH3MK4</a:t>
            </a:r>
          </a:p>
          <a:p>
            <a:r>
              <a:rPr lang="en-US" sz="1800" b="0">
                <a:solidFill>
                  <a:srgbClr val="FF0000"/>
                </a:solidFill>
              </a:rPr>
              <a:t>+ inverted V</a:t>
            </a:r>
          </a:p>
        </p:txBody>
      </p:sp>
      <p:sp>
        <p:nvSpPr>
          <p:cNvPr id="103436" name="Text Box 24"/>
          <p:cNvSpPr txBox="1">
            <a:spLocks noChangeArrowheads="1"/>
          </p:cNvSpPr>
          <p:nvPr/>
        </p:nvSpPr>
        <p:spPr bwMode="auto">
          <a:xfrm>
            <a:off x="6553200" y="914400"/>
            <a:ext cx="152400" cy="152400"/>
          </a:xfrm>
          <a:prstGeom prst="rect">
            <a:avLst/>
          </a:prstGeom>
          <a:noFill/>
          <a:ln w="28575">
            <a:solidFill>
              <a:srgbClr val="FF0000"/>
            </a:solidFill>
            <a:miter lim="800000"/>
            <a:headEnd/>
            <a:tailEnd/>
          </a:ln>
        </p:spPr>
        <p:txBody>
          <a:bodyPr lIns="9144" tIns="9144" rIns="9144" bIns="9144"/>
          <a:lstStyle/>
          <a:p>
            <a:r>
              <a:rPr lang="en-US" sz="900">
                <a:solidFill>
                  <a:srgbClr val="FF0000"/>
                </a:solidFill>
              </a:rPr>
              <a:t>A</a:t>
            </a:r>
          </a:p>
        </p:txBody>
      </p:sp>
      <p:sp>
        <p:nvSpPr>
          <p:cNvPr id="103437" name="Text Box 27"/>
          <p:cNvSpPr txBox="1">
            <a:spLocks noChangeArrowheads="1"/>
          </p:cNvSpPr>
          <p:nvPr/>
        </p:nvSpPr>
        <p:spPr bwMode="auto">
          <a:xfrm>
            <a:off x="3276600" y="1295400"/>
            <a:ext cx="152400" cy="152400"/>
          </a:xfrm>
          <a:prstGeom prst="rect">
            <a:avLst/>
          </a:prstGeom>
          <a:noFill/>
          <a:ln w="28575">
            <a:solidFill>
              <a:srgbClr val="FF0000"/>
            </a:solidFill>
            <a:miter lim="800000"/>
            <a:headEnd/>
            <a:tailEnd/>
          </a:ln>
        </p:spPr>
        <p:txBody>
          <a:bodyPr lIns="9144" tIns="9144" rIns="9144" bIns="9144"/>
          <a:lstStyle/>
          <a:p>
            <a:r>
              <a:rPr lang="en-US" sz="900">
                <a:solidFill>
                  <a:srgbClr val="FF0000"/>
                </a:solidFill>
              </a:rPr>
              <a:t>A</a:t>
            </a:r>
          </a:p>
        </p:txBody>
      </p:sp>
      <p:sp>
        <p:nvSpPr>
          <p:cNvPr id="103438" name="Line 30"/>
          <p:cNvSpPr>
            <a:spLocks noChangeShapeType="1"/>
          </p:cNvSpPr>
          <p:nvPr/>
        </p:nvSpPr>
        <p:spPr bwMode="auto">
          <a:xfrm flipV="1">
            <a:off x="3657600" y="2438400"/>
            <a:ext cx="152400" cy="1600200"/>
          </a:xfrm>
          <a:prstGeom prst="line">
            <a:avLst/>
          </a:prstGeom>
          <a:noFill/>
          <a:ln w="19050">
            <a:solidFill>
              <a:srgbClr val="66FF33"/>
            </a:solidFill>
            <a:round/>
            <a:headEnd/>
            <a:tailEnd type="triangle" w="med" len="med"/>
          </a:ln>
        </p:spPr>
        <p:txBody>
          <a:bodyPr/>
          <a:lstStyle/>
          <a:p>
            <a:endParaRPr lang="en-US"/>
          </a:p>
        </p:txBody>
      </p:sp>
      <p:sp>
        <p:nvSpPr>
          <p:cNvPr id="103439" name="Line 33"/>
          <p:cNvSpPr>
            <a:spLocks noChangeShapeType="1"/>
          </p:cNvSpPr>
          <p:nvPr/>
        </p:nvSpPr>
        <p:spPr bwMode="auto">
          <a:xfrm flipH="1" flipV="1">
            <a:off x="2362200" y="2743200"/>
            <a:ext cx="1295400" cy="1295400"/>
          </a:xfrm>
          <a:prstGeom prst="line">
            <a:avLst/>
          </a:prstGeom>
          <a:noFill/>
          <a:ln w="19050">
            <a:solidFill>
              <a:srgbClr val="66FF33"/>
            </a:solidFill>
            <a:round/>
            <a:headEnd/>
            <a:tailEnd type="triangle" w="med" len="med"/>
          </a:ln>
        </p:spPr>
        <p:txBody>
          <a:bodyPr/>
          <a:lstStyle/>
          <a:p>
            <a:endParaRPr lang="en-US"/>
          </a:p>
        </p:txBody>
      </p:sp>
      <p:sp>
        <p:nvSpPr>
          <p:cNvPr id="103440" name="Text Box 39"/>
          <p:cNvSpPr txBox="1">
            <a:spLocks noChangeArrowheads="1"/>
          </p:cNvSpPr>
          <p:nvPr/>
        </p:nvSpPr>
        <p:spPr bwMode="auto">
          <a:xfrm>
            <a:off x="5486400" y="228600"/>
            <a:ext cx="152400" cy="152400"/>
          </a:xfrm>
          <a:prstGeom prst="rect">
            <a:avLst/>
          </a:prstGeom>
          <a:noFill/>
          <a:ln w="28575">
            <a:solidFill>
              <a:srgbClr val="FF0000"/>
            </a:solidFill>
            <a:miter lim="800000"/>
            <a:headEnd/>
            <a:tailEnd/>
          </a:ln>
        </p:spPr>
        <p:txBody>
          <a:bodyPr lIns="9144" tIns="9144" rIns="9144" bIns="9144"/>
          <a:lstStyle/>
          <a:p>
            <a:r>
              <a:rPr lang="en-US" sz="900">
                <a:solidFill>
                  <a:srgbClr val="FF0000"/>
                </a:solidFill>
              </a:rPr>
              <a:t>A</a:t>
            </a:r>
          </a:p>
        </p:txBody>
      </p:sp>
      <p:sp>
        <p:nvSpPr>
          <p:cNvPr id="103441" name="Rectangle 47"/>
          <p:cNvSpPr>
            <a:spLocks noChangeArrowheads="1"/>
          </p:cNvSpPr>
          <p:nvPr/>
        </p:nvSpPr>
        <p:spPr bwMode="auto">
          <a:xfrm rot="-427501">
            <a:off x="3733800" y="2362200"/>
            <a:ext cx="304800" cy="76200"/>
          </a:xfrm>
          <a:prstGeom prst="rect">
            <a:avLst/>
          </a:prstGeom>
          <a:solidFill>
            <a:schemeClr val="accent1"/>
          </a:solidFill>
          <a:ln w="9525">
            <a:solidFill>
              <a:schemeClr val="tx1"/>
            </a:solidFill>
            <a:miter lim="800000"/>
            <a:headEnd/>
            <a:tailEnd/>
          </a:ln>
        </p:spPr>
        <p:txBody>
          <a:bodyPr wrap="none" anchor="ctr"/>
          <a:lstStyle/>
          <a:p>
            <a:pPr algn="ctr"/>
            <a:r>
              <a:rPr lang="en-US" sz="500" b="0"/>
              <a:t>pine</a:t>
            </a:r>
          </a:p>
        </p:txBody>
      </p:sp>
      <p:sp>
        <p:nvSpPr>
          <p:cNvPr id="103442" name="Freeform 49"/>
          <p:cNvSpPr>
            <a:spLocks/>
          </p:cNvSpPr>
          <p:nvPr/>
        </p:nvSpPr>
        <p:spPr bwMode="auto">
          <a:xfrm>
            <a:off x="2971800" y="1143000"/>
            <a:ext cx="685800" cy="647700"/>
          </a:xfrm>
          <a:custGeom>
            <a:avLst/>
            <a:gdLst>
              <a:gd name="T0" fmla="*/ 2147483647 w 800"/>
              <a:gd name="T1" fmla="*/ 2147483647 h 1320"/>
              <a:gd name="T2" fmla="*/ 2147483647 w 800"/>
              <a:gd name="T3" fmla="*/ 2147483647 h 1320"/>
              <a:gd name="T4" fmla="*/ 2147483647 w 800"/>
              <a:gd name="T5" fmla="*/ 2147483647 h 1320"/>
              <a:gd name="T6" fmla="*/ 0 w 800"/>
              <a:gd name="T7" fmla="*/ 2147483647 h 1320"/>
              <a:gd name="T8" fmla="*/ 2147483647 w 800"/>
              <a:gd name="T9" fmla="*/ 2147483647 h 1320"/>
              <a:gd name="T10" fmla="*/ 2147483647 w 800"/>
              <a:gd name="T11" fmla="*/ 2147483647 h 1320"/>
              <a:gd name="T12" fmla="*/ 2147483647 w 800"/>
              <a:gd name="T13" fmla="*/ 2147483647 h 1320"/>
              <a:gd name="T14" fmla="*/ 2147483647 w 800"/>
              <a:gd name="T15" fmla="*/ 2147483647 h 1320"/>
              <a:gd name="T16" fmla="*/ 2147483647 w 800"/>
              <a:gd name="T17" fmla="*/ 2147483647 h 1320"/>
              <a:gd name="T18" fmla="*/ 2147483647 w 800"/>
              <a:gd name="T19" fmla="*/ 2147483647 h 1320"/>
              <a:gd name="T20" fmla="*/ 2147483647 w 800"/>
              <a:gd name="T21" fmla="*/ 2147483647 h 1320"/>
              <a:gd name="T22" fmla="*/ 2147483647 w 800"/>
              <a:gd name="T23" fmla="*/ 2147483647 h 1320"/>
              <a:gd name="T24" fmla="*/ 2147483647 w 800"/>
              <a:gd name="T25" fmla="*/ 2147483647 h 1320"/>
              <a:gd name="T26" fmla="*/ 2147483647 w 800"/>
              <a:gd name="T27" fmla="*/ 2147483647 h 1320"/>
              <a:gd name="T28" fmla="*/ 2147483647 w 800"/>
              <a:gd name="T29" fmla="*/ 2147483647 h 13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00"/>
              <a:gd name="T46" fmla="*/ 0 h 1320"/>
              <a:gd name="T47" fmla="*/ 800 w 800"/>
              <a:gd name="T48" fmla="*/ 1320 h 13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00" h="1320">
                <a:moveTo>
                  <a:pt x="240" y="200"/>
                </a:moveTo>
                <a:cubicBezTo>
                  <a:pt x="208" y="240"/>
                  <a:pt x="176" y="280"/>
                  <a:pt x="144" y="344"/>
                </a:cubicBezTo>
                <a:cubicBezTo>
                  <a:pt x="112" y="408"/>
                  <a:pt x="72" y="488"/>
                  <a:pt x="48" y="584"/>
                </a:cubicBezTo>
                <a:cubicBezTo>
                  <a:pt x="24" y="680"/>
                  <a:pt x="0" y="824"/>
                  <a:pt x="0" y="920"/>
                </a:cubicBezTo>
                <a:cubicBezTo>
                  <a:pt x="0" y="1016"/>
                  <a:pt x="16" y="1096"/>
                  <a:pt x="48" y="1160"/>
                </a:cubicBezTo>
                <a:cubicBezTo>
                  <a:pt x="80" y="1224"/>
                  <a:pt x="144" y="1288"/>
                  <a:pt x="192" y="1304"/>
                </a:cubicBezTo>
                <a:cubicBezTo>
                  <a:pt x="240" y="1320"/>
                  <a:pt x="288" y="1280"/>
                  <a:pt x="336" y="1256"/>
                </a:cubicBezTo>
                <a:cubicBezTo>
                  <a:pt x="384" y="1232"/>
                  <a:pt x="440" y="1200"/>
                  <a:pt x="480" y="1160"/>
                </a:cubicBezTo>
                <a:cubicBezTo>
                  <a:pt x="520" y="1120"/>
                  <a:pt x="528" y="1112"/>
                  <a:pt x="576" y="1016"/>
                </a:cubicBezTo>
                <a:cubicBezTo>
                  <a:pt x="624" y="920"/>
                  <a:pt x="736" y="704"/>
                  <a:pt x="768" y="584"/>
                </a:cubicBezTo>
                <a:cubicBezTo>
                  <a:pt x="800" y="464"/>
                  <a:pt x="784" y="384"/>
                  <a:pt x="768" y="296"/>
                </a:cubicBezTo>
                <a:cubicBezTo>
                  <a:pt x="752" y="208"/>
                  <a:pt x="720" y="104"/>
                  <a:pt x="672" y="56"/>
                </a:cubicBezTo>
                <a:cubicBezTo>
                  <a:pt x="624" y="8"/>
                  <a:pt x="536" y="0"/>
                  <a:pt x="480" y="8"/>
                </a:cubicBezTo>
                <a:cubicBezTo>
                  <a:pt x="424" y="16"/>
                  <a:pt x="376" y="72"/>
                  <a:pt x="336" y="104"/>
                </a:cubicBezTo>
                <a:cubicBezTo>
                  <a:pt x="296" y="136"/>
                  <a:pt x="272" y="160"/>
                  <a:pt x="240" y="200"/>
                </a:cubicBezTo>
                <a:close/>
              </a:path>
            </a:pathLst>
          </a:custGeom>
          <a:noFill/>
          <a:ln w="19050" cap="flat" cmpd="sng">
            <a:solidFill>
              <a:srgbClr val="FFFF00"/>
            </a:solidFill>
            <a:prstDash val="lgDashDot"/>
            <a:round/>
            <a:headEnd/>
            <a:tailEnd/>
          </a:ln>
        </p:spPr>
        <p:txBody>
          <a:bodyPr/>
          <a:lstStyle/>
          <a:p>
            <a:endParaRPr lang="en-US"/>
          </a:p>
        </p:txBody>
      </p:sp>
      <p:sp>
        <p:nvSpPr>
          <p:cNvPr id="103443" name="Line 54"/>
          <p:cNvSpPr>
            <a:spLocks noChangeShapeType="1"/>
          </p:cNvSpPr>
          <p:nvPr/>
        </p:nvSpPr>
        <p:spPr bwMode="auto">
          <a:xfrm flipV="1">
            <a:off x="3352800" y="1066800"/>
            <a:ext cx="5029200" cy="304800"/>
          </a:xfrm>
          <a:prstGeom prst="line">
            <a:avLst/>
          </a:prstGeom>
          <a:noFill/>
          <a:ln w="76200" cmpd="tri">
            <a:solidFill>
              <a:srgbClr val="FF9900"/>
            </a:solidFill>
            <a:round/>
            <a:headEnd/>
            <a:tailEnd type="triangle" w="med" len="med"/>
          </a:ln>
        </p:spPr>
        <p:txBody>
          <a:bodyPr/>
          <a:lstStyle/>
          <a:p>
            <a:endParaRPr lang="en-US"/>
          </a:p>
        </p:txBody>
      </p:sp>
      <p:grpSp>
        <p:nvGrpSpPr>
          <p:cNvPr id="114740" name="Group 52"/>
          <p:cNvGrpSpPr>
            <a:grpSpLocks/>
          </p:cNvGrpSpPr>
          <p:nvPr/>
        </p:nvGrpSpPr>
        <p:grpSpPr bwMode="auto">
          <a:xfrm>
            <a:off x="1371600" y="2286000"/>
            <a:ext cx="5638800" cy="876300"/>
            <a:chOff x="864" y="1440"/>
            <a:chExt cx="3552" cy="552"/>
          </a:xfrm>
        </p:grpSpPr>
        <p:sp>
          <p:nvSpPr>
            <p:cNvPr id="103454" name="Freeform 16"/>
            <p:cNvSpPr>
              <a:spLocks/>
            </p:cNvSpPr>
            <p:nvPr/>
          </p:nvSpPr>
          <p:spPr bwMode="auto">
            <a:xfrm>
              <a:off x="1056" y="1584"/>
              <a:ext cx="432" cy="408"/>
            </a:xfrm>
            <a:custGeom>
              <a:avLst/>
              <a:gdLst>
                <a:gd name="T0" fmla="*/ 4527578 w 800"/>
                <a:gd name="T1" fmla="*/ 17092 h 1320"/>
                <a:gd name="T2" fmla="*/ 4527578 w 800"/>
                <a:gd name="T3" fmla="*/ 17092 h 1320"/>
                <a:gd name="T4" fmla="*/ 4527578 w 800"/>
                <a:gd name="T5" fmla="*/ 17092 h 1320"/>
                <a:gd name="T6" fmla="*/ 0 w 800"/>
                <a:gd name="T7" fmla="*/ 17092 h 1320"/>
                <a:gd name="T8" fmla="*/ 4527578 w 800"/>
                <a:gd name="T9" fmla="*/ 17092 h 1320"/>
                <a:gd name="T10" fmla="*/ 4527578 w 800"/>
                <a:gd name="T11" fmla="*/ 17092 h 1320"/>
                <a:gd name="T12" fmla="*/ 4527578 w 800"/>
                <a:gd name="T13" fmla="*/ 17092 h 1320"/>
                <a:gd name="T14" fmla="*/ 4527578 w 800"/>
                <a:gd name="T15" fmla="*/ 17092 h 1320"/>
                <a:gd name="T16" fmla="*/ 4527578 w 800"/>
                <a:gd name="T17" fmla="*/ 17092 h 1320"/>
                <a:gd name="T18" fmla="*/ 4527578 w 800"/>
                <a:gd name="T19" fmla="*/ 17092 h 1320"/>
                <a:gd name="T20" fmla="*/ 4527578 w 800"/>
                <a:gd name="T21" fmla="*/ 17092 h 1320"/>
                <a:gd name="T22" fmla="*/ 4527578 w 800"/>
                <a:gd name="T23" fmla="*/ 17092 h 1320"/>
                <a:gd name="T24" fmla="*/ 4527578 w 800"/>
                <a:gd name="T25" fmla="*/ 17092 h 1320"/>
                <a:gd name="T26" fmla="*/ 4527578 w 800"/>
                <a:gd name="T27" fmla="*/ 17092 h 1320"/>
                <a:gd name="T28" fmla="*/ 4527578 w 800"/>
                <a:gd name="T29" fmla="*/ 17092 h 13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00"/>
                <a:gd name="T46" fmla="*/ 0 h 1320"/>
                <a:gd name="T47" fmla="*/ 800 w 800"/>
                <a:gd name="T48" fmla="*/ 1320 h 13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00" h="1320">
                  <a:moveTo>
                    <a:pt x="240" y="200"/>
                  </a:moveTo>
                  <a:cubicBezTo>
                    <a:pt x="208" y="240"/>
                    <a:pt x="176" y="280"/>
                    <a:pt x="144" y="344"/>
                  </a:cubicBezTo>
                  <a:cubicBezTo>
                    <a:pt x="112" y="408"/>
                    <a:pt x="72" y="488"/>
                    <a:pt x="48" y="584"/>
                  </a:cubicBezTo>
                  <a:cubicBezTo>
                    <a:pt x="24" y="680"/>
                    <a:pt x="0" y="824"/>
                    <a:pt x="0" y="920"/>
                  </a:cubicBezTo>
                  <a:cubicBezTo>
                    <a:pt x="0" y="1016"/>
                    <a:pt x="16" y="1096"/>
                    <a:pt x="48" y="1160"/>
                  </a:cubicBezTo>
                  <a:cubicBezTo>
                    <a:pt x="80" y="1224"/>
                    <a:pt x="144" y="1288"/>
                    <a:pt x="192" y="1304"/>
                  </a:cubicBezTo>
                  <a:cubicBezTo>
                    <a:pt x="240" y="1320"/>
                    <a:pt x="288" y="1280"/>
                    <a:pt x="336" y="1256"/>
                  </a:cubicBezTo>
                  <a:cubicBezTo>
                    <a:pt x="384" y="1232"/>
                    <a:pt x="440" y="1200"/>
                    <a:pt x="480" y="1160"/>
                  </a:cubicBezTo>
                  <a:cubicBezTo>
                    <a:pt x="520" y="1120"/>
                    <a:pt x="528" y="1112"/>
                    <a:pt x="576" y="1016"/>
                  </a:cubicBezTo>
                  <a:cubicBezTo>
                    <a:pt x="624" y="920"/>
                    <a:pt x="736" y="704"/>
                    <a:pt x="768" y="584"/>
                  </a:cubicBezTo>
                  <a:cubicBezTo>
                    <a:pt x="800" y="464"/>
                    <a:pt x="784" y="384"/>
                    <a:pt x="768" y="296"/>
                  </a:cubicBezTo>
                  <a:cubicBezTo>
                    <a:pt x="752" y="208"/>
                    <a:pt x="720" y="104"/>
                    <a:pt x="672" y="56"/>
                  </a:cubicBezTo>
                  <a:cubicBezTo>
                    <a:pt x="624" y="8"/>
                    <a:pt x="536" y="0"/>
                    <a:pt x="480" y="8"/>
                  </a:cubicBezTo>
                  <a:cubicBezTo>
                    <a:pt x="424" y="16"/>
                    <a:pt x="376" y="72"/>
                    <a:pt x="336" y="104"/>
                  </a:cubicBezTo>
                  <a:cubicBezTo>
                    <a:pt x="296" y="136"/>
                    <a:pt x="272" y="160"/>
                    <a:pt x="240" y="200"/>
                  </a:cubicBezTo>
                  <a:close/>
                </a:path>
              </a:pathLst>
            </a:custGeom>
            <a:noFill/>
            <a:ln w="19050" cap="flat" cmpd="sng">
              <a:solidFill>
                <a:srgbClr val="FFFF00"/>
              </a:solidFill>
              <a:prstDash val="lgDashDot"/>
              <a:round/>
              <a:headEnd/>
              <a:tailEnd/>
            </a:ln>
          </p:spPr>
          <p:txBody>
            <a:bodyPr/>
            <a:lstStyle/>
            <a:p>
              <a:endParaRPr lang="en-US"/>
            </a:p>
          </p:txBody>
        </p:sp>
        <p:sp>
          <p:nvSpPr>
            <p:cNvPr id="103455" name="Text Box 20"/>
            <p:cNvSpPr txBox="1">
              <a:spLocks noChangeArrowheads="1"/>
            </p:cNvSpPr>
            <p:nvPr/>
          </p:nvSpPr>
          <p:spPr bwMode="auto">
            <a:xfrm>
              <a:off x="864" y="1440"/>
              <a:ext cx="468" cy="231"/>
            </a:xfrm>
            <a:prstGeom prst="rect">
              <a:avLst/>
            </a:prstGeom>
            <a:noFill/>
            <a:ln w="9525">
              <a:noFill/>
              <a:miter lim="800000"/>
              <a:headEnd/>
              <a:tailEnd/>
            </a:ln>
          </p:spPr>
          <p:txBody>
            <a:bodyPr wrap="none">
              <a:spAutoFit/>
            </a:bodyPr>
            <a:lstStyle/>
            <a:p>
              <a:r>
                <a:rPr lang="en-US" sz="1800" b="0">
                  <a:solidFill>
                    <a:srgbClr val="FF0000"/>
                  </a:solidFill>
                </a:rPr>
                <a:t>TH3jr</a:t>
              </a:r>
            </a:p>
          </p:txBody>
        </p:sp>
        <p:sp>
          <p:nvSpPr>
            <p:cNvPr id="103456" name="Text Box 26"/>
            <p:cNvSpPr txBox="1">
              <a:spLocks noChangeArrowheads="1"/>
            </p:cNvSpPr>
            <p:nvPr/>
          </p:nvSpPr>
          <p:spPr bwMode="auto">
            <a:xfrm>
              <a:off x="1200" y="1728"/>
              <a:ext cx="96" cy="96"/>
            </a:xfrm>
            <a:prstGeom prst="rect">
              <a:avLst/>
            </a:prstGeom>
            <a:noFill/>
            <a:ln w="28575">
              <a:solidFill>
                <a:srgbClr val="FF0000"/>
              </a:solidFill>
              <a:miter lim="800000"/>
              <a:headEnd/>
              <a:tailEnd/>
            </a:ln>
          </p:spPr>
          <p:txBody>
            <a:bodyPr lIns="9144" tIns="9144" rIns="9144" bIns="9144"/>
            <a:lstStyle/>
            <a:p>
              <a:r>
                <a:rPr lang="en-US" sz="900">
                  <a:solidFill>
                    <a:srgbClr val="FF0000"/>
                  </a:solidFill>
                </a:rPr>
                <a:t>A</a:t>
              </a:r>
            </a:p>
          </p:txBody>
        </p:sp>
        <p:sp>
          <p:nvSpPr>
            <p:cNvPr id="103457" name="Line 55"/>
            <p:cNvSpPr>
              <a:spLocks noChangeShapeType="1"/>
            </p:cNvSpPr>
            <p:nvPr/>
          </p:nvSpPr>
          <p:spPr bwMode="auto">
            <a:xfrm flipV="1">
              <a:off x="1248" y="1584"/>
              <a:ext cx="3168" cy="192"/>
            </a:xfrm>
            <a:prstGeom prst="line">
              <a:avLst/>
            </a:prstGeom>
            <a:noFill/>
            <a:ln w="76200" cmpd="tri">
              <a:solidFill>
                <a:srgbClr val="FF9900"/>
              </a:solidFill>
              <a:round/>
              <a:headEnd/>
              <a:tailEnd type="triangle" w="med" len="med"/>
            </a:ln>
          </p:spPr>
          <p:txBody>
            <a:bodyPr/>
            <a:lstStyle/>
            <a:p>
              <a:endParaRPr lang="en-US"/>
            </a:p>
          </p:txBody>
        </p:sp>
      </p:grpSp>
      <p:grpSp>
        <p:nvGrpSpPr>
          <p:cNvPr id="114739" name="Group 51"/>
          <p:cNvGrpSpPr>
            <a:grpSpLocks/>
          </p:cNvGrpSpPr>
          <p:nvPr/>
        </p:nvGrpSpPr>
        <p:grpSpPr bwMode="auto">
          <a:xfrm>
            <a:off x="4572000" y="2057400"/>
            <a:ext cx="4267200" cy="363538"/>
            <a:chOff x="2880" y="1296"/>
            <a:chExt cx="2688" cy="229"/>
          </a:xfrm>
        </p:grpSpPr>
        <p:sp>
          <p:nvSpPr>
            <p:cNvPr id="103452" name="Text Box 12"/>
            <p:cNvSpPr txBox="1">
              <a:spLocks noChangeArrowheads="1"/>
            </p:cNvSpPr>
            <p:nvPr/>
          </p:nvSpPr>
          <p:spPr bwMode="auto">
            <a:xfrm>
              <a:off x="2880" y="1392"/>
              <a:ext cx="323" cy="133"/>
            </a:xfrm>
            <a:prstGeom prst="rect">
              <a:avLst/>
            </a:prstGeom>
            <a:solidFill>
              <a:srgbClr val="CAFFB9"/>
            </a:solidFill>
            <a:ln w="28575">
              <a:solidFill>
                <a:srgbClr val="FF0000"/>
              </a:solidFill>
              <a:miter lim="800000"/>
              <a:headEnd/>
              <a:tailEnd/>
            </a:ln>
          </p:spPr>
          <p:txBody>
            <a:bodyPr wrap="none" lIns="0" tIns="0" rIns="0" bIns="0">
              <a:spAutoFit/>
            </a:bodyPr>
            <a:lstStyle/>
            <a:p>
              <a:r>
                <a:rPr lang="en-US" sz="1200">
                  <a:solidFill>
                    <a:srgbClr val="FF0000"/>
                  </a:solidFill>
                </a:rPr>
                <a:t> GOTA</a:t>
              </a:r>
            </a:p>
          </p:txBody>
        </p:sp>
        <p:sp>
          <p:nvSpPr>
            <p:cNvPr id="103453" name="Line 56"/>
            <p:cNvSpPr>
              <a:spLocks noChangeShapeType="1"/>
            </p:cNvSpPr>
            <p:nvPr/>
          </p:nvSpPr>
          <p:spPr bwMode="auto">
            <a:xfrm flipV="1">
              <a:off x="2928" y="1296"/>
              <a:ext cx="2640" cy="144"/>
            </a:xfrm>
            <a:prstGeom prst="line">
              <a:avLst/>
            </a:prstGeom>
            <a:noFill/>
            <a:ln w="76200" cmpd="tri">
              <a:solidFill>
                <a:srgbClr val="FF9900"/>
              </a:solidFill>
              <a:round/>
              <a:headEnd/>
              <a:tailEnd type="triangle" w="med" len="med"/>
            </a:ln>
          </p:spPr>
          <p:txBody>
            <a:bodyPr/>
            <a:lstStyle/>
            <a:p>
              <a:endParaRPr lang="en-US"/>
            </a:p>
          </p:txBody>
        </p:sp>
      </p:grpSp>
      <p:sp>
        <p:nvSpPr>
          <p:cNvPr id="103446" name="Line 57"/>
          <p:cNvSpPr>
            <a:spLocks noChangeShapeType="1"/>
          </p:cNvSpPr>
          <p:nvPr/>
        </p:nvSpPr>
        <p:spPr bwMode="auto">
          <a:xfrm flipV="1">
            <a:off x="5486400" y="381000"/>
            <a:ext cx="3048000" cy="152400"/>
          </a:xfrm>
          <a:prstGeom prst="line">
            <a:avLst/>
          </a:prstGeom>
          <a:noFill/>
          <a:ln w="76200" cmpd="tri">
            <a:solidFill>
              <a:srgbClr val="FF9900"/>
            </a:solidFill>
            <a:round/>
            <a:headEnd/>
            <a:tailEnd type="triangle" w="med" len="med"/>
          </a:ln>
        </p:spPr>
        <p:txBody>
          <a:bodyPr/>
          <a:lstStyle/>
          <a:p>
            <a:endParaRPr lang="en-US"/>
          </a:p>
        </p:txBody>
      </p:sp>
      <p:sp>
        <p:nvSpPr>
          <p:cNvPr id="103447" name="Text Box 63"/>
          <p:cNvSpPr txBox="1">
            <a:spLocks noChangeArrowheads="1"/>
          </p:cNvSpPr>
          <p:nvPr/>
        </p:nvSpPr>
        <p:spPr bwMode="auto">
          <a:xfrm>
            <a:off x="869950" y="5486400"/>
            <a:ext cx="2747963" cy="457200"/>
          </a:xfrm>
          <a:prstGeom prst="rect">
            <a:avLst/>
          </a:prstGeom>
          <a:solidFill>
            <a:srgbClr val="FFFF00"/>
          </a:solidFill>
          <a:ln w="9525">
            <a:noFill/>
            <a:miter lim="800000"/>
            <a:headEnd/>
            <a:tailEnd/>
          </a:ln>
        </p:spPr>
        <p:txBody>
          <a:bodyPr wrap="none">
            <a:spAutoFit/>
          </a:bodyPr>
          <a:lstStyle/>
          <a:p>
            <a:r>
              <a:rPr lang="en-US" sz="1200" b="0"/>
              <a:t>70 degrees beam orientation</a:t>
            </a:r>
          </a:p>
          <a:p>
            <a:r>
              <a:rPr lang="en-US" sz="1200" b="0"/>
              <a:t>Optimum for East Coast and midwest </a:t>
            </a:r>
          </a:p>
        </p:txBody>
      </p:sp>
      <p:sp>
        <p:nvSpPr>
          <p:cNvPr id="103448" name="Text Box 64"/>
          <p:cNvSpPr txBox="1">
            <a:spLocks noChangeArrowheads="1"/>
          </p:cNvSpPr>
          <p:nvPr/>
        </p:nvSpPr>
        <p:spPr bwMode="auto">
          <a:xfrm>
            <a:off x="869950" y="5959475"/>
            <a:ext cx="2711450" cy="822325"/>
          </a:xfrm>
          <a:prstGeom prst="rect">
            <a:avLst/>
          </a:prstGeom>
          <a:solidFill>
            <a:srgbClr val="FFFF00"/>
          </a:solidFill>
          <a:ln w="9525" algn="ctr">
            <a:noFill/>
            <a:miter lim="800000"/>
            <a:headEnd/>
            <a:tailEnd/>
          </a:ln>
        </p:spPr>
        <p:txBody>
          <a:bodyPr wrap="none">
            <a:spAutoFit/>
          </a:bodyPr>
          <a:lstStyle/>
          <a:p>
            <a:r>
              <a:rPr lang="en-US" sz="1200" b="0"/>
              <a:t>Northern states &amp; midwest 30 deg</a:t>
            </a:r>
          </a:p>
          <a:p>
            <a:r>
              <a:rPr lang="en-US" sz="1200" b="0"/>
              <a:t>East coast late afternoon 15M 50 deg</a:t>
            </a:r>
          </a:p>
          <a:p>
            <a:r>
              <a:rPr lang="en-US" sz="1200" b="0"/>
              <a:t>Hawaii 260 deg</a:t>
            </a:r>
          </a:p>
          <a:p>
            <a:r>
              <a:rPr lang="en-US" sz="1200" b="0"/>
              <a:t>Alaska 330 deg</a:t>
            </a:r>
          </a:p>
        </p:txBody>
      </p:sp>
      <p:sp>
        <p:nvSpPr>
          <p:cNvPr id="103449" name="Text Box 65"/>
          <p:cNvSpPr txBox="1">
            <a:spLocks noChangeArrowheads="1"/>
          </p:cNvSpPr>
          <p:nvPr/>
        </p:nvSpPr>
        <p:spPr bwMode="auto">
          <a:xfrm>
            <a:off x="685800" y="0"/>
            <a:ext cx="3181350" cy="915988"/>
          </a:xfrm>
          <a:prstGeom prst="rect">
            <a:avLst/>
          </a:prstGeom>
          <a:solidFill>
            <a:srgbClr val="FFFF99"/>
          </a:solidFill>
          <a:ln w="9525">
            <a:noFill/>
            <a:miter lim="800000"/>
            <a:headEnd/>
            <a:tailEnd/>
          </a:ln>
        </p:spPr>
        <p:txBody>
          <a:bodyPr wrap="none">
            <a:spAutoFit/>
          </a:bodyPr>
          <a:lstStyle/>
          <a:p>
            <a:r>
              <a:rPr lang="en-US" sz="1800">
                <a:solidFill>
                  <a:srgbClr val="FF0000"/>
                </a:solidFill>
              </a:rPr>
              <a:t>Antenna Placement </a:t>
            </a:r>
          </a:p>
          <a:p>
            <a:r>
              <a:rPr lang="en-US" sz="1800">
                <a:solidFill>
                  <a:srgbClr val="FF0000"/>
                </a:solidFill>
              </a:rPr>
              <a:t>Magnetic Headings</a:t>
            </a:r>
          </a:p>
          <a:p>
            <a:r>
              <a:rPr lang="en-US" sz="1800">
                <a:solidFill>
                  <a:srgbClr val="FF0000"/>
                </a:solidFill>
              </a:rPr>
              <a:t>Distances between stations</a:t>
            </a:r>
          </a:p>
        </p:txBody>
      </p:sp>
      <p:sp>
        <p:nvSpPr>
          <p:cNvPr id="103450" name="Text Box 209"/>
          <p:cNvSpPr txBox="1">
            <a:spLocks noChangeArrowheads="1"/>
          </p:cNvSpPr>
          <p:nvPr/>
        </p:nvSpPr>
        <p:spPr bwMode="auto">
          <a:xfrm>
            <a:off x="3429000" y="1524000"/>
            <a:ext cx="528638" cy="304800"/>
          </a:xfrm>
          <a:prstGeom prst="rect">
            <a:avLst/>
          </a:prstGeom>
          <a:noFill/>
          <a:ln w="9525">
            <a:noFill/>
            <a:miter lim="800000"/>
            <a:headEnd/>
            <a:tailEnd/>
          </a:ln>
        </p:spPr>
        <p:txBody>
          <a:bodyPr wrap="none">
            <a:spAutoFit/>
          </a:bodyPr>
          <a:lstStyle/>
          <a:p>
            <a:r>
              <a:rPr lang="en-US">
                <a:solidFill>
                  <a:srgbClr val="FF0000"/>
                </a:solidFill>
              </a:rPr>
              <a:t>20M</a:t>
            </a:r>
          </a:p>
        </p:txBody>
      </p:sp>
      <p:sp>
        <p:nvSpPr>
          <p:cNvPr id="103451" name="Text Box 210"/>
          <p:cNvSpPr txBox="1">
            <a:spLocks noChangeArrowheads="1"/>
          </p:cNvSpPr>
          <p:nvPr/>
        </p:nvSpPr>
        <p:spPr bwMode="auto">
          <a:xfrm>
            <a:off x="4876800" y="152400"/>
            <a:ext cx="528638" cy="304800"/>
          </a:xfrm>
          <a:prstGeom prst="rect">
            <a:avLst/>
          </a:prstGeom>
          <a:noFill/>
          <a:ln w="9525">
            <a:noFill/>
            <a:miter lim="800000"/>
            <a:headEnd/>
            <a:tailEnd/>
          </a:ln>
        </p:spPr>
        <p:txBody>
          <a:bodyPr wrap="none">
            <a:spAutoFit/>
          </a:bodyPr>
          <a:lstStyle/>
          <a:p>
            <a:r>
              <a:rPr lang="en-US">
                <a:solidFill>
                  <a:srgbClr val="FF0000"/>
                </a:solidFill>
              </a:rPr>
              <a:t>40M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20833 0.02917 L -0.075 0.19583 " pathEditMode="relative" rAng="0" ptsTypes="AA">
                                      <p:cBhvr>
                                        <p:cTn id="6" dur="2000" fill="hold"/>
                                        <p:tgtEl>
                                          <p:spTgt spid="114739"/>
                                        </p:tgtEl>
                                        <p:attrNameLst>
                                          <p:attrName>ppt_x</p:attrName>
                                          <p:attrName>ppt_y</p:attrName>
                                        </p:attrNameLst>
                                      </p:cBhvr>
                                      <p:rCtr x="67" y="83"/>
                                    </p:animMotion>
                                  </p:childTnLst>
                                </p:cTn>
                              </p:par>
                            </p:childTnLst>
                          </p:cTn>
                        </p:par>
                      </p:childTnLst>
                    </p:cTn>
                  </p:par>
                  <p:par>
                    <p:cTn id="7" fill="hold">
                      <p:stCondLst>
                        <p:cond delay="indefinite"/>
                      </p:stCondLst>
                      <p:childTnLst>
                        <p:par>
                          <p:cTn id="8" fill="hold">
                            <p:stCondLst>
                              <p:cond delay="0"/>
                            </p:stCondLst>
                            <p:childTnLst>
                              <p:par>
                                <p:cTn id="9" presetID="35" presetClass="emph" presetSubtype="0" fill="hold" nodeType="clickEffect">
                                  <p:stCondLst>
                                    <p:cond delay="0"/>
                                  </p:stCondLst>
                                  <p:childTnLst>
                                    <p:anim calcmode="discrete" valueType="str">
                                      <p:cBhvr>
                                        <p:cTn id="10" dur="1000" fill="hold"/>
                                        <p:tgtEl>
                                          <p:spTgt spid="114740"/>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nodeType="clickEffect">
                                  <p:stCondLst>
                                    <p:cond delay="0"/>
                                  </p:stCondLst>
                                  <p:childTnLst>
                                    <p:animEffect transition="out" filter="checkerboard(across)">
                                      <p:cBhvr>
                                        <p:cTn id="14" dur="500"/>
                                        <p:tgtEl>
                                          <p:spTgt spid="114740"/>
                                        </p:tgtEl>
                                      </p:cBhvr>
                                    </p:animEffect>
                                    <p:set>
                                      <p:cBhvr>
                                        <p:cTn id="15" dur="1" fill="hold">
                                          <p:stCondLst>
                                            <p:cond delay="499"/>
                                          </p:stCondLst>
                                        </p:cTn>
                                        <p:tgtEl>
                                          <p:spTgt spid="1147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685800" y="134938"/>
            <a:ext cx="7772400" cy="962025"/>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fontAlgn="auto">
              <a:lnSpc>
                <a:spcPct val="90000"/>
              </a:lnSpc>
              <a:spcBef>
                <a:spcPts val="0"/>
              </a:spcBef>
              <a:spcAft>
                <a:spcPts val="0"/>
              </a:spcAft>
              <a:defRPr/>
            </a:pPr>
            <a:r>
              <a:rPr lang="en-US" sz="2800" b="0" spc="-1">
                <a:solidFill>
                  <a:srgbClr val="000000"/>
                </a:solidFill>
                <a:uFill>
                  <a:solidFill>
                    <a:srgbClr val="FFFFFF"/>
                  </a:solidFill>
                </a:uFill>
              </a:rPr>
              <a:t>Field Day 2018 – People</a:t>
            </a:r>
            <a:endParaRPr lang="en-US" sz="1800" b="0" spc="-1">
              <a:solidFill>
                <a:srgbClr val="000000"/>
              </a:solidFill>
              <a:uFill>
                <a:solidFill>
                  <a:srgbClr val="FFFFFF"/>
                </a:solidFill>
              </a:uFill>
            </a:endParaRPr>
          </a:p>
        </p:txBody>
      </p:sp>
      <p:sp>
        <p:nvSpPr>
          <p:cNvPr id="93" name="CustomShape 2"/>
          <p:cNvSpPr/>
          <p:nvPr/>
        </p:nvSpPr>
        <p:spPr>
          <a:xfrm>
            <a:off x="228600" y="838200"/>
            <a:ext cx="8763000" cy="57912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360" fontAlgn="auto">
              <a:spcBef>
                <a:spcPts val="0"/>
              </a:spcBef>
              <a:spcAft>
                <a:spcPts val="0"/>
              </a:spcAft>
              <a:buClr>
                <a:srgbClr val="000000"/>
              </a:buClr>
              <a:buFont typeface="Symbol"/>
              <a:buChar char=""/>
              <a:defRPr/>
            </a:pPr>
            <a:r>
              <a:rPr lang="en-US" sz="2400" b="0" spc="-1">
                <a:solidFill>
                  <a:srgbClr val="000000"/>
                </a:solidFill>
                <a:uFill>
                  <a:solidFill>
                    <a:srgbClr val="FFFFFF"/>
                  </a:solidFill>
                </a:uFill>
              </a:rPr>
              <a:t>We Had Lots of People Helping Out</a:t>
            </a:r>
            <a:endParaRPr lang="en-US" sz="1800" b="0" spc="-1">
              <a:solidFill>
                <a:srgbClr val="000000"/>
              </a:solidFill>
              <a:uFill>
                <a:solidFill>
                  <a:srgbClr val="FFFFFF"/>
                </a:solidFill>
              </a:uFill>
            </a:endParaRPr>
          </a:p>
          <a:p>
            <a:pPr marL="864000" lvl="1" indent="-323640" fontAlgn="auto">
              <a:spcBef>
                <a:spcPts val="0"/>
              </a:spcBef>
              <a:spcAft>
                <a:spcPts val="0"/>
              </a:spcAft>
              <a:buClr>
                <a:srgbClr val="000000"/>
              </a:buClr>
              <a:buSzPct val="75000"/>
              <a:buFont typeface="Symbol"/>
              <a:buChar char=""/>
              <a:defRPr/>
            </a:pPr>
            <a:r>
              <a:rPr lang="en-US" sz="2400" b="0" spc="-1">
                <a:solidFill>
                  <a:srgbClr val="000000"/>
                </a:solidFill>
                <a:uFill>
                  <a:solidFill>
                    <a:srgbClr val="FFFFFF"/>
                  </a:solidFill>
                </a:uFill>
              </a:rPr>
              <a:t>Friday Setup: 17</a:t>
            </a:r>
            <a:endParaRPr lang="en-US" sz="1800" b="0" spc="-1">
              <a:solidFill>
                <a:srgbClr val="000000"/>
              </a:solidFill>
              <a:uFill>
                <a:solidFill>
                  <a:srgbClr val="FFFFFF"/>
                </a:solidFill>
              </a:uFill>
            </a:endParaRPr>
          </a:p>
          <a:p>
            <a:pPr marL="864000" lvl="1" indent="-323640" fontAlgn="auto">
              <a:spcBef>
                <a:spcPts val="0"/>
              </a:spcBef>
              <a:spcAft>
                <a:spcPts val="0"/>
              </a:spcAft>
              <a:buClr>
                <a:srgbClr val="000000"/>
              </a:buClr>
              <a:buSzPct val="75000"/>
              <a:buFont typeface="Symbol"/>
              <a:buChar char=""/>
              <a:defRPr/>
            </a:pPr>
            <a:r>
              <a:rPr lang="en-US" sz="2400" b="0" spc="-1">
                <a:solidFill>
                  <a:srgbClr val="000000"/>
                </a:solidFill>
                <a:uFill>
                  <a:solidFill>
                    <a:srgbClr val="FFFFFF"/>
                  </a:solidFill>
                </a:uFill>
              </a:rPr>
              <a:t>Field Day: 24</a:t>
            </a:r>
            <a:endParaRPr lang="en-US" sz="1800" b="0" spc="-1">
              <a:solidFill>
                <a:srgbClr val="000000"/>
              </a:solidFill>
              <a:uFill>
                <a:solidFill>
                  <a:srgbClr val="FFFFFF"/>
                </a:solidFill>
              </a:uFill>
            </a:endParaRPr>
          </a:p>
          <a:p>
            <a:pPr marL="343080" indent="-342360" fontAlgn="auto">
              <a:spcBef>
                <a:spcPts val="0"/>
              </a:spcBef>
              <a:spcAft>
                <a:spcPts val="0"/>
              </a:spcAft>
              <a:buClr>
                <a:srgbClr val="000000"/>
              </a:buClr>
              <a:buFont typeface="Symbol"/>
              <a:buChar char=""/>
              <a:defRPr/>
            </a:pPr>
            <a:r>
              <a:rPr lang="en-US" sz="2400" b="0" spc="-1">
                <a:solidFill>
                  <a:srgbClr val="000000"/>
                </a:solidFill>
                <a:uFill>
                  <a:solidFill>
                    <a:srgbClr val="FFFFFF"/>
                  </a:solidFill>
                </a:uFill>
              </a:rPr>
              <a:t>Visitors – We Need Improvement Here</a:t>
            </a:r>
            <a:endParaRPr lang="en-US" sz="1800" b="0" spc="-1">
              <a:solidFill>
                <a:srgbClr val="000000"/>
              </a:solidFill>
              <a:uFill>
                <a:solidFill>
                  <a:srgbClr val="FFFFFF"/>
                </a:solidFill>
              </a:uFill>
            </a:endParaRPr>
          </a:p>
          <a:p>
            <a:pPr marL="864000" lvl="1" indent="-323640" fontAlgn="auto">
              <a:spcBef>
                <a:spcPts val="0"/>
              </a:spcBef>
              <a:spcAft>
                <a:spcPts val="0"/>
              </a:spcAft>
              <a:buClr>
                <a:srgbClr val="000000"/>
              </a:buClr>
              <a:buSzPct val="75000"/>
              <a:buFont typeface="Symbol"/>
              <a:buChar char=""/>
              <a:defRPr/>
            </a:pPr>
            <a:r>
              <a:rPr lang="en-US" sz="2400" b="0" spc="-1">
                <a:solidFill>
                  <a:srgbClr val="000000"/>
                </a:solidFill>
                <a:uFill>
                  <a:solidFill>
                    <a:srgbClr val="FFFFFF"/>
                  </a:solidFill>
                </a:uFill>
              </a:rPr>
              <a:t>We had 14 visitors sign the log</a:t>
            </a:r>
            <a:endParaRPr lang="en-US" sz="1800" b="0" spc="-1">
              <a:solidFill>
                <a:srgbClr val="000000"/>
              </a:solidFill>
              <a:uFill>
                <a:solidFill>
                  <a:srgbClr val="FFFFFF"/>
                </a:solidFill>
              </a:uFill>
            </a:endParaRPr>
          </a:p>
          <a:p>
            <a:pPr marL="864000" lvl="1" indent="-323640" fontAlgn="auto">
              <a:spcBef>
                <a:spcPts val="0"/>
              </a:spcBef>
              <a:spcAft>
                <a:spcPts val="0"/>
              </a:spcAft>
              <a:buClr>
                <a:srgbClr val="000000"/>
              </a:buClr>
              <a:buSzPct val="75000"/>
              <a:buFont typeface="Symbol"/>
              <a:buChar char=""/>
              <a:defRPr/>
            </a:pPr>
            <a:r>
              <a:rPr lang="en-US" sz="2400" b="0" spc="-1">
                <a:solidFill>
                  <a:srgbClr val="000000"/>
                </a:solidFill>
                <a:uFill>
                  <a:solidFill>
                    <a:srgbClr val="FFFFFF"/>
                  </a:solidFill>
                </a:uFill>
              </a:rPr>
              <a:t>Several important visitors didn’t sign in</a:t>
            </a:r>
            <a:endParaRPr lang="en-US" sz="1800" b="0" spc="-1">
              <a:solidFill>
                <a:srgbClr val="000000"/>
              </a:solidFill>
              <a:uFill>
                <a:solidFill>
                  <a:srgbClr val="FFFFFF"/>
                </a:solidFill>
              </a:uFill>
            </a:endParaRPr>
          </a:p>
          <a:p>
            <a:pPr marL="1296000" lvl="2" indent="-287640" fontAlgn="auto">
              <a:spcBef>
                <a:spcPts val="0"/>
              </a:spcBef>
              <a:spcAft>
                <a:spcPts val="0"/>
              </a:spcAft>
              <a:buClr>
                <a:srgbClr val="000000"/>
              </a:buClr>
              <a:buSzPct val="45000"/>
              <a:buFont typeface="Wingdings" charset="2"/>
              <a:buChar char=""/>
              <a:defRPr/>
            </a:pPr>
            <a:r>
              <a:rPr lang="en-US" sz="2400" b="0" spc="-1">
                <a:solidFill>
                  <a:srgbClr val="000000"/>
                </a:solidFill>
                <a:uFill>
                  <a:solidFill>
                    <a:srgbClr val="FFFFFF"/>
                  </a:solidFill>
                </a:uFill>
              </a:rPr>
              <a:t>  City Attorney</a:t>
            </a:r>
            <a:endParaRPr lang="en-US" sz="1800" b="0" spc="-1">
              <a:solidFill>
                <a:srgbClr val="000000"/>
              </a:solidFill>
              <a:uFill>
                <a:solidFill>
                  <a:srgbClr val="FFFFFF"/>
                </a:solidFill>
              </a:uFill>
            </a:endParaRPr>
          </a:p>
          <a:p>
            <a:pPr marL="1296000" lvl="2" indent="-287640" fontAlgn="auto">
              <a:spcBef>
                <a:spcPts val="0"/>
              </a:spcBef>
              <a:spcAft>
                <a:spcPts val="0"/>
              </a:spcAft>
              <a:buClr>
                <a:srgbClr val="000000"/>
              </a:buClr>
              <a:buSzPct val="45000"/>
              <a:buFont typeface="Wingdings" charset="2"/>
              <a:buChar char=""/>
              <a:defRPr/>
            </a:pPr>
            <a:r>
              <a:rPr lang="en-US" sz="2400" b="0" spc="-1">
                <a:solidFill>
                  <a:srgbClr val="000000"/>
                </a:solidFill>
                <a:uFill>
                  <a:solidFill>
                    <a:srgbClr val="FFFFFF"/>
                  </a:solidFill>
                </a:uFill>
              </a:rPr>
              <a:t>  One ARRL Representative</a:t>
            </a:r>
            <a:endParaRPr lang="en-US" sz="1800" b="0" spc="-1">
              <a:solidFill>
                <a:srgbClr val="000000"/>
              </a:solidFill>
              <a:uFill>
                <a:solidFill>
                  <a:srgbClr val="FFFFFF"/>
                </a:solidFill>
              </a:uFill>
            </a:endParaRPr>
          </a:p>
          <a:p>
            <a:pPr marL="432000" indent="-323640" fontAlgn="auto">
              <a:spcBef>
                <a:spcPts val="0"/>
              </a:spcBef>
              <a:spcAft>
                <a:spcPts val="0"/>
              </a:spcAft>
              <a:buClr>
                <a:srgbClr val="000000"/>
              </a:buClr>
              <a:buSzPct val="45000"/>
              <a:buFont typeface="Wingdings" charset="2"/>
              <a:buChar char=""/>
              <a:defRPr/>
            </a:pPr>
            <a:r>
              <a:rPr lang="en-US" sz="2400" b="0" spc="-1">
                <a:solidFill>
                  <a:srgbClr val="000000"/>
                </a:solidFill>
                <a:uFill>
                  <a:solidFill>
                    <a:srgbClr val="FFFFFF"/>
                  </a:solidFill>
                </a:uFill>
              </a:rPr>
              <a:t>A Score-Reporting Issue:</a:t>
            </a:r>
            <a:endParaRPr lang="en-US" sz="1800" b="0" spc="-1">
              <a:solidFill>
                <a:srgbClr val="000000"/>
              </a:solidFill>
              <a:uFill>
                <a:solidFill>
                  <a:srgbClr val="FFFFFF"/>
                </a:solidFill>
              </a:uFill>
            </a:endParaRPr>
          </a:p>
          <a:p>
            <a:pPr marL="864000" lvl="1" indent="-323640" fontAlgn="auto">
              <a:spcBef>
                <a:spcPts val="0"/>
              </a:spcBef>
              <a:spcAft>
                <a:spcPts val="0"/>
              </a:spcAft>
              <a:buClr>
                <a:srgbClr val="000000"/>
              </a:buClr>
              <a:buSzPct val="75000"/>
              <a:buFont typeface="Symbol"/>
              <a:buChar char=""/>
              <a:defRPr/>
            </a:pPr>
            <a:r>
              <a:rPr lang="en-US" sz="2400" b="0" spc="-1">
                <a:solidFill>
                  <a:srgbClr val="000000"/>
                </a:solidFill>
                <a:uFill>
                  <a:solidFill>
                    <a:srgbClr val="FFFFFF"/>
                  </a:solidFill>
                </a:uFill>
              </a:rPr>
              <a:t>We need to document ALL bonus points so we should try to get a picture or document for all categories.</a:t>
            </a:r>
            <a:endParaRPr lang="en-US" sz="1800" b="0" spc="-1">
              <a:solidFill>
                <a:srgbClr val="000000"/>
              </a:solidFill>
              <a:uFill>
                <a:solidFill>
                  <a:srgbClr val="FFFFFF"/>
                </a:solidFill>
              </a:uFill>
            </a:endParaRPr>
          </a:p>
          <a:p>
            <a:pPr marL="343080" indent="-342360" fontAlgn="auto">
              <a:spcBef>
                <a:spcPts val="0"/>
              </a:spcBef>
              <a:spcAft>
                <a:spcPts val="0"/>
              </a:spcAft>
              <a:buClr>
                <a:srgbClr val="000000"/>
              </a:buClr>
              <a:buFont typeface="Symbol"/>
              <a:buChar char=""/>
              <a:defRPr/>
            </a:pPr>
            <a:r>
              <a:rPr lang="en-US" sz="2400" b="0" spc="-1">
                <a:solidFill>
                  <a:srgbClr val="000000"/>
                </a:solidFill>
                <a:uFill>
                  <a:solidFill>
                    <a:srgbClr val="FFFFFF"/>
                  </a:solidFill>
                </a:uFill>
              </a:rPr>
              <a:t> </a:t>
            </a:r>
            <a:endParaRPr lang="en-US" sz="1800" b="0" spc="-1">
              <a:solidFill>
                <a:srgbClr val="000000"/>
              </a:solidFill>
              <a:uFill>
                <a:solidFill>
                  <a:srgbClr val="FFFFFF"/>
                </a:solidFill>
              </a:u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ustomShape 1"/>
          <p:cNvSpPr/>
          <p:nvPr/>
        </p:nvSpPr>
        <p:spPr>
          <a:xfrm>
            <a:off x="685800" y="134938"/>
            <a:ext cx="7772400" cy="962025"/>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fontAlgn="auto">
              <a:lnSpc>
                <a:spcPct val="90000"/>
              </a:lnSpc>
              <a:spcBef>
                <a:spcPts val="0"/>
              </a:spcBef>
              <a:spcAft>
                <a:spcPts val="0"/>
              </a:spcAft>
              <a:defRPr/>
            </a:pPr>
            <a:r>
              <a:rPr lang="en-US" sz="2800" b="0" spc="-1">
                <a:solidFill>
                  <a:srgbClr val="000000"/>
                </a:solidFill>
                <a:uFill>
                  <a:solidFill>
                    <a:srgbClr val="FFFFFF"/>
                  </a:solidFill>
                </a:uFill>
              </a:rPr>
              <a:t>Field Day 2018 – Pictures</a:t>
            </a:r>
            <a:endParaRPr lang="en-US" sz="1800" b="0" spc="-1">
              <a:solidFill>
                <a:srgbClr val="000000"/>
              </a:solidFill>
              <a:uFill>
                <a:solidFill>
                  <a:srgbClr val="FFFFFF"/>
                </a:solidFill>
              </a:uFill>
            </a:endParaRPr>
          </a:p>
        </p:txBody>
      </p:sp>
      <p:pic>
        <p:nvPicPr>
          <p:cNvPr id="107523" name="Shape"/>
          <p:cNvPicPr>
            <a:picLocks noChangeAspect="1" noChangeArrowheads="1"/>
          </p:cNvPicPr>
          <p:nvPr/>
        </p:nvPicPr>
        <p:blipFill>
          <a:blip r:embed="rId2"/>
          <a:srcRect/>
          <a:stretch>
            <a:fillRect/>
          </a:stretch>
        </p:blipFill>
        <p:spPr bwMode="auto">
          <a:xfrm>
            <a:off x="457200" y="1006475"/>
            <a:ext cx="3840163" cy="2559050"/>
          </a:xfrm>
          <a:prstGeom prst="rect">
            <a:avLst/>
          </a:prstGeom>
          <a:noFill/>
          <a:ln w="9525">
            <a:noFill/>
            <a:miter lim="800000"/>
            <a:headEnd/>
            <a:tailEnd/>
          </a:ln>
        </p:spPr>
      </p:pic>
      <p:pic>
        <p:nvPicPr>
          <p:cNvPr id="107524" name="Shape"/>
          <p:cNvPicPr>
            <a:picLocks noChangeAspect="1" noChangeArrowheads="1"/>
          </p:cNvPicPr>
          <p:nvPr/>
        </p:nvPicPr>
        <p:blipFill>
          <a:blip r:embed="rId3"/>
          <a:srcRect/>
          <a:stretch>
            <a:fillRect/>
          </a:stretch>
        </p:blipFill>
        <p:spPr bwMode="auto">
          <a:xfrm>
            <a:off x="4618038" y="1006475"/>
            <a:ext cx="3840162" cy="2559050"/>
          </a:xfrm>
          <a:prstGeom prst="rect">
            <a:avLst/>
          </a:prstGeom>
          <a:noFill/>
          <a:ln w="9525">
            <a:noFill/>
            <a:miter lim="800000"/>
            <a:headEnd/>
            <a:tailEnd/>
          </a:ln>
        </p:spPr>
      </p:pic>
      <p:pic>
        <p:nvPicPr>
          <p:cNvPr id="107525" name="Shape"/>
          <p:cNvPicPr>
            <a:picLocks noChangeAspect="1" noChangeArrowheads="1"/>
          </p:cNvPicPr>
          <p:nvPr/>
        </p:nvPicPr>
        <p:blipFill>
          <a:blip r:embed="rId4"/>
          <a:srcRect/>
          <a:stretch>
            <a:fillRect/>
          </a:stretch>
        </p:blipFill>
        <p:spPr bwMode="auto">
          <a:xfrm>
            <a:off x="1189038" y="3657600"/>
            <a:ext cx="2011362" cy="3017838"/>
          </a:xfrm>
          <a:prstGeom prst="rect">
            <a:avLst/>
          </a:prstGeom>
          <a:noFill/>
          <a:ln w="9525">
            <a:noFill/>
            <a:miter lim="800000"/>
            <a:headEnd/>
            <a:tailEnd/>
          </a:ln>
        </p:spPr>
      </p:pic>
      <p:pic>
        <p:nvPicPr>
          <p:cNvPr id="107526" name="Shape"/>
          <p:cNvPicPr>
            <a:picLocks noChangeAspect="1" noChangeArrowheads="1"/>
          </p:cNvPicPr>
          <p:nvPr/>
        </p:nvPicPr>
        <p:blipFill>
          <a:blip r:embed="rId5"/>
          <a:srcRect/>
          <a:stretch>
            <a:fillRect/>
          </a:stretch>
        </p:blipFill>
        <p:spPr bwMode="auto">
          <a:xfrm>
            <a:off x="4572000" y="3840163"/>
            <a:ext cx="3976688" cy="2651125"/>
          </a:xfrm>
          <a:prstGeom prst="rect">
            <a:avLst/>
          </a:prstGeom>
          <a:noFill/>
          <a:ln w="9525">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ustomShape 1"/>
          <p:cNvSpPr/>
          <p:nvPr/>
        </p:nvSpPr>
        <p:spPr>
          <a:xfrm>
            <a:off x="731838" y="182563"/>
            <a:ext cx="7770812" cy="731837"/>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fontAlgn="auto">
              <a:lnSpc>
                <a:spcPct val="90000"/>
              </a:lnSpc>
              <a:spcBef>
                <a:spcPts val="0"/>
              </a:spcBef>
              <a:spcAft>
                <a:spcPts val="0"/>
              </a:spcAft>
              <a:defRPr/>
            </a:pPr>
            <a:r>
              <a:rPr lang="en-US" sz="2800" b="0" spc="-1">
                <a:solidFill>
                  <a:srgbClr val="000000"/>
                </a:solidFill>
                <a:uFill>
                  <a:solidFill>
                    <a:srgbClr val="FFFFFF"/>
                  </a:solidFill>
                </a:uFill>
              </a:rPr>
              <a:t>Field Day 2018 – More Pictures</a:t>
            </a:r>
            <a:endParaRPr lang="en-US" sz="1800" b="0" spc="-1">
              <a:solidFill>
                <a:srgbClr val="000000"/>
              </a:solidFill>
              <a:uFill>
                <a:solidFill>
                  <a:srgbClr val="FFFFFF"/>
                </a:solidFill>
              </a:uFill>
            </a:endParaRPr>
          </a:p>
        </p:txBody>
      </p:sp>
      <p:pic>
        <p:nvPicPr>
          <p:cNvPr id="108547" name="Shape"/>
          <p:cNvPicPr>
            <a:picLocks noChangeAspect="1" noChangeArrowheads="1"/>
          </p:cNvPicPr>
          <p:nvPr/>
        </p:nvPicPr>
        <p:blipFill>
          <a:blip r:embed="rId2"/>
          <a:srcRect/>
          <a:stretch>
            <a:fillRect/>
          </a:stretch>
        </p:blipFill>
        <p:spPr bwMode="auto">
          <a:xfrm>
            <a:off x="457200" y="1189038"/>
            <a:ext cx="3773488" cy="2516187"/>
          </a:xfrm>
          <a:prstGeom prst="rect">
            <a:avLst/>
          </a:prstGeom>
          <a:noFill/>
          <a:ln w="9525">
            <a:noFill/>
            <a:miter lim="800000"/>
            <a:headEnd/>
            <a:tailEnd/>
          </a:ln>
        </p:spPr>
      </p:pic>
      <p:pic>
        <p:nvPicPr>
          <p:cNvPr id="108548" name="Shape"/>
          <p:cNvPicPr>
            <a:picLocks noChangeAspect="1" noChangeArrowheads="1"/>
          </p:cNvPicPr>
          <p:nvPr/>
        </p:nvPicPr>
        <p:blipFill>
          <a:blip r:embed="rId3"/>
          <a:srcRect/>
          <a:stretch>
            <a:fillRect/>
          </a:stretch>
        </p:blipFill>
        <p:spPr bwMode="auto">
          <a:xfrm>
            <a:off x="4710113" y="1189038"/>
            <a:ext cx="3702050" cy="2468562"/>
          </a:xfrm>
          <a:prstGeom prst="rect">
            <a:avLst/>
          </a:prstGeom>
          <a:noFill/>
          <a:ln w="9525">
            <a:noFill/>
            <a:miter lim="800000"/>
            <a:headEnd/>
            <a:tailEnd/>
          </a:ln>
        </p:spPr>
      </p:pic>
      <p:pic>
        <p:nvPicPr>
          <p:cNvPr id="108549" name="Shape"/>
          <p:cNvPicPr>
            <a:picLocks noChangeAspect="1" noChangeArrowheads="1"/>
          </p:cNvPicPr>
          <p:nvPr/>
        </p:nvPicPr>
        <p:blipFill>
          <a:blip r:embed="rId4"/>
          <a:srcRect/>
          <a:stretch>
            <a:fillRect/>
          </a:stretch>
        </p:blipFill>
        <p:spPr bwMode="auto">
          <a:xfrm>
            <a:off x="411163" y="3840163"/>
            <a:ext cx="3840162" cy="2560637"/>
          </a:xfrm>
          <a:prstGeom prst="rect">
            <a:avLst/>
          </a:prstGeom>
          <a:noFill/>
          <a:ln w="9525">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p:txBody>
          <a:bodyPr/>
          <a:lstStyle/>
          <a:p>
            <a:r>
              <a:rPr lang="en-US" smtClean="0"/>
              <a:t>W6HA Summary 2018</a:t>
            </a:r>
          </a:p>
        </p:txBody>
      </p:sp>
      <p:sp>
        <p:nvSpPr>
          <p:cNvPr id="43010" name="Rectangle 3"/>
          <p:cNvSpPr>
            <a:spLocks noGrp="1" noChangeArrowheads="1"/>
          </p:cNvSpPr>
          <p:nvPr>
            <p:ph type="body" sz="half" idx="4294967295"/>
          </p:nvPr>
        </p:nvSpPr>
        <p:spPr>
          <a:xfrm>
            <a:off x="228600" y="838200"/>
            <a:ext cx="4305300" cy="5791200"/>
          </a:xfrm>
        </p:spPr>
        <p:txBody>
          <a:bodyPr/>
          <a:lstStyle/>
          <a:p>
            <a:pPr>
              <a:buFontTx/>
              <a:buNone/>
              <a:tabLst>
                <a:tab pos="2743200" algn="dec"/>
              </a:tabLst>
            </a:pPr>
            <a:r>
              <a:rPr lang="en-US" sz="2000" b="1" u="sng" smtClean="0"/>
              <a:t>W6HA Contacts</a:t>
            </a:r>
          </a:p>
          <a:p>
            <a:pPr>
              <a:tabLst>
                <a:tab pos="2743200" algn="dec"/>
              </a:tabLst>
            </a:pPr>
            <a:r>
              <a:rPr lang="en-US" sz="2000" smtClean="0"/>
              <a:t>15 Meters 	196</a:t>
            </a:r>
          </a:p>
          <a:p>
            <a:pPr>
              <a:tabLst>
                <a:tab pos="2743200" algn="dec"/>
              </a:tabLst>
            </a:pPr>
            <a:r>
              <a:rPr lang="en-US" sz="2000" smtClean="0"/>
              <a:t>20 Meters	674	</a:t>
            </a:r>
          </a:p>
          <a:p>
            <a:pPr>
              <a:tabLst>
                <a:tab pos="2743200" algn="dec"/>
              </a:tabLst>
            </a:pPr>
            <a:r>
              <a:rPr lang="en-US" sz="2000" smtClean="0"/>
              <a:t>40 Meters 	226	</a:t>
            </a:r>
          </a:p>
          <a:p>
            <a:pPr>
              <a:tabLst>
                <a:tab pos="2743200" algn="dec"/>
              </a:tabLst>
            </a:pPr>
            <a:r>
              <a:rPr lang="en-US" sz="2000" smtClean="0"/>
              <a:t>80 Meters 	109	</a:t>
            </a:r>
          </a:p>
          <a:p>
            <a:pPr>
              <a:tabLst>
                <a:tab pos="2743200" algn="dec"/>
              </a:tabLst>
            </a:pPr>
            <a:r>
              <a:rPr lang="en-US" sz="2000" smtClean="0"/>
              <a:t>6 Meters	36	</a:t>
            </a:r>
          </a:p>
          <a:p>
            <a:pPr>
              <a:tabLst>
                <a:tab pos="2743200" algn="dec"/>
              </a:tabLst>
            </a:pPr>
            <a:r>
              <a:rPr lang="en-US" sz="2000" smtClean="0"/>
              <a:t>2 Meters	41	</a:t>
            </a:r>
          </a:p>
          <a:p>
            <a:pPr>
              <a:tabLst>
                <a:tab pos="2743200" algn="dec"/>
              </a:tabLst>
            </a:pPr>
            <a:r>
              <a:rPr lang="en-US" sz="2000" smtClean="0"/>
              <a:t>70 cm	21	</a:t>
            </a:r>
          </a:p>
          <a:p>
            <a:pPr>
              <a:tabLst>
                <a:tab pos="2743200" algn="dec"/>
              </a:tabLst>
            </a:pPr>
            <a:r>
              <a:rPr lang="en-US" sz="2000" smtClean="0"/>
              <a:t>1.25 Meters	1	</a:t>
            </a:r>
          </a:p>
          <a:p>
            <a:pPr>
              <a:tabLst>
                <a:tab pos="2743200" algn="dec"/>
              </a:tabLst>
            </a:pPr>
            <a:r>
              <a:rPr lang="en-US" sz="2000" smtClean="0"/>
              <a:t>Total	1304</a:t>
            </a:r>
          </a:p>
          <a:p>
            <a:pPr>
              <a:tabLst>
                <a:tab pos="2743200" algn="dec"/>
              </a:tabLst>
            </a:pPr>
            <a:endParaRPr lang="en-US" sz="2000" smtClean="0"/>
          </a:p>
        </p:txBody>
      </p:sp>
      <p:sp>
        <p:nvSpPr>
          <p:cNvPr id="43011" name="Rectangle 31"/>
          <p:cNvSpPr>
            <a:spLocks noGrp="1" noChangeArrowheads="1"/>
          </p:cNvSpPr>
          <p:nvPr>
            <p:ph type="body" sz="half" idx="4294967295"/>
          </p:nvPr>
        </p:nvSpPr>
        <p:spPr>
          <a:xfrm>
            <a:off x="4686300" y="838200"/>
            <a:ext cx="4305300" cy="5791200"/>
          </a:xfrm>
        </p:spPr>
        <p:txBody>
          <a:bodyPr/>
          <a:lstStyle/>
          <a:p>
            <a:pPr>
              <a:buFontTx/>
              <a:buNone/>
              <a:tabLst>
                <a:tab pos="2573338" algn="dec"/>
              </a:tabLst>
            </a:pPr>
            <a:r>
              <a:rPr lang="en-US" sz="2000" b="1" u="sng" smtClean="0"/>
              <a:t>GOTA Contacts</a:t>
            </a:r>
          </a:p>
          <a:p>
            <a:pPr>
              <a:tabLst>
                <a:tab pos="2573338" algn="dec"/>
              </a:tabLst>
            </a:pPr>
            <a:r>
              <a:rPr lang="en-US" sz="2000" smtClean="0"/>
              <a:t>15 Meters 	0</a:t>
            </a:r>
          </a:p>
          <a:p>
            <a:pPr>
              <a:tabLst>
                <a:tab pos="2573338" algn="dec"/>
              </a:tabLst>
            </a:pPr>
            <a:r>
              <a:rPr lang="en-US" sz="2000" smtClean="0"/>
              <a:t>20 Meters	96	</a:t>
            </a:r>
          </a:p>
          <a:p>
            <a:pPr>
              <a:tabLst>
                <a:tab pos="2573338" algn="dec"/>
              </a:tabLst>
            </a:pPr>
            <a:r>
              <a:rPr lang="en-US" sz="2000" smtClean="0"/>
              <a:t>40 Meters 	na	</a:t>
            </a:r>
          </a:p>
          <a:p>
            <a:pPr>
              <a:tabLst>
                <a:tab pos="2573338" algn="dec"/>
              </a:tabLst>
            </a:pPr>
            <a:r>
              <a:rPr lang="en-US" sz="2000" smtClean="0"/>
              <a:t>80 Meters 	na	</a:t>
            </a:r>
          </a:p>
          <a:p>
            <a:pPr>
              <a:tabLst>
                <a:tab pos="2573338" algn="dec"/>
              </a:tabLst>
            </a:pPr>
            <a:r>
              <a:rPr lang="en-US" sz="2000" smtClean="0"/>
              <a:t>6 Meters	na	</a:t>
            </a:r>
          </a:p>
          <a:p>
            <a:pPr>
              <a:tabLst>
                <a:tab pos="2573338" algn="dec"/>
              </a:tabLst>
            </a:pPr>
            <a:r>
              <a:rPr lang="en-US" sz="2000" smtClean="0"/>
              <a:t>2 Meters	2	</a:t>
            </a:r>
          </a:p>
          <a:p>
            <a:pPr>
              <a:tabLst>
                <a:tab pos="2573338" algn="dec"/>
              </a:tabLst>
            </a:pPr>
            <a:r>
              <a:rPr lang="en-US" sz="2000" smtClean="0"/>
              <a:t>70 cm	0	</a:t>
            </a:r>
          </a:p>
          <a:p>
            <a:pPr>
              <a:tabLst>
                <a:tab pos="2573338" algn="dec"/>
              </a:tabLst>
            </a:pPr>
            <a:r>
              <a:rPr lang="en-US" sz="2000" smtClean="0"/>
              <a:t>1.25 Meters	na	</a:t>
            </a:r>
          </a:p>
          <a:p>
            <a:pPr>
              <a:tabLst>
                <a:tab pos="2573338" algn="dec"/>
              </a:tabLst>
            </a:pPr>
            <a:r>
              <a:rPr lang="en-US" sz="2000" smtClean="0"/>
              <a:t>Total	98</a:t>
            </a:r>
          </a:p>
          <a:p>
            <a:pPr>
              <a:tabLst>
                <a:tab pos="2573338" algn="dec"/>
              </a:tabLst>
            </a:pPr>
            <a:endParaRPr lang="en-US" sz="2000" smtClean="0"/>
          </a:p>
          <a:p>
            <a:pPr>
              <a:tabLst>
                <a:tab pos="2573338" algn="dec"/>
              </a:tabLst>
            </a:pPr>
            <a:r>
              <a:rPr lang="en-US" sz="2000" smtClean="0"/>
              <a:t>GOTA  did not have antennas for 40, 80, 6, 1.25 meters</a:t>
            </a:r>
          </a:p>
          <a:p>
            <a:pPr>
              <a:tabLst>
                <a:tab pos="2573338" algn="dec"/>
              </a:tabLst>
            </a:pPr>
            <a:r>
              <a:rPr lang="en-US" sz="2000" smtClean="0"/>
              <a:t>Mobile VHF radio and antenna were set up late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a:xfrm>
            <a:off x="838200" y="76200"/>
            <a:ext cx="8229600" cy="990600"/>
          </a:xfrm>
        </p:spPr>
        <p:txBody>
          <a:bodyPr/>
          <a:lstStyle/>
          <a:p>
            <a:r>
              <a:rPr lang="en-US" smtClean="0"/>
              <a:t>W6HA WSO by Band </a:t>
            </a:r>
            <a:r>
              <a:rPr lang="en-US" b="1" smtClean="0">
                <a:solidFill>
                  <a:srgbClr val="FF0000"/>
                </a:solidFill>
              </a:rPr>
              <a:t>2018</a:t>
            </a:r>
            <a:br>
              <a:rPr lang="en-US" b="1" smtClean="0">
                <a:solidFill>
                  <a:srgbClr val="FF0000"/>
                </a:solidFill>
              </a:rPr>
            </a:br>
            <a:r>
              <a:rPr lang="en-US" sz="1800" smtClean="0">
                <a:solidFill>
                  <a:schemeClr val="tx1"/>
                </a:solidFill>
              </a:rPr>
              <a:t>GOTA Not shown here, all 20M except 2 on 2M</a:t>
            </a:r>
          </a:p>
        </p:txBody>
      </p:sp>
      <p:pic>
        <p:nvPicPr>
          <p:cNvPr id="44034" name="Picture 6"/>
          <p:cNvPicPr>
            <a:picLocks noChangeAspect="1" noChangeArrowheads="1"/>
          </p:cNvPicPr>
          <p:nvPr>
            <p:ph type="body" idx="4294967295"/>
          </p:nvPr>
        </p:nvPicPr>
        <p:blipFill>
          <a:blip r:embed="rId2"/>
          <a:srcRect l="1054" t="9250" r="8434" b="4625"/>
          <a:stretch>
            <a:fillRect/>
          </a:stretch>
        </p:blipFill>
        <p:spPr>
          <a:xfrm>
            <a:off x="0" y="685800"/>
            <a:ext cx="9144000" cy="5951538"/>
          </a:xfrm>
        </p:spPr>
      </p:pic>
      <p:sp>
        <p:nvSpPr>
          <p:cNvPr id="44035" name="TextBox 8"/>
          <p:cNvSpPr txBox="1">
            <a:spLocks noChangeArrowheads="1"/>
          </p:cNvSpPr>
          <p:nvPr/>
        </p:nvSpPr>
        <p:spPr bwMode="auto">
          <a:xfrm>
            <a:off x="609600" y="1524000"/>
            <a:ext cx="3302000" cy="2838450"/>
          </a:xfrm>
          <a:prstGeom prst="rect">
            <a:avLst/>
          </a:prstGeom>
          <a:solidFill>
            <a:schemeClr val="accent1"/>
          </a:solidFill>
          <a:ln w="9525">
            <a:noFill/>
            <a:miter lim="800000"/>
            <a:headEnd/>
            <a:tailEnd/>
          </a:ln>
        </p:spPr>
        <p:txBody>
          <a:bodyPr wrap="none">
            <a:spAutoFit/>
          </a:bodyPr>
          <a:lstStyle/>
          <a:p>
            <a:r>
              <a:rPr lang="en-US" sz="1800"/>
              <a:t>1304 QSO’s W6HA</a:t>
            </a:r>
          </a:p>
          <a:p>
            <a:pPr marL="341313" lvl="1" indent="-169863"/>
            <a:r>
              <a:rPr lang="en-US" sz="1800"/>
              <a:t>100 more than last year</a:t>
            </a:r>
          </a:p>
          <a:p>
            <a:r>
              <a:rPr lang="en-US" sz="1800"/>
              <a:t>Plus 98 GOTA</a:t>
            </a:r>
          </a:p>
          <a:p>
            <a:pPr marL="341313" lvl="1" indent="-169863"/>
            <a:r>
              <a:rPr lang="en-US" sz="1800"/>
              <a:t>&gt;2x more than last year</a:t>
            </a:r>
          </a:p>
          <a:p>
            <a:pPr marL="341313" lvl="1" indent="-169863"/>
            <a:r>
              <a:rPr lang="en-US" sz="1800"/>
              <a:t>    (20M benefit?)</a:t>
            </a:r>
          </a:p>
          <a:p>
            <a:pPr marL="341313" lvl="1" indent="-169863"/>
            <a:endParaRPr lang="en-US" sz="1800"/>
          </a:p>
          <a:p>
            <a:pPr marL="341313" lvl="1" indent="-169863"/>
            <a:r>
              <a:rPr lang="en-US" sz="1800"/>
              <a:t>(n) Last year’s qso count</a:t>
            </a:r>
          </a:p>
          <a:p>
            <a:pPr marL="341313" lvl="1" indent="-169863"/>
            <a:endParaRPr lang="en-US" sz="1800"/>
          </a:p>
          <a:p>
            <a:pPr marL="341313" lvl="1" indent="-169863"/>
            <a:r>
              <a:rPr lang="en-US" sz="1800"/>
              <a:t>20M still the highest band</a:t>
            </a:r>
          </a:p>
          <a:p>
            <a:pPr marL="341313" lvl="1" indent="-169863"/>
            <a:r>
              <a:rPr lang="en-US" sz="1800"/>
              <a:t>15, 40, and 80 still add a lot</a:t>
            </a:r>
          </a:p>
        </p:txBody>
      </p:sp>
      <p:sp>
        <p:nvSpPr>
          <p:cNvPr id="44036" name="Text Box 8"/>
          <p:cNvSpPr txBox="1">
            <a:spLocks noChangeArrowheads="1"/>
          </p:cNvSpPr>
          <p:nvPr/>
        </p:nvSpPr>
        <p:spPr bwMode="auto">
          <a:xfrm>
            <a:off x="7070725" y="2754313"/>
            <a:ext cx="184150" cy="304800"/>
          </a:xfrm>
          <a:prstGeom prst="rect">
            <a:avLst/>
          </a:prstGeom>
          <a:noFill/>
          <a:ln w="9525">
            <a:noFill/>
            <a:miter lim="800000"/>
            <a:headEnd/>
            <a:tailEnd/>
          </a:ln>
        </p:spPr>
        <p:txBody>
          <a:bodyPr wrap="none">
            <a:spAutoFit/>
          </a:bodyPr>
          <a:lstStyle/>
          <a:p>
            <a:endParaRPr lang="en-US"/>
          </a:p>
        </p:txBody>
      </p:sp>
      <p:sp>
        <p:nvSpPr>
          <p:cNvPr id="44037" name="Text Box 9"/>
          <p:cNvSpPr txBox="1">
            <a:spLocks noChangeArrowheads="1"/>
          </p:cNvSpPr>
          <p:nvPr/>
        </p:nvSpPr>
        <p:spPr bwMode="auto">
          <a:xfrm>
            <a:off x="3886200" y="4540250"/>
            <a:ext cx="893763" cy="336550"/>
          </a:xfrm>
          <a:prstGeom prst="rect">
            <a:avLst/>
          </a:prstGeom>
          <a:noFill/>
          <a:ln w="9525">
            <a:noFill/>
            <a:miter lim="800000"/>
            <a:headEnd/>
            <a:tailEnd/>
          </a:ln>
        </p:spPr>
        <p:txBody>
          <a:bodyPr wrap="none">
            <a:spAutoFit/>
          </a:bodyPr>
          <a:lstStyle/>
          <a:p>
            <a:r>
              <a:rPr lang="en-US" sz="1600" i="1">
                <a:solidFill>
                  <a:srgbClr val="008000"/>
                </a:solidFill>
              </a:rPr>
              <a:t>196 </a:t>
            </a:r>
            <a:r>
              <a:rPr lang="en-US"/>
              <a:t>(45)</a:t>
            </a:r>
          </a:p>
        </p:txBody>
      </p:sp>
      <p:sp>
        <p:nvSpPr>
          <p:cNvPr id="44038" name="Text Box 10"/>
          <p:cNvSpPr txBox="1">
            <a:spLocks noChangeArrowheads="1"/>
          </p:cNvSpPr>
          <p:nvPr/>
        </p:nvSpPr>
        <p:spPr bwMode="auto">
          <a:xfrm>
            <a:off x="4953000" y="1752600"/>
            <a:ext cx="941388" cy="304800"/>
          </a:xfrm>
          <a:prstGeom prst="rect">
            <a:avLst/>
          </a:prstGeom>
          <a:noFill/>
          <a:ln w="9525">
            <a:noFill/>
            <a:miter lim="800000"/>
            <a:headEnd/>
            <a:tailEnd/>
          </a:ln>
        </p:spPr>
        <p:txBody>
          <a:bodyPr wrap="none">
            <a:spAutoFit/>
          </a:bodyPr>
          <a:lstStyle/>
          <a:p>
            <a:r>
              <a:rPr lang="en-US"/>
              <a:t>674 (760)</a:t>
            </a:r>
          </a:p>
        </p:txBody>
      </p:sp>
      <p:sp>
        <p:nvSpPr>
          <p:cNvPr id="44039" name="Text Box 11"/>
          <p:cNvSpPr txBox="1">
            <a:spLocks noChangeArrowheads="1"/>
          </p:cNvSpPr>
          <p:nvPr/>
        </p:nvSpPr>
        <p:spPr bwMode="auto">
          <a:xfrm>
            <a:off x="6096000" y="4419600"/>
            <a:ext cx="984250" cy="336550"/>
          </a:xfrm>
          <a:prstGeom prst="rect">
            <a:avLst/>
          </a:prstGeom>
          <a:noFill/>
          <a:ln w="9525">
            <a:noFill/>
            <a:miter lim="800000"/>
            <a:headEnd/>
            <a:tailEnd/>
          </a:ln>
        </p:spPr>
        <p:txBody>
          <a:bodyPr wrap="none">
            <a:spAutoFit/>
          </a:bodyPr>
          <a:lstStyle/>
          <a:p>
            <a:r>
              <a:rPr lang="en-US" sz="1600" i="1">
                <a:solidFill>
                  <a:srgbClr val="008000"/>
                </a:solidFill>
              </a:rPr>
              <a:t>226</a:t>
            </a:r>
            <a:r>
              <a:rPr lang="en-US"/>
              <a:t> (153)</a:t>
            </a:r>
          </a:p>
        </p:txBody>
      </p:sp>
      <p:sp>
        <p:nvSpPr>
          <p:cNvPr id="44040" name="Text Box 12"/>
          <p:cNvSpPr txBox="1">
            <a:spLocks noChangeArrowheads="1"/>
          </p:cNvSpPr>
          <p:nvPr/>
        </p:nvSpPr>
        <p:spPr bwMode="auto">
          <a:xfrm>
            <a:off x="7315200" y="5562600"/>
            <a:ext cx="674688" cy="336550"/>
          </a:xfrm>
          <a:prstGeom prst="rect">
            <a:avLst/>
          </a:prstGeom>
          <a:noFill/>
          <a:ln w="9525">
            <a:noFill/>
            <a:miter lim="800000"/>
            <a:headEnd/>
            <a:tailEnd/>
          </a:ln>
        </p:spPr>
        <p:txBody>
          <a:bodyPr wrap="none">
            <a:spAutoFit/>
          </a:bodyPr>
          <a:lstStyle/>
          <a:p>
            <a:r>
              <a:rPr lang="en-US" sz="1600" i="1">
                <a:solidFill>
                  <a:srgbClr val="008000"/>
                </a:solidFill>
              </a:rPr>
              <a:t>21</a:t>
            </a:r>
            <a:r>
              <a:rPr lang="en-US">
                <a:solidFill>
                  <a:srgbClr val="008000"/>
                </a:solidFill>
              </a:rPr>
              <a:t> </a:t>
            </a:r>
            <a:r>
              <a:rPr lang="en-US"/>
              <a:t>(2)</a:t>
            </a:r>
          </a:p>
        </p:txBody>
      </p:sp>
      <p:sp>
        <p:nvSpPr>
          <p:cNvPr id="44041" name="Text Box 13"/>
          <p:cNvSpPr txBox="1">
            <a:spLocks noChangeArrowheads="1"/>
          </p:cNvSpPr>
          <p:nvPr/>
        </p:nvSpPr>
        <p:spPr bwMode="auto">
          <a:xfrm>
            <a:off x="8153400" y="5105400"/>
            <a:ext cx="941388" cy="304800"/>
          </a:xfrm>
          <a:prstGeom prst="rect">
            <a:avLst/>
          </a:prstGeom>
          <a:noFill/>
          <a:ln w="9525">
            <a:noFill/>
            <a:miter lim="800000"/>
            <a:headEnd/>
            <a:tailEnd/>
          </a:ln>
        </p:spPr>
        <p:txBody>
          <a:bodyPr wrap="none">
            <a:spAutoFit/>
          </a:bodyPr>
          <a:lstStyle/>
          <a:p>
            <a:r>
              <a:rPr lang="en-US"/>
              <a:t>109 (167)</a:t>
            </a:r>
          </a:p>
        </p:txBody>
      </p:sp>
      <p:sp>
        <p:nvSpPr>
          <p:cNvPr id="44042" name="Text Box 14"/>
          <p:cNvSpPr txBox="1">
            <a:spLocks noChangeArrowheads="1"/>
          </p:cNvSpPr>
          <p:nvPr/>
        </p:nvSpPr>
        <p:spPr bwMode="auto">
          <a:xfrm>
            <a:off x="2836863" y="5486400"/>
            <a:ext cx="773112" cy="336550"/>
          </a:xfrm>
          <a:prstGeom prst="rect">
            <a:avLst/>
          </a:prstGeom>
          <a:noFill/>
          <a:ln w="9525">
            <a:noFill/>
            <a:miter lim="800000"/>
            <a:headEnd/>
            <a:tailEnd/>
          </a:ln>
        </p:spPr>
        <p:txBody>
          <a:bodyPr wrap="none">
            <a:spAutoFit/>
          </a:bodyPr>
          <a:lstStyle/>
          <a:p>
            <a:r>
              <a:rPr lang="en-US" sz="1600" i="1">
                <a:solidFill>
                  <a:srgbClr val="008000"/>
                </a:solidFill>
              </a:rPr>
              <a:t>36</a:t>
            </a:r>
            <a:r>
              <a:rPr lang="en-US"/>
              <a:t> (11)</a:t>
            </a:r>
          </a:p>
        </p:txBody>
      </p:sp>
      <p:sp>
        <p:nvSpPr>
          <p:cNvPr id="44043" name="Text Box 15"/>
          <p:cNvSpPr txBox="1">
            <a:spLocks noChangeArrowheads="1"/>
          </p:cNvSpPr>
          <p:nvPr/>
        </p:nvSpPr>
        <p:spPr bwMode="auto">
          <a:xfrm>
            <a:off x="1828800" y="5486400"/>
            <a:ext cx="744538" cy="304800"/>
          </a:xfrm>
          <a:prstGeom prst="rect">
            <a:avLst/>
          </a:prstGeom>
          <a:noFill/>
          <a:ln w="9525">
            <a:noFill/>
            <a:miter lim="800000"/>
            <a:headEnd/>
            <a:tailEnd/>
          </a:ln>
        </p:spPr>
        <p:txBody>
          <a:bodyPr wrap="none">
            <a:spAutoFit/>
          </a:bodyPr>
          <a:lstStyle/>
          <a:p>
            <a:r>
              <a:rPr lang="en-US"/>
              <a:t>41 (64)</a:t>
            </a:r>
          </a:p>
        </p:txBody>
      </p:sp>
      <p:sp>
        <p:nvSpPr>
          <p:cNvPr id="44044" name="Text Box 16"/>
          <p:cNvSpPr txBox="1">
            <a:spLocks noChangeArrowheads="1"/>
          </p:cNvSpPr>
          <p:nvPr/>
        </p:nvSpPr>
        <p:spPr bwMode="auto">
          <a:xfrm>
            <a:off x="838200" y="5486400"/>
            <a:ext cx="547688" cy="304800"/>
          </a:xfrm>
          <a:prstGeom prst="rect">
            <a:avLst/>
          </a:prstGeom>
          <a:noFill/>
          <a:ln w="9525">
            <a:noFill/>
            <a:miter lim="800000"/>
            <a:headEnd/>
            <a:tailEnd/>
          </a:ln>
        </p:spPr>
        <p:txBody>
          <a:bodyPr wrap="none">
            <a:spAutoFit/>
          </a:bodyPr>
          <a:lstStyle/>
          <a:p>
            <a:r>
              <a:rPr lang="en-US"/>
              <a:t>1 (0)</a:t>
            </a:r>
          </a:p>
        </p:txBody>
      </p:sp>
      <p:sp>
        <p:nvSpPr>
          <p:cNvPr id="44046" name="Text Box 14"/>
          <p:cNvSpPr txBox="1">
            <a:spLocks noChangeArrowheads="1"/>
          </p:cNvSpPr>
          <p:nvPr/>
        </p:nvSpPr>
        <p:spPr bwMode="auto">
          <a:xfrm>
            <a:off x="5867400" y="3200400"/>
            <a:ext cx="3128963" cy="304800"/>
          </a:xfrm>
          <a:prstGeom prst="rect">
            <a:avLst/>
          </a:prstGeom>
          <a:noFill/>
          <a:ln w="9525">
            <a:noFill/>
            <a:miter lim="800000"/>
            <a:headEnd/>
            <a:tailEnd/>
          </a:ln>
          <a:effectLst/>
        </p:spPr>
        <p:txBody>
          <a:bodyPr wrap="none">
            <a:spAutoFit/>
          </a:bodyPr>
          <a:lstStyle/>
          <a:p>
            <a:r>
              <a:rPr lang="en-US">
                <a:solidFill>
                  <a:srgbClr val="008000"/>
                </a:solidFill>
              </a:rPr>
              <a:t>Green italic ink more than last year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Title 1"/>
          <p:cNvSpPr>
            <a:spLocks noGrp="1" noChangeArrowheads="1"/>
          </p:cNvSpPr>
          <p:nvPr>
            <p:ph type="title" idx="4294967295"/>
          </p:nvPr>
        </p:nvSpPr>
        <p:spPr/>
        <p:txBody>
          <a:bodyPr/>
          <a:lstStyle/>
          <a:p>
            <a:r>
              <a:rPr lang="en-US" smtClean="0"/>
              <a:t>Total QSO’s by Band </a:t>
            </a:r>
            <a:r>
              <a:rPr lang="en-US" b="1" smtClean="0">
                <a:solidFill>
                  <a:srgbClr val="FF0000"/>
                </a:solidFill>
              </a:rPr>
              <a:t>2017</a:t>
            </a:r>
          </a:p>
        </p:txBody>
      </p:sp>
      <p:graphicFrame>
        <p:nvGraphicFramePr>
          <p:cNvPr id="91139" name="Content Placeholder 7"/>
          <p:cNvGraphicFramePr>
            <a:graphicFrameLocks noGrp="1"/>
          </p:cNvGraphicFramePr>
          <p:nvPr>
            <p:ph idx="4294967295"/>
          </p:nvPr>
        </p:nvGraphicFramePr>
        <p:xfrm>
          <a:off x="177800" y="787400"/>
          <a:ext cx="8864600" cy="5892800"/>
        </p:xfrm>
        <a:graphic>
          <a:graphicData uri="http://schemas.openxmlformats.org/presentationml/2006/ole">
            <p:oleObj spid="_x0000_s91139" name="Chart" r:id="rId3" imgW="8870449" imgH="5895343" progId="Excel.Chart.8">
              <p:embed/>
            </p:oleObj>
          </a:graphicData>
        </a:graphic>
      </p:graphicFrame>
      <p:sp>
        <p:nvSpPr>
          <p:cNvPr id="91141" name="TextBox 8"/>
          <p:cNvSpPr txBox="1">
            <a:spLocks noChangeArrowheads="1"/>
          </p:cNvSpPr>
          <p:nvPr/>
        </p:nvSpPr>
        <p:spPr bwMode="auto">
          <a:xfrm>
            <a:off x="1676400" y="1676400"/>
            <a:ext cx="2201863" cy="646113"/>
          </a:xfrm>
          <a:prstGeom prst="rect">
            <a:avLst/>
          </a:prstGeom>
          <a:solidFill>
            <a:schemeClr val="accent1"/>
          </a:solidFill>
          <a:ln w="9525">
            <a:noFill/>
            <a:miter lim="800000"/>
            <a:headEnd/>
            <a:tailEnd/>
          </a:ln>
        </p:spPr>
        <p:txBody>
          <a:bodyPr wrap="none">
            <a:spAutoFit/>
          </a:bodyPr>
          <a:lstStyle/>
          <a:p>
            <a:r>
              <a:rPr lang="en-US" sz="1800"/>
              <a:t>1202 QSO’s W6HA</a:t>
            </a:r>
          </a:p>
          <a:p>
            <a:r>
              <a:rPr lang="en-US" sz="1800"/>
              <a:t>Plus 39 GOTA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idx="4294967295"/>
          </p:nvPr>
        </p:nvSpPr>
        <p:spPr/>
        <p:txBody>
          <a:bodyPr/>
          <a:lstStyle/>
          <a:p>
            <a:r>
              <a:rPr lang="en-US" sz="2400" smtClean="0"/>
              <a:t>W6HA QSO per Hour per Band</a:t>
            </a:r>
            <a:br>
              <a:rPr lang="en-US" sz="2400" smtClean="0"/>
            </a:br>
            <a:r>
              <a:rPr lang="en-US" sz="1800" smtClean="0"/>
              <a:t>Total QSO 1304 (5 CW 11 Digital)</a:t>
            </a:r>
          </a:p>
        </p:txBody>
      </p:sp>
      <p:pic>
        <p:nvPicPr>
          <p:cNvPr id="92162" name="Picture 8"/>
          <p:cNvPicPr>
            <a:picLocks noChangeAspect="1" noChangeArrowheads="1"/>
          </p:cNvPicPr>
          <p:nvPr>
            <p:ph type="body" idx="4294967295"/>
          </p:nvPr>
        </p:nvPicPr>
        <p:blipFill>
          <a:blip r:embed="rId2"/>
          <a:srcRect t="9250" b="4625"/>
          <a:stretch>
            <a:fillRect/>
          </a:stretch>
        </p:blipFill>
        <p:spPr>
          <a:xfrm>
            <a:off x="0" y="1109663"/>
            <a:ext cx="9296400" cy="5472112"/>
          </a:xfrm>
        </p:spPr>
      </p:pic>
      <p:sp>
        <p:nvSpPr>
          <p:cNvPr id="92163" name="Line 9"/>
          <p:cNvSpPr>
            <a:spLocks noChangeShapeType="1"/>
          </p:cNvSpPr>
          <p:nvPr/>
        </p:nvSpPr>
        <p:spPr bwMode="auto">
          <a:xfrm>
            <a:off x="6400800" y="1371600"/>
            <a:ext cx="0" cy="762000"/>
          </a:xfrm>
          <a:prstGeom prst="line">
            <a:avLst/>
          </a:prstGeom>
          <a:noFill/>
          <a:ln w="76200">
            <a:solidFill>
              <a:srgbClr val="0000FF"/>
            </a:solidFill>
            <a:round/>
            <a:headEnd/>
            <a:tailEnd/>
          </a:ln>
        </p:spPr>
        <p:txBody>
          <a:bodyPr/>
          <a:lstStyle/>
          <a:p>
            <a:endParaRPr lang="en-US"/>
          </a:p>
        </p:txBody>
      </p:sp>
      <p:sp>
        <p:nvSpPr>
          <p:cNvPr id="92164" name="Line 10"/>
          <p:cNvSpPr>
            <a:spLocks noChangeShapeType="1"/>
          </p:cNvSpPr>
          <p:nvPr/>
        </p:nvSpPr>
        <p:spPr bwMode="auto">
          <a:xfrm>
            <a:off x="6356350" y="1371600"/>
            <a:ext cx="685800" cy="0"/>
          </a:xfrm>
          <a:prstGeom prst="line">
            <a:avLst/>
          </a:prstGeom>
          <a:noFill/>
          <a:ln w="76200">
            <a:solidFill>
              <a:srgbClr val="0000FF"/>
            </a:solidFill>
            <a:round/>
            <a:headEnd/>
            <a:tailEnd type="triangle" w="med" len="med"/>
          </a:ln>
        </p:spPr>
        <p:txBody>
          <a:bodyPr/>
          <a:lstStyle/>
          <a:p>
            <a:endParaRPr lang="en-US"/>
          </a:p>
        </p:txBody>
      </p:sp>
      <p:sp>
        <p:nvSpPr>
          <p:cNvPr id="92165" name="Text Box 11"/>
          <p:cNvSpPr txBox="1">
            <a:spLocks noChangeArrowheads="1"/>
          </p:cNvSpPr>
          <p:nvPr/>
        </p:nvSpPr>
        <p:spPr bwMode="auto">
          <a:xfrm>
            <a:off x="7162800" y="1268413"/>
            <a:ext cx="1460500" cy="336550"/>
          </a:xfrm>
          <a:prstGeom prst="rect">
            <a:avLst/>
          </a:prstGeom>
          <a:noFill/>
          <a:ln w="9525">
            <a:noFill/>
            <a:miter lim="800000"/>
            <a:headEnd/>
            <a:tailEnd/>
          </a:ln>
        </p:spPr>
        <p:txBody>
          <a:bodyPr wrap="none">
            <a:spAutoFit/>
          </a:bodyPr>
          <a:lstStyle/>
          <a:p>
            <a:r>
              <a:rPr lang="en-US" sz="1600">
                <a:solidFill>
                  <a:srgbClr val="0000FF"/>
                </a:solidFill>
              </a:rPr>
              <a:t>Contest Start</a:t>
            </a:r>
          </a:p>
        </p:txBody>
      </p:sp>
      <p:sp>
        <p:nvSpPr>
          <p:cNvPr id="92166" name="Text Box 12"/>
          <p:cNvSpPr txBox="1">
            <a:spLocks noChangeArrowheads="1"/>
          </p:cNvSpPr>
          <p:nvPr/>
        </p:nvSpPr>
        <p:spPr bwMode="auto">
          <a:xfrm>
            <a:off x="6369050" y="6340475"/>
            <a:ext cx="460375" cy="517525"/>
          </a:xfrm>
          <a:prstGeom prst="rect">
            <a:avLst/>
          </a:prstGeom>
          <a:noFill/>
          <a:ln w="9525">
            <a:noFill/>
            <a:miter lim="800000"/>
            <a:headEnd/>
            <a:tailEnd/>
          </a:ln>
        </p:spPr>
        <p:txBody>
          <a:bodyPr wrap="none">
            <a:spAutoFit/>
          </a:bodyPr>
          <a:lstStyle/>
          <a:p>
            <a:pPr algn="ctr"/>
            <a:r>
              <a:rPr lang="en-US"/>
              <a:t>11</a:t>
            </a:r>
            <a:br>
              <a:rPr lang="en-US"/>
            </a:br>
            <a:r>
              <a:rPr lang="en-US"/>
              <a:t>AM</a:t>
            </a:r>
          </a:p>
        </p:txBody>
      </p:sp>
      <p:sp>
        <p:nvSpPr>
          <p:cNvPr id="92167" name="Text Box 13"/>
          <p:cNvSpPr txBox="1">
            <a:spLocks noChangeArrowheads="1"/>
          </p:cNvSpPr>
          <p:nvPr/>
        </p:nvSpPr>
        <p:spPr bwMode="auto">
          <a:xfrm>
            <a:off x="461963" y="6340475"/>
            <a:ext cx="450850" cy="517525"/>
          </a:xfrm>
          <a:prstGeom prst="rect">
            <a:avLst/>
          </a:prstGeom>
          <a:noFill/>
          <a:ln w="9525">
            <a:noFill/>
            <a:miter lim="800000"/>
            <a:headEnd/>
            <a:tailEnd/>
          </a:ln>
        </p:spPr>
        <p:txBody>
          <a:bodyPr wrap="none">
            <a:spAutoFit/>
          </a:bodyPr>
          <a:lstStyle/>
          <a:p>
            <a:pPr algn="ctr"/>
            <a:r>
              <a:rPr lang="en-US"/>
              <a:t>5</a:t>
            </a:r>
            <a:br>
              <a:rPr lang="en-US"/>
            </a:br>
            <a:r>
              <a:rPr lang="en-US"/>
              <a:t>PM</a:t>
            </a:r>
          </a:p>
        </p:txBody>
      </p:sp>
      <p:sp>
        <p:nvSpPr>
          <p:cNvPr id="92168" name="Text Box 14"/>
          <p:cNvSpPr txBox="1">
            <a:spLocks noChangeArrowheads="1"/>
          </p:cNvSpPr>
          <p:nvPr/>
        </p:nvSpPr>
        <p:spPr bwMode="auto">
          <a:xfrm>
            <a:off x="4192588" y="6356350"/>
            <a:ext cx="460375" cy="517525"/>
          </a:xfrm>
          <a:prstGeom prst="rect">
            <a:avLst/>
          </a:prstGeom>
          <a:noFill/>
          <a:ln w="9525">
            <a:noFill/>
            <a:miter lim="800000"/>
            <a:headEnd/>
            <a:tailEnd/>
          </a:ln>
        </p:spPr>
        <p:txBody>
          <a:bodyPr wrap="none">
            <a:spAutoFit/>
          </a:bodyPr>
          <a:lstStyle/>
          <a:p>
            <a:pPr algn="ctr"/>
            <a:r>
              <a:rPr lang="en-US"/>
              <a:t>5</a:t>
            </a:r>
            <a:br>
              <a:rPr lang="en-US"/>
            </a:br>
            <a:r>
              <a:rPr lang="en-US"/>
              <a:t>AM</a:t>
            </a:r>
          </a:p>
        </p:txBody>
      </p:sp>
      <p:sp>
        <p:nvSpPr>
          <p:cNvPr id="61455" name="Text Box 15"/>
          <p:cNvSpPr txBox="1">
            <a:spLocks noChangeArrowheads="1"/>
          </p:cNvSpPr>
          <p:nvPr/>
        </p:nvSpPr>
        <p:spPr bwMode="auto">
          <a:xfrm>
            <a:off x="1600200" y="1371600"/>
            <a:ext cx="4476750" cy="641350"/>
          </a:xfrm>
          <a:prstGeom prst="rect">
            <a:avLst/>
          </a:prstGeom>
          <a:solidFill>
            <a:srgbClr val="DDDDDD"/>
          </a:solidFill>
          <a:ln w="9525">
            <a:noFill/>
            <a:miter lim="800000"/>
            <a:headEnd/>
            <a:tailEnd/>
          </a:ln>
        </p:spPr>
        <p:txBody>
          <a:bodyPr wrap="none">
            <a:spAutoFit/>
          </a:bodyPr>
          <a:lstStyle/>
          <a:p>
            <a:r>
              <a:rPr lang="en-US" sz="1800"/>
              <a:t>40, 20, 15, 6, and 2M right from the start</a:t>
            </a:r>
          </a:p>
          <a:p>
            <a:r>
              <a:rPr lang="en-US" sz="1800"/>
              <a:t>40M being the highest rate first hour</a:t>
            </a:r>
          </a:p>
        </p:txBody>
      </p:sp>
      <p:sp>
        <p:nvSpPr>
          <p:cNvPr id="61456" name="AutoShape 16"/>
          <p:cNvSpPr>
            <a:spLocks noChangeArrowheads="1"/>
          </p:cNvSpPr>
          <p:nvPr/>
        </p:nvSpPr>
        <p:spPr bwMode="auto">
          <a:xfrm>
            <a:off x="7239000" y="2438400"/>
            <a:ext cx="1295400" cy="381000"/>
          </a:xfrm>
          <a:prstGeom prst="wedgeRoundRectCallout">
            <a:avLst>
              <a:gd name="adj1" fmla="val 16301"/>
              <a:gd name="adj2" fmla="val 307083"/>
              <a:gd name="adj3" fmla="val 16667"/>
            </a:avLst>
          </a:prstGeom>
          <a:solidFill>
            <a:srgbClr val="FFFF00"/>
          </a:solidFill>
          <a:ln w="9525">
            <a:solidFill>
              <a:schemeClr val="tx1"/>
            </a:solidFill>
            <a:miter lim="800000"/>
            <a:headEnd/>
            <a:tailEnd/>
          </a:ln>
        </p:spPr>
        <p:txBody>
          <a:bodyPr/>
          <a:lstStyle/>
          <a:p>
            <a:pPr algn="ctr"/>
            <a:r>
              <a:rPr lang="en-US"/>
              <a:t>CW on 40M</a:t>
            </a:r>
          </a:p>
        </p:txBody>
      </p:sp>
      <p:sp>
        <p:nvSpPr>
          <p:cNvPr id="61457" name="Text Box 17"/>
          <p:cNvSpPr txBox="1">
            <a:spLocks noChangeArrowheads="1"/>
          </p:cNvSpPr>
          <p:nvPr/>
        </p:nvSpPr>
        <p:spPr bwMode="auto">
          <a:xfrm>
            <a:off x="2057400" y="2070100"/>
            <a:ext cx="3422650" cy="366713"/>
          </a:xfrm>
          <a:prstGeom prst="rect">
            <a:avLst/>
          </a:prstGeom>
          <a:solidFill>
            <a:srgbClr val="DDDDDD"/>
          </a:solidFill>
          <a:ln w="9525">
            <a:noFill/>
            <a:miter lim="800000"/>
            <a:headEnd/>
            <a:tailEnd/>
          </a:ln>
        </p:spPr>
        <p:txBody>
          <a:bodyPr wrap="none">
            <a:spAutoFit/>
          </a:bodyPr>
          <a:lstStyle/>
          <a:p>
            <a:r>
              <a:rPr lang="en-US" sz="1800"/>
              <a:t>80M start near 8PM until 1 AM</a:t>
            </a:r>
          </a:p>
        </p:txBody>
      </p:sp>
      <p:sp>
        <p:nvSpPr>
          <p:cNvPr id="61458" name="Text Box 18"/>
          <p:cNvSpPr txBox="1">
            <a:spLocks noChangeArrowheads="1"/>
          </p:cNvSpPr>
          <p:nvPr/>
        </p:nvSpPr>
        <p:spPr bwMode="auto">
          <a:xfrm>
            <a:off x="2057400" y="2468563"/>
            <a:ext cx="4051300" cy="579437"/>
          </a:xfrm>
          <a:prstGeom prst="rect">
            <a:avLst/>
          </a:prstGeom>
          <a:solidFill>
            <a:srgbClr val="DDDDDD"/>
          </a:solidFill>
          <a:ln w="9525">
            <a:noFill/>
            <a:miter lim="800000"/>
            <a:headEnd/>
            <a:tailEnd/>
          </a:ln>
        </p:spPr>
        <p:txBody>
          <a:bodyPr wrap="none">
            <a:spAutoFit/>
          </a:bodyPr>
          <a:lstStyle/>
          <a:p>
            <a:pPr algn="ctr"/>
            <a:r>
              <a:rPr lang="en-US" sz="1800">
                <a:solidFill>
                  <a:srgbClr val="CC0000"/>
                </a:solidFill>
              </a:rPr>
              <a:t>Odd-&gt;</a:t>
            </a:r>
            <a:r>
              <a:rPr lang="en-US" sz="1800"/>
              <a:t> much 15M active in morning,</a:t>
            </a:r>
            <a:br>
              <a:rPr lang="en-US" sz="1800"/>
            </a:br>
            <a:r>
              <a:rPr lang="en-US"/>
              <a:t>possibly a sporadic E</a:t>
            </a:r>
          </a:p>
        </p:txBody>
      </p:sp>
      <p:sp>
        <p:nvSpPr>
          <p:cNvPr id="61459" name="AutoShape 19"/>
          <p:cNvSpPr>
            <a:spLocks noChangeArrowheads="1"/>
          </p:cNvSpPr>
          <p:nvPr/>
        </p:nvSpPr>
        <p:spPr bwMode="auto">
          <a:xfrm>
            <a:off x="5257800" y="3124200"/>
            <a:ext cx="1066800" cy="533400"/>
          </a:xfrm>
          <a:prstGeom prst="wedgeRoundRectCallout">
            <a:avLst>
              <a:gd name="adj1" fmla="val 9819"/>
              <a:gd name="adj2" fmla="val 225894"/>
              <a:gd name="adj3" fmla="val 16667"/>
            </a:avLst>
          </a:prstGeom>
          <a:solidFill>
            <a:srgbClr val="FFFF00"/>
          </a:solidFill>
          <a:ln w="9525">
            <a:solidFill>
              <a:schemeClr val="tx1"/>
            </a:solidFill>
            <a:miter lim="800000"/>
            <a:headEnd/>
            <a:tailEnd/>
          </a:ln>
        </p:spPr>
        <p:txBody>
          <a:bodyPr/>
          <a:lstStyle/>
          <a:p>
            <a:pPr algn="ctr"/>
            <a:r>
              <a:rPr lang="en-US"/>
              <a:t>PSK31</a:t>
            </a:r>
          </a:p>
          <a:p>
            <a:pPr algn="ctr"/>
            <a:r>
              <a:rPr lang="en-US"/>
              <a:t>On 20M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5" grpId="0" animBg="1"/>
      <p:bldP spid="61456" grpId="0" animBg="1"/>
      <p:bldP spid="61457" grpId="0" animBg="1"/>
      <p:bldP spid="61458" grpId="0" animBg="1"/>
      <p:bldP spid="61459" grpId="0" animBg="1"/>
    </p:bld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6685</TotalTime>
  <Words>1454</Words>
  <Application>Microsoft Office PowerPoint</Application>
  <PresentationFormat>On-screen Show (4:3)</PresentationFormat>
  <Paragraphs>245</Paragraphs>
  <Slides>24</Slides>
  <Notes>2</Notes>
  <HiddenSlides>0</HiddenSlides>
  <MMClips>0</MMClips>
  <ScaleCrop>false</ScaleCrop>
  <HeadingPairs>
    <vt:vector size="8" baseType="variant">
      <vt:variant>
        <vt:lpstr>Fonts Used</vt:lpstr>
      </vt:variant>
      <vt:variant>
        <vt:i4>7</vt:i4>
      </vt:variant>
      <vt:variant>
        <vt:lpstr>Design Template</vt:lpstr>
      </vt:variant>
      <vt:variant>
        <vt:i4>4</vt:i4>
      </vt:variant>
      <vt:variant>
        <vt:lpstr>Embedded OLE Servers</vt:lpstr>
      </vt:variant>
      <vt:variant>
        <vt:i4>2</vt:i4>
      </vt:variant>
      <vt:variant>
        <vt:lpstr>Slide Titles</vt:lpstr>
      </vt:variant>
      <vt:variant>
        <vt:i4>24</vt:i4>
      </vt:variant>
    </vt:vector>
  </HeadingPairs>
  <TitlesOfParts>
    <vt:vector size="37" baseType="lpstr">
      <vt:lpstr>Arial</vt:lpstr>
      <vt:lpstr>OCR B MT</vt:lpstr>
      <vt:lpstr>DejaVu Sans</vt:lpstr>
      <vt:lpstr>Symbol</vt:lpstr>
      <vt:lpstr>Wingdings</vt:lpstr>
      <vt:lpstr>Times New Roman</vt:lpstr>
      <vt:lpstr>MS PGothic</vt:lpstr>
      <vt:lpstr>Custom Design</vt:lpstr>
      <vt:lpstr>1_Custom Design</vt:lpstr>
      <vt:lpstr>2_Custom Design</vt:lpstr>
      <vt:lpstr>Custom Design</vt:lpstr>
      <vt:lpstr>Chart</vt:lpstr>
      <vt:lpstr>Microsoft Office Excel Chart</vt:lpstr>
      <vt:lpstr>W6HA Field Day 2018 Results Summary </vt:lpstr>
      <vt:lpstr>Slide 2</vt:lpstr>
      <vt:lpstr>Slide 3</vt:lpstr>
      <vt:lpstr>Slide 4</vt:lpstr>
      <vt:lpstr>Slide 5</vt:lpstr>
      <vt:lpstr>W6HA Summary 2018</vt:lpstr>
      <vt:lpstr>W6HA WSO by Band 2018 GOTA Not shown here, all 20M except 2 on 2M</vt:lpstr>
      <vt:lpstr>Total QSO’s by Band 2017</vt:lpstr>
      <vt:lpstr>W6HA QSO per Hour per Band Total QSO 1304 (5 CW 11 Digital)</vt:lpstr>
      <vt:lpstr>GOTA Contacts by Hour to Section All on 20M except 1 LAX and 1 ORG on 2M</vt:lpstr>
      <vt:lpstr>GOTA 20M Contacts by Section – 98 QSOs!</vt:lpstr>
      <vt:lpstr>20M QSO Correlation W6HA vs GOTA Is there a pattern and why?</vt:lpstr>
      <vt:lpstr>Digital and CW Ops</vt:lpstr>
      <vt:lpstr>Why Contact Rate Differences?</vt:lpstr>
      <vt:lpstr>15M Antenna at 20 and 60 feet 15M results much better than modeling suggested Possibly higher antenna gain and takeoff angle helped</vt:lpstr>
      <vt:lpstr>3D Plot of 15 M antenna 20 ft and 60 ft Higher antenna  reduces takeoff angle better for propagation distance</vt:lpstr>
      <vt:lpstr>Slide 17</vt:lpstr>
      <vt:lpstr>Slide 18</vt:lpstr>
      <vt:lpstr>Unexpected 15M Results</vt:lpstr>
      <vt:lpstr>15M was Especially Hot on Sunday Morning</vt:lpstr>
      <vt:lpstr>Observations</vt:lpstr>
      <vt:lpstr>More Observations</vt:lpstr>
      <vt:lpstr>Proper Spacing and Orientation two 3 Element Yagi</vt:lpstr>
      <vt:lpstr>Slide 24</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Vahey</dc:creator>
  <cp:lastModifiedBy>Vahey</cp:lastModifiedBy>
  <cp:revision>314</cp:revision>
  <dcterms:created xsi:type="dcterms:W3CDTF">2013-06-14T17:53:35Z</dcterms:created>
  <dcterms:modified xsi:type="dcterms:W3CDTF">2018-07-17T16:22:02Z</dcterms:modified>
</cp:coreProperties>
</file>