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8" r:id="rId3"/>
    <p:sldId id="257" r:id="rId4"/>
    <p:sldId id="270" r:id="rId5"/>
    <p:sldId id="274" r:id="rId6"/>
    <p:sldId id="272" r:id="rId7"/>
    <p:sldId id="275" r:id="rId8"/>
    <p:sldId id="276" r:id="rId9"/>
    <p:sldId id="277" r:id="rId10"/>
    <p:sldId id="278" r:id="rId11"/>
    <p:sldId id="279" r:id="rId12"/>
    <p:sldId id="273" r:id="rId13"/>
    <p:sldId id="269" r:id="rId14"/>
    <p:sldId id="265" r:id="rId15"/>
    <p:sldId id="264" r:id="rId16"/>
    <p:sldId id="263" r:id="rId17"/>
    <p:sldId id="259" r:id="rId18"/>
    <p:sldId id="267" r:id="rId19"/>
    <p:sldId id="266"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968" y="-7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239800-F8A6-46D0-9DF0-0860DC8D3214}" type="datetimeFigureOut">
              <a:rPr lang="en-US" smtClean="0"/>
              <a:pPr/>
              <a:t>8/24/2018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7BCE6-0DEB-4CAE-96F1-C105E06A9888}" type="slidenum">
              <a:rPr lang="en-US" smtClean="0"/>
              <a:pPr/>
              <a:t>‹#›</a:t>
            </a:fld>
            <a:endParaRPr lang="en-US"/>
          </a:p>
        </p:txBody>
      </p:sp>
    </p:spTree>
    <p:extLst>
      <p:ext uri="{BB962C8B-B14F-4D97-AF65-F5344CB8AC3E}">
        <p14:creationId xmlns="" xmlns:p14="http://schemas.microsoft.com/office/powerpoint/2010/main" val="23139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
        <p:nvSpPr>
          <p:cNvPr id="1484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D6C37AD7-EC0D-486A-AAE3-8445965673D1}" type="slidenum">
              <a:rPr lang="en-US" altLang="en-US" smtClean="0"/>
              <a:pPr eaLnBrk="1" hangingPunct="1">
                <a:spcBef>
                  <a:spcPct val="0"/>
                </a:spcBef>
              </a:pPr>
              <a:t>16</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9BD48D-C4E1-41D2-830E-2A0E6C41FF31}" type="datetimeFigureOut">
              <a:rPr lang="en-US" smtClean="0"/>
              <a:pPr/>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 xmlns:p14="http://schemas.microsoft.com/office/powerpoint/2010/main" val="376681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BD48D-C4E1-41D2-830E-2A0E6C41FF31}" type="datetimeFigureOut">
              <a:rPr lang="en-US" smtClean="0"/>
              <a:pPr/>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 xmlns:p14="http://schemas.microsoft.com/office/powerpoint/2010/main" val="1160483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BD48D-C4E1-41D2-830E-2A0E6C41FF31}" type="datetimeFigureOut">
              <a:rPr lang="en-US" smtClean="0"/>
              <a:pPr/>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 xmlns:p14="http://schemas.microsoft.com/office/powerpoint/2010/main" val="260532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BD48D-C4E1-41D2-830E-2A0E6C41FF31}" type="datetimeFigureOut">
              <a:rPr lang="en-US" smtClean="0"/>
              <a:pPr/>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 xmlns:p14="http://schemas.microsoft.com/office/powerpoint/2010/main" val="24372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BD48D-C4E1-41D2-830E-2A0E6C41FF31}" type="datetimeFigureOut">
              <a:rPr lang="en-US" smtClean="0"/>
              <a:pPr/>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 xmlns:p14="http://schemas.microsoft.com/office/powerpoint/2010/main" val="278119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9BD48D-C4E1-41D2-830E-2A0E6C41FF31}" type="datetimeFigureOut">
              <a:rPr lang="en-US" smtClean="0"/>
              <a:pPr/>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 xmlns:p14="http://schemas.microsoft.com/office/powerpoint/2010/main" val="286211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9BD48D-C4E1-41D2-830E-2A0E6C41FF31}" type="datetimeFigureOut">
              <a:rPr lang="en-US" smtClean="0"/>
              <a:pPr/>
              <a:t>8/24/2018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 xmlns:p14="http://schemas.microsoft.com/office/powerpoint/2010/main" val="168357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9BD48D-C4E1-41D2-830E-2A0E6C41FF31}" type="datetimeFigureOut">
              <a:rPr lang="en-US" smtClean="0"/>
              <a:pPr/>
              <a:t>8/24/2018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 xmlns:p14="http://schemas.microsoft.com/office/powerpoint/2010/main" val="262923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BD48D-C4E1-41D2-830E-2A0E6C41FF31}" type="datetimeFigureOut">
              <a:rPr lang="en-US" smtClean="0"/>
              <a:pPr/>
              <a:t>8/24/2018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 xmlns:p14="http://schemas.microsoft.com/office/powerpoint/2010/main" val="213435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BD48D-C4E1-41D2-830E-2A0E6C41FF31}" type="datetimeFigureOut">
              <a:rPr lang="en-US" smtClean="0"/>
              <a:pPr/>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 xmlns:p14="http://schemas.microsoft.com/office/powerpoint/2010/main" val="24010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BD48D-C4E1-41D2-830E-2A0E6C41FF31}" type="datetimeFigureOut">
              <a:rPr lang="en-US" smtClean="0"/>
              <a:pPr/>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 xmlns:p14="http://schemas.microsoft.com/office/powerpoint/2010/main" val="400068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BD48D-C4E1-41D2-830E-2A0E6C41FF31}" type="datetimeFigureOut">
              <a:rPr lang="en-US" smtClean="0"/>
              <a:pPr/>
              <a:t>8/24/2018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4E20A-2E45-4E9B-8879-8F2011FE4BE6}" type="slidenum">
              <a:rPr lang="en-US" smtClean="0"/>
              <a:pPr/>
              <a:t>‹#›</a:t>
            </a:fld>
            <a:endParaRPr lang="en-US"/>
          </a:p>
        </p:txBody>
      </p:sp>
    </p:spTree>
    <p:extLst>
      <p:ext uri="{BB962C8B-B14F-4D97-AF65-F5344CB8AC3E}">
        <p14:creationId xmlns="" xmlns:p14="http://schemas.microsoft.com/office/powerpoint/2010/main" val="3524628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Store_and_forward" TargetMode="External"/><Relationship Id="rId3" Type="http://schemas.openxmlformats.org/officeDocument/2006/relationships/hyperlink" Target="https://en.wikipedia.org/wiki/Automatic_Packet_Reporting_System" TargetMode="External"/><Relationship Id="rId7" Type="http://schemas.openxmlformats.org/officeDocument/2006/relationships/hyperlink" Target="https://en.wikipedia.org/wiki/Repeater" TargetMode="External"/><Relationship Id="rId2" Type="http://schemas.openxmlformats.org/officeDocument/2006/relationships/hyperlink" Target="https://en.wikipedia.org/wiki/Amateur_radio"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en.wikipedia.org/wiki/Telemetry" TargetMode="External"/><Relationship Id="rId10" Type="http://schemas.openxmlformats.org/officeDocument/2006/relationships/hyperlink" Target="https://en.wikipedia.org/wiki/AX.25" TargetMode="External"/><Relationship Id="rId4" Type="http://schemas.openxmlformats.org/officeDocument/2006/relationships/hyperlink" Target="https://en.wikipedia.org/wiki/Global_Positioning_System" TargetMode="External"/><Relationship Id="rId9" Type="http://schemas.openxmlformats.org/officeDocument/2006/relationships/hyperlink" Target="https://en.wikipedia.org/wiki/Packet_radi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nc-x.com/TNCPi.htm" TargetMode="External"/><Relationship Id="rId2" Type="http://schemas.openxmlformats.org/officeDocument/2006/relationships/hyperlink" Target="https://www.argentdata.com/catalog/index.php?cPath=22&amp;osCsid=7xPg27mqPqrQv23" TargetMode="External"/><Relationship Id="rId1" Type="http://schemas.openxmlformats.org/officeDocument/2006/relationships/slideLayout" Target="../slideLayouts/slideLayout2.xml"/><Relationship Id="rId4" Type="http://schemas.openxmlformats.org/officeDocument/2006/relationships/hyperlink" Target="http://www.byonic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tracksoar.com/tracksoar-comparison-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stra-planner.soton.ac.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2997" y="228600"/>
            <a:ext cx="6781800" cy="2076450"/>
          </a:xfrm>
        </p:spPr>
        <p:txBody>
          <a:bodyPr>
            <a:normAutofit/>
          </a:bodyPr>
          <a:lstStyle/>
          <a:p>
            <a:r>
              <a:rPr lang="en-US" b="1" dirty="0" smtClean="0"/>
              <a:t>HAB</a:t>
            </a:r>
            <a:br>
              <a:rPr lang="en-US" b="1" dirty="0" smtClean="0"/>
            </a:br>
            <a:r>
              <a:rPr lang="en-US" sz="1600" b="1" dirty="0" smtClean="0"/>
              <a:t>High Altitude Balloon</a:t>
            </a:r>
            <a:r>
              <a:rPr lang="en-US" b="1" dirty="0" smtClean="0"/>
              <a:t/>
            </a:r>
            <a:br>
              <a:rPr lang="en-US" b="1" dirty="0" smtClean="0"/>
            </a:br>
            <a:r>
              <a:rPr lang="en-US" b="1" dirty="0" smtClean="0"/>
              <a:t>Experiment</a:t>
            </a:r>
            <a:endParaRPr lang="en-US" sz="1600" dirty="0"/>
          </a:p>
        </p:txBody>
      </p:sp>
      <p:sp>
        <p:nvSpPr>
          <p:cNvPr id="3" name="Subtitle 2"/>
          <p:cNvSpPr>
            <a:spLocks noGrp="1"/>
          </p:cNvSpPr>
          <p:nvPr>
            <p:ph type="subTitle" idx="1"/>
          </p:nvPr>
        </p:nvSpPr>
        <p:spPr>
          <a:xfrm>
            <a:off x="533400" y="5981700"/>
            <a:ext cx="8229600" cy="1752600"/>
          </a:xfrm>
        </p:spPr>
        <p:txBody>
          <a:bodyPr/>
          <a:lstStyle/>
          <a:p>
            <a:r>
              <a:rPr lang="en-US" b="1" dirty="0" smtClean="0"/>
              <a:t>By: Brian Johnson, AB6UI		Aug 2018</a:t>
            </a:r>
          </a:p>
          <a:p>
            <a:endParaRPr lang="en-US" dirty="0"/>
          </a:p>
        </p:txBody>
      </p:sp>
      <p:sp>
        <p:nvSpPr>
          <p:cNvPr id="6" name="TextBox 5"/>
          <p:cNvSpPr txBox="1"/>
          <p:nvPr/>
        </p:nvSpPr>
        <p:spPr>
          <a:xfrm>
            <a:off x="4345872" y="2133600"/>
            <a:ext cx="549894" cy="3362889"/>
          </a:xfrm>
          <a:prstGeom prst="rect">
            <a:avLst/>
          </a:prstGeom>
          <a:noFill/>
        </p:spPr>
        <p:txBody>
          <a:bodyPr vert="wordArtVert" wrap="square" rtlCol="0">
            <a:spAutoFit/>
          </a:bodyPr>
          <a:lstStyle/>
          <a:p>
            <a:r>
              <a:rPr lang="en-US" sz="2000" b="1" dirty="0" smtClean="0">
                <a:solidFill>
                  <a:srgbClr val="FF0000"/>
                </a:solidFill>
              </a:rPr>
              <a:t>W6HA ARC</a:t>
            </a:r>
            <a:endParaRPr lang="en-US" sz="2000" b="1"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7200" y="457200"/>
            <a:ext cx="3759200" cy="2819400"/>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81600" y="3048000"/>
            <a:ext cx="3460101" cy="1942703"/>
          </a:xfrm>
          <a:prstGeom prst="rect">
            <a:avLst/>
          </a:prstGeom>
        </p:spPr>
      </p:pic>
    </p:spTree>
    <p:extLst>
      <p:ext uri="{BB962C8B-B14F-4D97-AF65-F5344CB8AC3E}">
        <p14:creationId xmlns="" xmlns:p14="http://schemas.microsoft.com/office/powerpoint/2010/main" val="197289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09782" y="1752600"/>
            <a:ext cx="3576453" cy="2682340"/>
          </a:xfrm>
          <a:prstGeom prst="rect">
            <a:avLst/>
          </a:prstGeom>
        </p:spPr>
      </p:pic>
      <p:sp>
        <p:nvSpPr>
          <p:cNvPr id="2" name="Title 1"/>
          <p:cNvSpPr>
            <a:spLocks noGrp="1"/>
          </p:cNvSpPr>
          <p:nvPr>
            <p:ph type="title"/>
          </p:nvPr>
        </p:nvSpPr>
        <p:spPr/>
        <p:txBody>
          <a:bodyPr/>
          <a:lstStyle/>
          <a:p>
            <a:r>
              <a:rPr lang="en-US" dirty="0" smtClean="0"/>
              <a:t>The Flight</a:t>
            </a:r>
            <a:endParaRPr lang="en-US" dirty="0"/>
          </a:p>
        </p:txBody>
      </p:sp>
      <p:sp>
        <p:nvSpPr>
          <p:cNvPr id="7" name="Rectangle 6"/>
          <p:cNvSpPr/>
          <p:nvPr/>
        </p:nvSpPr>
        <p:spPr>
          <a:xfrm>
            <a:off x="228600" y="1417023"/>
            <a:ext cx="8686800" cy="830997"/>
          </a:xfrm>
          <a:prstGeom prst="rect">
            <a:avLst/>
          </a:prstGeom>
        </p:spPr>
        <p:txBody>
          <a:bodyPr wrap="square">
            <a:spAutoFit/>
          </a:bodyPr>
          <a:lstStyle/>
          <a:p>
            <a:r>
              <a:rPr lang="en-US" sz="2000" b="1" dirty="0"/>
              <a:t>We launched from Compton City College at 12:30pm. 6 June 2018.</a:t>
            </a:r>
          </a:p>
          <a:p>
            <a:r>
              <a:rPr lang="en-US" sz="1400"/>
              <a:t>The computer simulations predicted a burst altitude of 120,000 feet, a flight time of 3 hours and 20 minutes and landing somewhere near Victorville.</a:t>
            </a:r>
            <a:endParaRPr lang="en-US" dirty="0"/>
          </a:p>
        </p:txBody>
      </p:sp>
      <p:sp>
        <p:nvSpPr>
          <p:cNvPr id="5" name="TextBox 4"/>
          <p:cNvSpPr txBox="1"/>
          <p:nvPr/>
        </p:nvSpPr>
        <p:spPr>
          <a:xfrm>
            <a:off x="228600" y="2267466"/>
            <a:ext cx="4257524" cy="1815882"/>
          </a:xfrm>
          <a:prstGeom prst="rect">
            <a:avLst/>
          </a:prstGeom>
          <a:noFill/>
        </p:spPr>
        <p:txBody>
          <a:bodyPr wrap="square" rtlCol="0">
            <a:spAutoFit/>
          </a:bodyPr>
          <a:lstStyle/>
          <a:p>
            <a:r>
              <a:rPr lang="en-US" sz="1400" dirty="0" smtClean="0"/>
              <a:t>The “tracking team” (K6UU &amp; AB6UI) left shortly after launch.  Since Astra planner predicted the balloon would land near Victorville. That was out destination.  The APRS tracker was working perfectly. Every 2 minutes we got a new position and altitude. The balloon was right on the projected course.  We arrived in Victorville and decided to have lunch while we waited for the balloon to catch up.   </a:t>
            </a:r>
            <a:endParaRPr lang="en-US" sz="1400" dirty="0"/>
          </a:p>
        </p:txBody>
      </p:sp>
      <p:sp>
        <p:nvSpPr>
          <p:cNvPr id="9" name="Rectangle 8"/>
          <p:cNvSpPr/>
          <p:nvPr/>
        </p:nvSpPr>
        <p:spPr>
          <a:xfrm>
            <a:off x="263611" y="4267200"/>
            <a:ext cx="8686800" cy="1231106"/>
          </a:xfrm>
          <a:prstGeom prst="rect">
            <a:avLst/>
          </a:prstGeom>
        </p:spPr>
        <p:txBody>
          <a:bodyPr wrap="square">
            <a:spAutoFit/>
          </a:bodyPr>
          <a:lstStyle/>
          <a:p>
            <a:r>
              <a:rPr lang="en-US" sz="1400" dirty="0" smtClean="0"/>
              <a:t>Then at 16:34 EDT, when the balloon reached 12 </a:t>
            </a:r>
            <a:r>
              <a:rPr lang="en-US" sz="1400" dirty="0"/>
              <a:t>km of </a:t>
            </a:r>
            <a:r>
              <a:rPr lang="en-US" sz="1400" dirty="0" smtClean="0"/>
              <a:t>altitude, the telemetry from the APRS just stopped</a:t>
            </a:r>
            <a:r>
              <a:rPr lang="en-US" sz="1400" dirty="0" smtClean="0"/>
              <a:t>.  </a:t>
            </a:r>
            <a:r>
              <a:rPr lang="en-US" sz="1400" dirty="0" smtClean="0"/>
              <a:t>After 40 minutes of uncertainty about the fate of the balloon just as mysteriously as the data stopped it started again at  18:14 EDT the data started again. Perfect telemetry every two minutes. The balloon was on its way back down. The tracking jumped back into action we determined that the balloon was landing in a remote area North of Victorville.  </a:t>
            </a:r>
          </a:p>
          <a:p>
            <a:endParaRPr lang="en-US" dirty="0"/>
          </a:p>
        </p:txBody>
      </p:sp>
      <p:sp>
        <p:nvSpPr>
          <p:cNvPr id="4" name="TextBox 3"/>
          <p:cNvSpPr txBox="1"/>
          <p:nvPr/>
        </p:nvSpPr>
        <p:spPr>
          <a:xfrm>
            <a:off x="892775" y="5715000"/>
            <a:ext cx="7358449"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200" i="1" dirty="0"/>
              <a:t>In GPS technology, the term "COCOM Limits" also refers to a limit placed on GPS tracking devices that disables tracking when the device calculates that it is moving faster than 1,000 knots at an altitude higher than 12,000 m. This was intended to prevent the use of GPS in ICBM applications. </a:t>
            </a:r>
          </a:p>
          <a:p>
            <a:endParaRPr lang="en-US" dirty="0"/>
          </a:p>
        </p:txBody>
      </p:sp>
    </p:spTree>
    <p:extLst>
      <p:ext uri="{BB962C8B-B14F-4D97-AF65-F5344CB8AC3E}">
        <p14:creationId xmlns="" xmlns:p14="http://schemas.microsoft.com/office/powerpoint/2010/main" val="759576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Search</a:t>
            </a:r>
            <a:endParaRPr lang="en-US" dirty="0"/>
          </a:p>
        </p:txBody>
      </p:sp>
      <p:sp>
        <p:nvSpPr>
          <p:cNvPr id="7" name="Rectangle 6"/>
          <p:cNvSpPr/>
          <p:nvPr/>
        </p:nvSpPr>
        <p:spPr>
          <a:xfrm>
            <a:off x="228600" y="1417023"/>
            <a:ext cx="8686800" cy="738664"/>
          </a:xfrm>
          <a:prstGeom prst="rect">
            <a:avLst/>
          </a:prstGeom>
        </p:spPr>
        <p:txBody>
          <a:bodyPr wrap="square">
            <a:spAutoFit/>
          </a:bodyPr>
          <a:lstStyle/>
          <a:p>
            <a:r>
              <a:rPr lang="en-US" sz="1400" dirty="0"/>
              <a:t>We </a:t>
            </a:r>
            <a:r>
              <a:rPr lang="en-US" sz="1400" dirty="0" smtClean="0"/>
              <a:t>had great tracking data of the decent and had a good idea where the balloon landed.  We turned off I-15 onto Dale Evans Parkway which almost immediately turned into a dirt road. This was a 4-wheel drive paradise but to my 2-WD Chevy Equinox it was more like HELL… </a:t>
            </a:r>
            <a:endParaRPr lang="en-US" sz="1400" dirty="0"/>
          </a:p>
        </p:txBody>
      </p:sp>
      <p:sp>
        <p:nvSpPr>
          <p:cNvPr id="5" name="TextBox 4"/>
          <p:cNvSpPr txBox="1"/>
          <p:nvPr/>
        </p:nvSpPr>
        <p:spPr>
          <a:xfrm>
            <a:off x="228600" y="2267466"/>
            <a:ext cx="4257524" cy="1169551"/>
          </a:xfrm>
          <a:prstGeom prst="rect">
            <a:avLst/>
          </a:prstGeom>
          <a:noFill/>
        </p:spPr>
        <p:txBody>
          <a:bodyPr wrap="square" rtlCol="0">
            <a:spAutoFit/>
          </a:bodyPr>
          <a:lstStyle/>
          <a:p>
            <a:r>
              <a:rPr lang="en-US" sz="1400" dirty="0" smtClean="0"/>
              <a:t>We were able to drive to the base of a peak and then walk up to the summit.  From that vantage point I spotted the parachutes bright red and yellow colors in the desert below. While Norm waited on the top of the peak I hiked down to recover the balloon.</a:t>
            </a:r>
            <a:endParaRPr lang="en-US" sz="1400" dirty="0"/>
          </a:p>
        </p:txBody>
      </p:sp>
      <p:sp>
        <p:nvSpPr>
          <p:cNvPr id="9" name="Rectangle 8"/>
          <p:cNvSpPr/>
          <p:nvPr/>
        </p:nvSpPr>
        <p:spPr>
          <a:xfrm>
            <a:off x="3589638" y="4876800"/>
            <a:ext cx="5369010" cy="523220"/>
          </a:xfrm>
          <a:prstGeom prst="rect">
            <a:avLst/>
          </a:prstGeom>
        </p:spPr>
        <p:txBody>
          <a:bodyPr wrap="square">
            <a:spAutoFit/>
          </a:bodyPr>
          <a:lstStyle/>
          <a:p>
            <a:pPr lvl="0"/>
            <a:r>
              <a:rPr lang="en-US" sz="1400" dirty="0" smtClean="0"/>
              <a:t>With </a:t>
            </a:r>
            <a:r>
              <a:rPr lang="en-US" sz="1400" dirty="0"/>
              <a:t>the help of San Bernardino search and rescue</a:t>
            </a:r>
            <a:r>
              <a:rPr lang="en-US" sz="1400" dirty="0" smtClean="0"/>
              <a:t>, both Norm and </a:t>
            </a:r>
            <a:r>
              <a:rPr lang="en-US" sz="1400" smtClean="0"/>
              <a:t>I were finally </a:t>
            </a:r>
            <a:r>
              <a:rPr lang="en-US" sz="1400" dirty="0"/>
              <a:t>recovered </a:t>
            </a:r>
            <a:r>
              <a:rPr lang="en-US" sz="1400" dirty="0" smtClean="0"/>
              <a:t>with the payload in hand. </a:t>
            </a:r>
            <a:endParaRPr lang="en-US" sz="1400"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19600" y="2209800"/>
            <a:ext cx="4564714" cy="2467799"/>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0658" y="3527040"/>
            <a:ext cx="3153160" cy="2364677"/>
          </a:xfrm>
          <a:prstGeom prst="rect">
            <a:avLst/>
          </a:prstGeom>
        </p:spPr>
      </p:pic>
      <p:sp>
        <p:nvSpPr>
          <p:cNvPr id="3" name="TextBox 2"/>
          <p:cNvSpPr txBox="1"/>
          <p:nvPr/>
        </p:nvSpPr>
        <p:spPr>
          <a:xfrm>
            <a:off x="1007277" y="6034216"/>
            <a:ext cx="7253011"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lvl="0"/>
            <a:r>
              <a:rPr lang="en-US" dirty="0"/>
              <a:t>The scientific data that was obtained is still being reviewed by the students.</a:t>
            </a:r>
          </a:p>
          <a:p>
            <a:endParaRPr lang="en-US" dirty="0"/>
          </a:p>
        </p:txBody>
      </p:sp>
    </p:spTree>
    <p:extLst>
      <p:ext uri="{BB962C8B-B14F-4D97-AF65-F5344CB8AC3E}">
        <p14:creationId xmlns="" xmlns:p14="http://schemas.microsoft.com/office/powerpoint/2010/main" val="625312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7" name="Rectangle 6"/>
          <p:cNvSpPr/>
          <p:nvPr/>
        </p:nvSpPr>
        <p:spPr>
          <a:xfrm>
            <a:off x="457200" y="1447800"/>
            <a:ext cx="8382000" cy="1231106"/>
          </a:xfrm>
          <a:prstGeom prst="rect">
            <a:avLst/>
          </a:prstGeom>
        </p:spPr>
        <p:txBody>
          <a:bodyPr wrap="square">
            <a:spAutoFit/>
          </a:bodyPr>
          <a:lstStyle/>
          <a:p>
            <a:r>
              <a:rPr lang="en-US" sz="1400" dirty="0" smtClean="0"/>
              <a:t>The heart of the project is the ability to track and then successfully locate recover the payload.  This is all made practical by the use of an APRS tracking device. The following slides are an excerpt from a presentation I made on APRS a couple of years ago.  These slides are intended to help explain the basics of </a:t>
            </a:r>
            <a:r>
              <a:rPr lang="en-US" sz="1400" dirty="0" smtClean="0"/>
              <a:t>APRS with an emphasis on HABs.</a:t>
            </a:r>
            <a:endParaRPr lang="en-US" sz="1400" dirty="0"/>
          </a:p>
          <a:p>
            <a:endParaRPr lang="en-US" dirty="0"/>
          </a:p>
        </p:txBody>
      </p:sp>
    </p:spTree>
    <p:extLst>
      <p:ext uri="{BB962C8B-B14F-4D97-AF65-F5344CB8AC3E}">
        <p14:creationId xmlns="" xmlns:p14="http://schemas.microsoft.com/office/powerpoint/2010/main" val="1638829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APRS?</a:t>
            </a:r>
            <a:endParaRPr lang="en-US" dirty="0"/>
          </a:p>
        </p:txBody>
      </p:sp>
      <p:sp>
        <p:nvSpPr>
          <p:cNvPr id="3" name="Content Placeholder 2"/>
          <p:cNvSpPr>
            <a:spLocks noGrp="1"/>
          </p:cNvSpPr>
          <p:nvPr>
            <p:ph idx="1"/>
          </p:nvPr>
        </p:nvSpPr>
        <p:spPr>
          <a:xfrm>
            <a:off x="457200" y="1600200"/>
            <a:ext cx="8229600" cy="1828800"/>
          </a:xfrm>
        </p:spPr>
        <p:txBody>
          <a:bodyPr>
            <a:normAutofit fontScale="40000" lnSpcReduction="20000"/>
          </a:bodyPr>
          <a:lstStyle/>
          <a:p>
            <a:r>
              <a:rPr lang="en-US" b="1" dirty="0"/>
              <a:t>Automatic Packet Reporting System</a:t>
            </a:r>
            <a:r>
              <a:rPr lang="en-US" dirty="0"/>
              <a:t> (</a:t>
            </a:r>
            <a:r>
              <a:rPr lang="en-US" b="1" dirty="0"/>
              <a:t>APRS</a:t>
            </a:r>
            <a:r>
              <a:rPr lang="en-US" dirty="0"/>
              <a:t>) is an </a:t>
            </a:r>
            <a:r>
              <a:rPr lang="en-US" dirty="0">
                <a:hlinkClick r:id="rId2" tooltip="Amateur radio"/>
              </a:rPr>
              <a:t>amateur radio</a:t>
            </a:r>
            <a:r>
              <a:rPr lang="en-US" dirty="0"/>
              <a:t>-based system for real time tactical digital communications of information of immediate value in the local area.</a:t>
            </a:r>
            <a:r>
              <a:rPr lang="en-US" baseline="30000" dirty="0">
                <a:hlinkClick r:id="rId3"/>
              </a:rPr>
              <a:t>[1]</a:t>
            </a:r>
            <a:r>
              <a:rPr lang="en-US" dirty="0"/>
              <a:t> Data can include object </a:t>
            </a:r>
            <a:r>
              <a:rPr lang="en-US" dirty="0">
                <a:hlinkClick r:id="rId4" tooltip="Global Positioning System"/>
              </a:rPr>
              <a:t>GPS</a:t>
            </a:r>
            <a:r>
              <a:rPr lang="en-US" dirty="0"/>
              <a:t> coordinates, weather station telemetry, text messages, announcements, queries, and other </a:t>
            </a:r>
            <a:r>
              <a:rPr lang="en-US" dirty="0">
                <a:hlinkClick r:id="rId5" tooltip="Telemetry"/>
              </a:rPr>
              <a:t>telemetry</a:t>
            </a:r>
            <a:r>
              <a:rPr lang="en-US" dirty="0"/>
              <a:t>. APRS data can be displayed on a map which can show stations, objects, tracks of moving objects, weather stations, search and rescue data, and direction finding data.</a:t>
            </a:r>
          </a:p>
          <a:p>
            <a:r>
              <a:rPr lang="en-US" dirty="0"/>
              <a:t>APRS data is typically transmitted on a single shared frequency </a:t>
            </a:r>
            <a:r>
              <a:rPr lang="en-US" dirty="0" smtClean="0"/>
              <a:t>(144.390 s) </a:t>
            </a:r>
            <a:r>
              <a:rPr lang="en-US" dirty="0"/>
              <a:t>to be repeated locally by area relay stations (</a:t>
            </a:r>
            <a:r>
              <a:rPr lang="en-US" dirty="0" err="1"/>
              <a:t>digipeaters</a:t>
            </a:r>
            <a:r>
              <a:rPr lang="en-US" dirty="0"/>
              <a:t>) for widespread local consumption. In addition, all such data is typically ingested into the APRS Internet System (APRS-IS) via an internet connected receiver (</a:t>
            </a:r>
            <a:r>
              <a:rPr lang="en-US" dirty="0" err="1"/>
              <a:t>igate</a:t>
            </a:r>
            <a:r>
              <a:rPr lang="en-US" dirty="0"/>
              <a:t>) and distributed </a:t>
            </a:r>
            <a:r>
              <a:rPr lang="en-US" dirty="0" smtClean="0"/>
              <a:t>globally.</a:t>
            </a:r>
            <a:r>
              <a:rPr lang="en-US" baseline="30000" dirty="0" smtClean="0">
                <a:hlinkClick r:id="rId3"/>
              </a:rPr>
              <a:t>]</a:t>
            </a:r>
            <a:r>
              <a:rPr lang="en-US" dirty="0" smtClean="0"/>
              <a:t> </a:t>
            </a:r>
            <a:r>
              <a:rPr lang="en-US" dirty="0"/>
              <a:t>Data shared via radio or internet is collected by all users and can be combined with external map data to build a shared live view</a:t>
            </a:r>
            <a:r>
              <a:rPr lang="en-US" dirty="0" smtClean="0"/>
              <a:t>.</a:t>
            </a:r>
          </a:p>
        </p:txBody>
      </p:sp>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91200" y="3336616"/>
            <a:ext cx="3225716" cy="3505200"/>
          </a:xfrm>
          <a:prstGeom prst="rect">
            <a:avLst/>
          </a:prstGeom>
        </p:spPr>
      </p:pic>
      <p:sp>
        <p:nvSpPr>
          <p:cNvPr id="7" name="Rectangle 6"/>
          <p:cNvSpPr/>
          <p:nvPr/>
        </p:nvSpPr>
        <p:spPr>
          <a:xfrm>
            <a:off x="228600" y="3396445"/>
            <a:ext cx="5452009" cy="3385542"/>
          </a:xfrm>
          <a:prstGeom prst="rect">
            <a:avLst/>
          </a:prstGeom>
        </p:spPr>
        <p:txBody>
          <a:bodyPr wrap="square">
            <a:spAutoFit/>
          </a:bodyPr>
          <a:lstStyle/>
          <a:p>
            <a:r>
              <a:rPr lang="en-US" sz="1400" dirty="0"/>
              <a:t>APRS packets are transmitted for all other stations to hear and use. Packet </a:t>
            </a:r>
            <a:r>
              <a:rPr lang="en-US" sz="1400" dirty="0">
                <a:hlinkClick r:id="rId7" tooltip="Repeater"/>
              </a:rPr>
              <a:t>repeaters</a:t>
            </a:r>
            <a:r>
              <a:rPr lang="en-US" sz="1400" dirty="0"/>
              <a:t>, called </a:t>
            </a:r>
            <a:r>
              <a:rPr lang="en-US" sz="1400" dirty="0" err="1"/>
              <a:t>digipeaters</a:t>
            </a:r>
            <a:r>
              <a:rPr lang="en-US" sz="1400" dirty="0"/>
              <a:t>, form the backbone of the APRS system, and use </a:t>
            </a:r>
            <a:r>
              <a:rPr lang="en-US" sz="1400" dirty="0">
                <a:hlinkClick r:id="rId8" tooltip="Store and forward"/>
              </a:rPr>
              <a:t>store and forward</a:t>
            </a:r>
            <a:r>
              <a:rPr lang="en-US" sz="1400" dirty="0"/>
              <a:t> technology to retransmit packets. All stations operate on the same radio channel, and packets move through the network from </a:t>
            </a:r>
            <a:r>
              <a:rPr lang="en-US" sz="1400" dirty="0" err="1"/>
              <a:t>digipeater</a:t>
            </a:r>
            <a:r>
              <a:rPr lang="en-US" sz="1400" dirty="0"/>
              <a:t> to </a:t>
            </a:r>
            <a:r>
              <a:rPr lang="en-US" sz="1400" dirty="0" err="1"/>
              <a:t>digipeater</a:t>
            </a:r>
            <a:r>
              <a:rPr lang="en-US" sz="1400" dirty="0"/>
              <a:t>, propagating outward from their point of origin. All stations within radio range of each </a:t>
            </a:r>
            <a:r>
              <a:rPr lang="en-US" sz="1400" dirty="0" err="1"/>
              <a:t>digipeater</a:t>
            </a:r>
            <a:r>
              <a:rPr lang="en-US" sz="1400" dirty="0"/>
              <a:t> receive the packet. At each </a:t>
            </a:r>
            <a:r>
              <a:rPr lang="en-US" sz="1400" dirty="0" err="1"/>
              <a:t>digipeater</a:t>
            </a:r>
            <a:r>
              <a:rPr lang="en-US" sz="1400" dirty="0"/>
              <a:t>, the packet path is changed. The packet will only be repeated through a certain number of </a:t>
            </a:r>
            <a:r>
              <a:rPr lang="en-US" sz="1400" dirty="0" err="1"/>
              <a:t>digipeaters</a:t>
            </a:r>
            <a:r>
              <a:rPr lang="en-US" sz="1400" dirty="0"/>
              <a:t>—or hops—depending upon the all important "PATH" setting.</a:t>
            </a:r>
          </a:p>
          <a:p>
            <a:r>
              <a:rPr lang="en-US" sz="1400" dirty="0"/>
              <a:t>it is quite different from conventional </a:t>
            </a:r>
            <a:r>
              <a:rPr lang="en-US" sz="1400" dirty="0">
                <a:hlinkClick r:id="rId9" tooltip="Packet radio"/>
              </a:rPr>
              <a:t>packet radio</a:t>
            </a:r>
            <a:r>
              <a:rPr lang="en-US" sz="1400" dirty="0"/>
              <a:t>. Rather than using connected data streams where stations connect to each other and packets are acknowledged and retransmitted if lost, APRS operates entirely in an unconnected broadcast fashion, using unnumbered </a:t>
            </a:r>
            <a:r>
              <a:rPr lang="en-US" sz="1400" dirty="0">
                <a:hlinkClick r:id="rId10" tooltip="AX.25"/>
              </a:rPr>
              <a:t>AX.25</a:t>
            </a:r>
            <a:r>
              <a:rPr lang="en-US" sz="1400" dirty="0"/>
              <a:t> frames.</a:t>
            </a:r>
          </a:p>
          <a:p>
            <a:endParaRPr lang="en-US" dirty="0"/>
          </a:p>
        </p:txBody>
      </p:sp>
    </p:spTree>
    <p:extLst>
      <p:ext uri="{BB962C8B-B14F-4D97-AF65-F5344CB8AC3E}">
        <p14:creationId xmlns="" xmlns:p14="http://schemas.microsoft.com/office/powerpoint/2010/main" val="3812047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APRS </a:t>
            </a:r>
            <a:r>
              <a:rPr lang="en-US" sz="3600" b="1" dirty="0" err="1"/>
              <a:t>Digipeating</a:t>
            </a:r>
            <a:r>
              <a:rPr lang="en-US" sz="3600" b="1" dirty="0"/>
              <a:t> and Path Selection 101</a:t>
            </a:r>
            <a:endParaRPr lang="en-US" sz="3600" dirty="0"/>
          </a:p>
        </p:txBody>
      </p:sp>
      <p:sp>
        <p:nvSpPr>
          <p:cNvPr id="3" name="Content Placeholder 2"/>
          <p:cNvSpPr>
            <a:spLocks noGrp="1"/>
          </p:cNvSpPr>
          <p:nvPr>
            <p:ph idx="1"/>
          </p:nvPr>
        </p:nvSpPr>
        <p:spPr>
          <a:xfrm>
            <a:off x="457200" y="1219200"/>
            <a:ext cx="8229600" cy="3048000"/>
          </a:xfrm>
        </p:spPr>
        <p:txBody>
          <a:bodyPr>
            <a:normAutofit fontScale="47500" lnSpcReduction="20000"/>
          </a:bodyPr>
          <a:lstStyle/>
          <a:p>
            <a:r>
              <a:rPr lang="en-US" b="1" dirty="0" smtClean="0"/>
              <a:t>WHY </a:t>
            </a:r>
            <a:r>
              <a:rPr lang="en-US" b="1" dirty="0"/>
              <a:t>DIGIPEATING IS REQUIRED </a:t>
            </a:r>
          </a:p>
          <a:p>
            <a:pPr lvl="1"/>
            <a:r>
              <a:rPr lang="en-US" dirty="0"/>
              <a:t>"</a:t>
            </a:r>
            <a:r>
              <a:rPr lang="en-US" dirty="0" err="1"/>
              <a:t>Digipeater</a:t>
            </a:r>
            <a:r>
              <a:rPr lang="en-US" dirty="0"/>
              <a:t>" is short for "Digital Repeater"; a repeater for packet data rather than voice. Unlike the standard voice repeater that receives on one frequency and retransmits what it hears simultaneously on another frequency, the usual </a:t>
            </a:r>
            <a:r>
              <a:rPr lang="en-US" dirty="0" err="1"/>
              <a:t>digipeater</a:t>
            </a:r>
            <a:r>
              <a:rPr lang="en-US" dirty="0"/>
              <a:t> is a single frequency device.   It receives a packet of data, stores it in internal memory and then a moment later retransmits it on the </a:t>
            </a:r>
            <a:r>
              <a:rPr lang="en-US" b="1" dirty="0"/>
              <a:t>SAME </a:t>
            </a:r>
            <a:r>
              <a:rPr lang="en-US" dirty="0"/>
              <a:t>frequency. </a:t>
            </a:r>
          </a:p>
          <a:p>
            <a:pPr lvl="1"/>
            <a:r>
              <a:rPr lang="en-US" dirty="0"/>
              <a:t>The implication of this is profound.  Every transmission made on the channel occupies not just the time the original user took to send it, but two, three or more </a:t>
            </a:r>
            <a:r>
              <a:rPr lang="en-US" b="1" dirty="0"/>
              <a:t>additional</a:t>
            </a:r>
            <a:r>
              <a:rPr lang="en-US" dirty="0"/>
              <a:t> time slots depending on the number of </a:t>
            </a:r>
            <a:r>
              <a:rPr lang="en-US" dirty="0" err="1"/>
              <a:t>digipeater</a:t>
            </a:r>
            <a:r>
              <a:rPr lang="en-US" dirty="0"/>
              <a:t> "hops" (retransmissions) requested since </a:t>
            </a:r>
            <a:r>
              <a:rPr lang="en-US" dirty="0" err="1"/>
              <a:t>digipeating</a:t>
            </a:r>
            <a:r>
              <a:rPr lang="en-US" dirty="0"/>
              <a:t> is sequential, not simultaneous.  Using just </a:t>
            </a:r>
            <a:r>
              <a:rPr lang="en-US" b="1" dirty="0"/>
              <a:t>one </a:t>
            </a:r>
            <a:r>
              <a:rPr lang="en-US" b="1" dirty="0" err="1"/>
              <a:t>digipeater</a:t>
            </a:r>
            <a:r>
              <a:rPr lang="en-US" b="1" dirty="0"/>
              <a:t> cuts the channel capacity</a:t>
            </a:r>
            <a:r>
              <a:rPr lang="en-US" dirty="0"/>
              <a:t> (the number of users that can be accommodated per hour in a given area) </a:t>
            </a:r>
            <a:r>
              <a:rPr lang="en-US" b="1" dirty="0"/>
              <a:t>in half! </a:t>
            </a:r>
            <a:r>
              <a:rPr lang="en-US" dirty="0"/>
              <a:t>The indiscriminate use of three, four or more </a:t>
            </a:r>
            <a:r>
              <a:rPr lang="en-US" dirty="0" err="1"/>
              <a:t>digipeater</a:t>
            </a:r>
            <a:r>
              <a:rPr lang="en-US" dirty="0"/>
              <a:t> hops can reduce the channel capacity 75 percent or more. </a:t>
            </a:r>
          </a:p>
          <a:p>
            <a:pPr lvl="1"/>
            <a:r>
              <a:rPr lang="en-US" dirty="0" err="1"/>
              <a:t>Digpeating</a:t>
            </a:r>
            <a:r>
              <a:rPr lang="en-US" dirty="0"/>
              <a:t> is much more critical to APRS than to conventional packet because APRS heavily involves packet data transmission to and from moving vehicles. [ Traditional packet was overwhelmingly used between fixed locations, typically with better antennas and more power</a:t>
            </a:r>
            <a:r>
              <a:rPr lang="en-US" dirty="0" smtClean="0"/>
              <a:t>.]</a:t>
            </a:r>
          </a:p>
          <a:p>
            <a:pPr lvl="1"/>
            <a:endParaRPr lang="en-US" dirty="0" smtClean="0"/>
          </a:p>
          <a:p>
            <a:r>
              <a:rPr lang="en-US" b="1" dirty="0" smtClean="0"/>
              <a:t>Today's </a:t>
            </a:r>
            <a:r>
              <a:rPr lang="en-US" b="1" dirty="0"/>
              <a:t>recommended universal path settings </a:t>
            </a:r>
            <a:r>
              <a:rPr lang="en-US" b="1" dirty="0" smtClean="0"/>
              <a:t>are</a:t>
            </a:r>
            <a:r>
              <a:rPr lang="en-US" b="1" dirty="0"/>
              <a:t>:</a:t>
            </a:r>
            <a:endParaRPr lang="en-US" dirty="0"/>
          </a:p>
          <a:p>
            <a:pPr lvl="1"/>
            <a:endParaRPr lang="en-US" dirty="0"/>
          </a:p>
          <a:p>
            <a:pPr marL="457200" lvl="1" indent="0">
              <a:buNone/>
            </a:pPr>
            <a:endParaRPr lang="en-US" dirty="0" smtClean="0"/>
          </a:p>
        </p:txBody>
      </p:sp>
      <p:graphicFrame>
        <p:nvGraphicFramePr>
          <p:cNvPr id="4" name="Table 3"/>
          <p:cNvGraphicFramePr>
            <a:graphicFrameLocks noGrp="1"/>
          </p:cNvGraphicFramePr>
          <p:nvPr>
            <p:extLst>
              <p:ext uri="{D42A27DB-BD31-4B8C-83A1-F6EECF244321}">
                <p14:modId xmlns="" xmlns:p14="http://schemas.microsoft.com/office/powerpoint/2010/main" val="1385019383"/>
              </p:ext>
            </p:extLst>
          </p:nvPr>
        </p:nvGraphicFramePr>
        <p:xfrm>
          <a:off x="228600" y="4038600"/>
          <a:ext cx="8839200" cy="2713648"/>
        </p:xfrm>
        <a:graphic>
          <a:graphicData uri="http://schemas.openxmlformats.org/drawingml/2006/table">
            <a:tbl>
              <a:tblPr/>
              <a:tblGrid>
                <a:gridCol w="8839200"/>
              </a:tblGrid>
              <a:tr h="145689">
                <a:tc>
                  <a:txBody>
                    <a:bodyPr/>
                    <a:lstStyle/>
                    <a:p>
                      <a:pPr algn="ctr"/>
                      <a:r>
                        <a:rPr lang="en-US" sz="900" b="1" dirty="0" smtClean="0">
                          <a:latin typeface="Verdana"/>
                        </a:rPr>
                        <a:t>Today's recommended universal path settings under the "New Paradigm" are:</a:t>
                      </a:r>
                      <a:endParaRPr lang="en-US" sz="900" dirty="0"/>
                    </a:p>
                  </a:txBody>
                  <a:tcPr marL="46183" marR="46183" marT="23092" marB="23092" anchor="ctr">
                    <a:lnL>
                      <a:noFill/>
                    </a:lnL>
                    <a:lnR>
                      <a:noFill/>
                    </a:lnR>
                    <a:lnT>
                      <a:noFill/>
                    </a:lnT>
                    <a:lnB>
                      <a:noFill/>
                    </a:lnB>
                    <a:solidFill>
                      <a:srgbClr val="000000"/>
                    </a:solidFill>
                  </a:tcPr>
                </a:tc>
              </a:tr>
              <a:tr h="2216511">
                <a:tc>
                  <a:txBody>
                    <a:bodyPr/>
                    <a:lstStyle/>
                    <a:p>
                      <a:pPr>
                        <a:buFont typeface="Arial"/>
                        <a:buChar char="•"/>
                      </a:pPr>
                      <a:r>
                        <a:rPr lang="en-US" sz="900" dirty="0"/>
                        <a:t>  </a:t>
                      </a:r>
                      <a:r>
                        <a:rPr lang="en-US" sz="900" b="1" dirty="0">
                          <a:latin typeface="Courier"/>
                        </a:rPr>
                        <a:t>WIDE1-1,WIDE2-1</a:t>
                      </a:r>
                      <a:r>
                        <a:rPr lang="en-US" sz="900" dirty="0">
                          <a:latin typeface="Verdana"/>
                        </a:rPr>
                        <a:t>  (Will produce two hops and will take advantage of home fill-in </a:t>
                      </a:r>
                      <a:r>
                        <a:rPr lang="en-US" sz="900" dirty="0" err="1">
                          <a:latin typeface="Verdana"/>
                        </a:rPr>
                        <a:t>digis</a:t>
                      </a:r>
                      <a:r>
                        <a:rPr lang="en-US" sz="900" dirty="0">
                          <a:latin typeface="Verdana"/>
                        </a:rPr>
                        <a:t>. Use in busy urban and suburban areas.)   </a:t>
                      </a:r>
                      <a:r>
                        <a:rPr lang="en-US" sz="900" b="1" dirty="0">
                          <a:latin typeface="Verdana"/>
                        </a:rPr>
                        <a:t>Recommended for the majority of mobile operations!</a:t>
                      </a:r>
                      <a:r>
                        <a:rPr lang="en-US" sz="900" dirty="0">
                          <a:latin typeface="Verdana"/>
                        </a:rPr>
                        <a:t/>
                      </a:r>
                      <a:br>
                        <a:rPr lang="en-US" sz="900" dirty="0">
                          <a:latin typeface="Verdana"/>
                        </a:rPr>
                      </a:br>
                      <a:endParaRPr lang="en-US" sz="900" dirty="0"/>
                    </a:p>
                    <a:p>
                      <a:pPr>
                        <a:buFont typeface="Arial"/>
                        <a:buChar char="•"/>
                      </a:pPr>
                      <a:r>
                        <a:rPr lang="en-US" sz="900" b="1" dirty="0">
                          <a:latin typeface="Courier"/>
                        </a:rPr>
                        <a:t>WIDE1-1,WIDE2-2</a:t>
                      </a:r>
                      <a:r>
                        <a:rPr lang="en-US" sz="900" dirty="0">
                          <a:latin typeface="Verdana"/>
                        </a:rPr>
                        <a:t>  (Will produce three hops and will take advantage of home fill-in </a:t>
                      </a:r>
                      <a:r>
                        <a:rPr lang="en-US" sz="900" dirty="0" err="1">
                          <a:latin typeface="Verdana"/>
                        </a:rPr>
                        <a:t>digis</a:t>
                      </a:r>
                      <a:r>
                        <a:rPr lang="en-US" sz="900" dirty="0">
                          <a:latin typeface="Verdana"/>
                        </a:rPr>
                        <a:t>. Use for </a:t>
                      </a:r>
                      <a:r>
                        <a:rPr lang="en-US" sz="900" u="sng" dirty="0">
                          <a:latin typeface="Verdana"/>
                        </a:rPr>
                        <a:t>mobile </a:t>
                      </a:r>
                      <a:r>
                        <a:rPr lang="en-US" sz="900" dirty="0">
                          <a:latin typeface="Verdana"/>
                        </a:rPr>
                        <a:t>operation in rural areas with low APRS activity only!)</a:t>
                      </a:r>
                      <a:br>
                        <a:rPr lang="en-US" sz="900" dirty="0">
                          <a:latin typeface="Verdana"/>
                        </a:rPr>
                      </a:br>
                      <a:endParaRPr lang="en-US" sz="900" dirty="0"/>
                    </a:p>
                    <a:p>
                      <a:pPr>
                        <a:buFont typeface="Arial"/>
                        <a:buChar char="•"/>
                      </a:pPr>
                      <a:r>
                        <a:rPr lang="en-US" sz="900" b="1" dirty="0">
                          <a:latin typeface="Courier"/>
                        </a:rPr>
                        <a:t>WIDE2-2 </a:t>
                      </a:r>
                      <a:r>
                        <a:rPr lang="en-US" sz="900" dirty="0">
                          <a:latin typeface="Verdana"/>
                        </a:rPr>
                        <a:t> (Shortest path string. Produces two hops by directly using two high-level </a:t>
                      </a:r>
                      <a:r>
                        <a:rPr lang="en-US" sz="900" dirty="0" err="1">
                          <a:latin typeface="Verdana"/>
                        </a:rPr>
                        <a:t>digis</a:t>
                      </a:r>
                      <a:r>
                        <a:rPr lang="en-US" sz="900" dirty="0">
                          <a:latin typeface="Verdana"/>
                        </a:rPr>
                        <a:t>. Will work almost anywhere but especially recommended in the American west where high-level </a:t>
                      </a:r>
                      <a:r>
                        <a:rPr lang="en-US" sz="900" dirty="0" err="1">
                          <a:latin typeface="Verdana"/>
                        </a:rPr>
                        <a:t>digipeaters</a:t>
                      </a:r>
                      <a:r>
                        <a:rPr lang="en-US" sz="900" dirty="0">
                          <a:latin typeface="Verdana"/>
                        </a:rPr>
                        <a:t> are really high-level; i.e. on mountain tops thousands and thousands of feet above users that can easily be reached directly, without the help of home stations.) Note that </a:t>
                      </a:r>
                      <a:r>
                        <a:rPr lang="en-US" sz="900" b="1" dirty="0">
                          <a:latin typeface="Courier"/>
                        </a:rPr>
                        <a:t>WIDE2-2</a:t>
                      </a:r>
                      <a:r>
                        <a:rPr lang="en-US" sz="900" dirty="0">
                          <a:latin typeface="Verdana"/>
                        </a:rPr>
                        <a:t> is the </a:t>
                      </a:r>
                      <a:r>
                        <a:rPr lang="en-US" sz="900" u="sng" dirty="0">
                          <a:latin typeface="Verdana"/>
                        </a:rPr>
                        <a:t>ONLY</a:t>
                      </a:r>
                      <a:r>
                        <a:rPr lang="en-US" sz="900" dirty="0">
                          <a:latin typeface="Verdana"/>
                        </a:rPr>
                        <a:t> path that works with </a:t>
                      </a:r>
                      <a:r>
                        <a:rPr lang="en-US" sz="900" dirty="0" err="1">
                          <a:latin typeface="Verdana"/>
                        </a:rPr>
                        <a:t>digipeaters</a:t>
                      </a:r>
                      <a:r>
                        <a:rPr lang="en-US" sz="900" dirty="0">
                          <a:latin typeface="Verdana"/>
                        </a:rPr>
                        <a:t> in southern California.  </a:t>
                      </a:r>
                      <a:br>
                        <a:rPr lang="en-US" sz="900" dirty="0">
                          <a:latin typeface="Verdana"/>
                        </a:rPr>
                      </a:br>
                      <a:r>
                        <a:rPr lang="en-US" sz="900" dirty="0">
                          <a:latin typeface="Verdana"/>
                        </a:rPr>
                        <a:t> </a:t>
                      </a:r>
                      <a:endParaRPr lang="en-US" sz="900" dirty="0"/>
                    </a:p>
                    <a:p>
                      <a:pPr>
                        <a:buFont typeface="Arial"/>
                        <a:buChar char="•"/>
                      </a:pPr>
                      <a:r>
                        <a:rPr lang="en-US" sz="900" b="1" dirty="0">
                          <a:latin typeface="Courier"/>
                        </a:rPr>
                        <a:t>WIDE2-1</a:t>
                      </a:r>
                      <a:r>
                        <a:rPr lang="en-US" sz="900" dirty="0">
                          <a:latin typeface="Verdana"/>
                        </a:rPr>
                        <a:t>  only  (This should be used by </a:t>
                      </a:r>
                      <a:r>
                        <a:rPr lang="en-US" sz="900" u="sng" dirty="0">
                          <a:latin typeface="Verdana"/>
                        </a:rPr>
                        <a:t>fixed</a:t>
                      </a:r>
                      <a:r>
                        <a:rPr lang="en-US" sz="900" dirty="0">
                          <a:latin typeface="Verdana"/>
                        </a:rPr>
                        <a:t> stations, and will produce only one </a:t>
                      </a:r>
                      <a:r>
                        <a:rPr lang="en-US" sz="900" dirty="0" err="1">
                          <a:latin typeface="Verdana"/>
                        </a:rPr>
                        <a:t>digipeater</a:t>
                      </a:r>
                      <a:r>
                        <a:rPr lang="en-US" sz="900" dirty="0">
                          <a:latin typeface="Verdana"/>
                        </a:rPr>
                        <a:t> hop.  In most cases, fixed stations already have the advantage of a better antenna and elevation than a mobile, and should be able to reach a true wide-area </a:t>
                      </a:r>
                      <a:r>
                        <a:rPr lang="en-US" sz="900" dirty="0" err="1">
                          <a:latin typeface="Verdana"/>
                        </a:rPr>
                        <a:t>digipeater</a:t>
                      </a:r>
                      <a:r>
                        <a:rPr lang="en-US" sz="900" dirty="0">
                          <a:latin typeface="Verdana"/>
                        </a:rPr>
                        <a:t> without the aid of another home station.)</a:t>
                      </a:r>
                      <a:br>
                        <a:rPr lang="en-US" sz="900" dirty="0">
                          <a:latin typeface="Verdana"/>
                        </a:rPr>
                      </a:br>
                      <a:r>
                        <a:rPr lang="en-US" sz="900" dirty="0">
                          <a:latin typeface="Verdana"/>
                        </a:rPr>
                        <a:t> </a:t>
                      </a:r>
                      <a:endParaRPr lang="en-US" sz="900" dirty="0"/>
                    </a:p>
                    <a:p>
                      <a:pPr>
                        <a:buFont typeface="Arial"/>
                        <a:buChar char="•"/>
                      </a:pPr>
                      <a:r>
                        <a:rPr lang="en-US" sz="900" b="1" dirty="0">
                          <a:latin typeface="Verdana"/>
                        </a:rPr>
                        <a:t>Airborne</a:t>
                      </a:r>
                      <a:r>
                        <a:rPr lang="en-US" sz="900" dirty="0">
                          <a:latin typeface="Verdana"/>
                        </a:rPr>
                        <a:t> stations above a few thousand feet should ideally use </a:t>
                      </a:r>
                      <a:r>
                        <a:rPr lang="en-US" sz="900" b="1" dirty="0">
                          <a:latin typeface="Verdana"/>
                        </a:rPr>
                        <a:t>NO</a:t>
                      </a:r>
                      <a:r>
                        <a:rPr lang="en-US" sz="900" dirty="0">
                          <a:latin typeface="Verdana"/>
                        </a:rPr>
                        <a:t> path at all, or at the maximum </a:t>
                      </a:r>
                      <a:r>
                        <a:rPr lang="en-US" sz="1000" dirty="0">
                          <a:solidFill>
                            <a:srgbClr val="FF0000"/>
                          </a:solidFill>
                          <a:latin typeface="Verdana"/>
                        </a:rPr>
                        <a:t>just </a:t>
                      </a:r>
                      <a:r>
                        <a:rPr lang="en-US" sz="1000" b="1" dirty="0">
                          <a:solidFill>
                            <a:srgbClr val="FF0000"/>
                          </a:solidFill>
                          <a:latin typeface="Courier"/>
                        </a:rPr>
                        <a:t>WIDE2-1</a:t>
                      </a:r>
                      <a:r>
                        <a:rPr lang="en-US" sz="1000" dirty="0">
                          <a:solidFill>
                            <a:srgbClr val="FF0000"/>
                          </a:solidFill>
                          <a:latin typeface="Verdana"/>
                        </a:rPr>
                        <a:t> </a:t>
                      </a:r>
                      <a:r>
                        <a:rPr lang="en-US" sz="900" dirty="0">
                          <a:latin typeface="Verdana"/>
                        </a:rPr>
                        <a:t>alone.  Due to their extended transmit range due to elevation, multiple </a:t>
                      </a:r>
                      <a:r>
                        <a:rPr lang="en-US" sz="900" dirty="0" err="1">
                          <a:latin typeface="Verdana"/>
                        </a:rPr>
                        <a:t>digipeater</a:t>
                      </a:r>
                      <a:r>
                        <a:rPr lang="en-US" sz="900" dirty="0">
                          <a:latin typeface="Verdana"/>
                        </a:rPr>
                        <a:t> hops are not required by airborne stations.  Multi-hop paths just add needless congestion on the shared APRS channel in areas hundreds of miles away from the aircraft's own location.  NEVER use </a:t>
                      </a:r>
                      <a:r>
                        <a:rPr lang="en-US" sz="900" b="1" dirty="0">
                          <a:latin typeface="Courier"/>
                        </a:rPr>
                        <a:t>WIDE1-1</a:t>
                      </a:r>
                      <a:r>
                        <a:rPr lang="en-US" sz="900" dirty="0">
                          <a:latin typeface="Verdana"/>
                        </a:rPr>
                        <a:t> in an airborne path, since this can potentially trigger hundreds of home stations simultaneously over a radius of 150-200 miles. </a:t>
                      </a:r>
                      <a:endParaRPr lang="en-US" sz="900" dirty="0"/>
                    </a:p>
                  </a:txBody>
                  <a:tcPr marL="46183" marR="46183" marT="23092" marB="23092" anchor="ctr">
                    <a:lnL>
                      <a:noFill/>
                    </a:lnL>
                    <a:lnR>
                      <a:noFill/>
                    </a:lnR>
                    <a:lnT>
                      <a:noFill/>
                    </a:lnT>
                    <a:lnB>
                      <a:noFill/>
                    </a:lnB>
                    <a:solidFill>
                      <a:srgbClr val="FFFF00"/>
                    </a:solidFill>
                  </a:tcPr>
                </a:tc>
              </a:tr>
            </a:tbl>
          </a:graphicData>
        </a:graphic>
      </p:graphicFrame>
    </p:spTree>
    <p:extLst>
      <p:ext uri="{BB962C8B-B14F-4D97-AF65-F5344CB8AC3E}">
        <p14:creationId xmlns="" xmlns:p14="http://schemas.microsoft.com/office/powerpoint/2010/main" val="2872054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SSIDs</a:t>
            </a:r>
            <a:endParaRPr lang="en-US" dirty="0"/>
          </a:p>
        </p:txBody>
      </p:sp>
      <p:sp>
        <p:nvSpPr>
          <p:cNvPr id="3" name="Content Placeholder 2"/>
          <p:cNvSpPr>
            <a:spLocks noGrp="1"/>
          </p:cNvSpPr>
          <p:nvPr>
            <p:ph idx="1"/>
          </p:nvPr>
        </p:nvSpPr>
        <p:spPr/>
        <p:txBody>
          <a:bodyPr>
            <a:normAutofit fontScale="55000" lnSpcReduction="20000"/>
          </a:bodyPr>
          <a:lstStyle/>
          <a:p>
            <a:pPr lvl="1"/>
            <a:r>
              <a:rPr lang="en-US" dirty="0" smtClean="0"/>
              <a:t>SSID </a:t>
            </a:r>
            <a:r>
              <a:rPr lang="en-US" dirty="0"/>
              <a:t>RECOMMENDATIONS: It is very convenient to other mobile operators or others looking at </a:t>
            </a:r>
            <a:r>
              <a:rPr lang="en-US" dirty="0" err="1"/>
              <a:t>callsigns</a:t>
            </a:r>
            <a:r>
              <a:rPr lang="en-US" dirty="0"/>
              <a:t> flashing by, to be able to recognize some common applications at a glance. Here are the recommendations for the 16 possible SSID's (the limit of 16 comes from the 4 bits available in the AX.25 protocol. </a:t>
            </a:r>
            <a:endParaRPr lang="en-US" dirty="0" smtClean="0"/>
          </a:p>
          <a:p>
            <a:pPr marL="914400" lvl="2" indent="0">
              <a:buNone/>
            </a:pPr>
            <a:r>
              <a:rPr lang="en-US" dirty="0" smtClean="0"/>
              <a:t>-</a:t>
            </a:r>
            <a:r>
              <a:rPr lang="en-US" dirty="0"/>
              <a:t>0 Your primary station usually fixed and message capable </a:t>
            </a:r>
            <a:endParaRPr lang="en-US" dirty="0" smtClean="0"/>
          </a:p>
          <a:p>
            <a:pPr marL="914400" lvl="2" indent="0">
              <a:buNone/>
            </a:pPr>
            <a:r>
              <a:rPr lang="en-US" dirty="0" smtClean="0"/>
              <a:t>-</a:t>
            </a:r>
            <a:r>
              <a:rPr lang="en-US" dirty="0"/>
              <a:t>1 generic additional station, </a:t>
            </a:r>
            <a:r>
              <a:rPr lang="en-US" dirty="0" err="1"/>
              <a:t>digi</a:t>
            </a:r>
            <a:r>
              <a:rPr lang="en-US" dirty="0"/>
              <a:t>, mobile, </a:t>
            </a:r>
            <a:r>
              <a:rPr lang="en-US" dirty="0" err="1"/>
              <a:t>wx</a:t>
            </a:r>
            <a:r>
              <a:rPr lang="en-US" dirty="0"/>
              <a:t>, </a:t>
            </a:r>
            <a:r>
              <a:rPr lang="en-US" dirty="0" err="1"/>
              <a:t>etc</a:t>
            </a:r>
            <a:r>
              <a:rPr lang="en-US" dirty="0"/>
              <a:t> </a:t>
            </a:r>
            <a:endParaRPr lang="en-US" dirty="0" smtClean="0"/>
          </a:p>
          <a:p>
            <a:pPr marL="914400" lvl="2" indent="0">
              <a:buNone/>
            </a:pPr>
            <a:r>
              <a:rPr lang="en-US" dirty="0" smtClean="0"/>
              <a:t>-</a:t>
            </a:r>
            <a:r>
              <a:rPr lang="en-US" dirty="0"/>
              <a:t>2 generic additional station, </a:t>
            </a:r>
            <a:r>
              <a:rPr lang="en-US" dirty="0" err="1"/>
              <a:t>digi</a:t>
            </a:r>
            <a:r>
              <a:rPr lang="en-US" dirty="0"/>
              <a:t>, mobile, </a:t>
            </a:r>
            <a:r>
              <a:rPr lang="en-US" dirty="0" err="1"/>
              <a:t>wx</a:t>
            </a:r>
            <a:r>
              <a:rPr lang="en-US" dirty="0"/>
              <a:t>, </a:t>
            </a:r>
            <a:r>
              <a:rPr lang="en-US" dirty="0" err="1"/>
              <a:t>etc</a:t>
            </a:r>
            <a:r>
              <a:rPr lang="en-US" dirty="0"/>
              <a:t> </a:t>
            </a:r>
            <a:endParaRPr lang="en-US" dirty="0" smtClean="0"/>
          </a:p>
          <a:p>
            <a:pPr marL="914400" lvl="2" indent="0">
              <a:buNone/>
            </a:pPr>
            <a:r>
              <a:rPr lang="en-US" dirty="0" smtClean="0"/>
              <a:t>-</a:t>
            </a:r>
            <a:r>
              <a:rPr lang="en-US" dirty="0"/>
              <a:t>3 generic additional station, </a:t>
            </a:r>
            <a:r>
              <a:rPr lang="en-US" dirty="0" err="1"/>
              <a:t>digi</a:t>
            </a:r>
            <a:r>
              <a:rPr lang="en-US" dirty="0"/>
              <a:t>, mobile, </a:t>
            </a:r>
            <a:r>
              <a:rPr lang="en-US" dirty="0" err="1"/>
              <a:t>wx</a:t>
            </a:r>
            <a:r>
              <a:rPr lang="en-US" dirty="0"/>
              <a:t>, </a:t>
            </a:r>
            <a:r>
              <a:rPr lang="en-US" dirty="0" err="1"/>
              <a:t>etc</a:t>
            </a:r>
            <a:r>
              <a:rPr lang="en-US" dirty="0"/>
              <a:t> </a:t>
            </a:r>
            <a:endParaRPr lang="en-US" dirty="0" smtClean="0"/>
          </a:p>
          <a:p>
            <a:pPr marL="914400" lvl="2" indent="0">
              <a:buNone/>
            </a:pPr>
            <a:r>
              <a:rPr lang="en-US" dirty="0" smtClean="0"/>
              <a:t>-</a:t>
            </a:r>
            <a:r>
              <a:rPr lang="en-US" dirty="0"/>
              <a:t>4 generic additional station, </a:t>
            </a:r>
            <a:r>
              <a:rPr lang="en-US" dirty="0" err="1"/>
              <a:t>digi</a:t>
            </a:r>
            <a:r>
              <a:rPr lang="en-US" dirty="0"/>
              <a:t>, mobile, </a:t>
            </a:r>
            <a:r>
              <a:rPr lang="en-US" dirty="0" err="1"/>
              <a:t>wx</a:t>
            </a:r>
            <a:r>
              <a:rPr lang="en-US" dirty="0"/>
              <a:t>, </a:t>
            </a:r>
            <a:r>
              <a:rPr lang="en-US" dirty="0" err="1"/>
              <a:t>etc</a:t>
            </a:r>
            <a:r>
              <a:rPr lang="en-US" dirty="0"/>
              <a:t> </a:t>
            </a:r>
            <a:endParaRPr lang="en-US" dirty="0" smtClean="0"/>
          </a:p>
          <a:p>
            <a:pPr marL="914400" lvl="2" indent="0">
              <a:buNone/>
            </a:pPr>
            <a:r>
              <a:rPr lang="en-US" dirty="0" smtClean="0"/>
              <a:t>-</a:t>
            </a:r>
            <a:r>
              <a:rPr lang="en-US" dirty="0"/>
              <a:t>5 Other networks (</a:t>
            </a:r>
            <a:r>
              <a:rPr lang="en-US" dirty="0" err="1"/>
              <a:t>Dstar</a:t>
            </a:r>
            <a:r>
              <a:rPr lang="en-US" dirty="0"/>
              <a:t>, </a:t>
            </a:r>
            <a:r>
              <a:rPr lang="en-US" dirty="0" err="1"/>
              <a:t>Iphones</a:t>
            </a:r>
            <a:r>
              <a:rPr lang="en-US" dirty="0"/>
              <a:t>, Androids, Blackberry's </a:t>
            </a:r>
            <a:r>
              <a:rPr lang="en-US" dirty="0" err="1"/>
              <a:t>etc</a:t>
            </a:r>
            <a:r>
              <a:rPr lang="en-US" dirty="0"/>
              <a:t>) </a:t>
            </a:r>
            <a:endParaRPr lang="en-US" dirty="0" smtClean="0"/>
          </a:p>
          <a:p>
            <a:pPr marL="914400" lvl="2" indent="0">
              <a:buNone/>
            </a:pPr>
            <a:r>
              <a:rPr lang="en-US" dirty="0" smtClean="0"/>
              <a:t>-</a:t>
            </a:r>
            <a:r>
              <a:rPr lang="en-US" dirty="0"/>
              <a:t>6 Special activity, Satellite ops, camping or 6 meters, </a:t>
            </a:r>
            <a:r>
              <a:rPr lang="en-US" dirty="0" err="1"/>
              <a:t>etc</a:t>
            </a:r>
            <a:r>
              <a:rPr lang="en-US" dirty="0"/>
              <a:t> </a:t>
            </a:r>
            <a:endParaRPr lang="en-US" dirty="0" smtClean="0"/>
          </a:p>
          <a:p>
            <a:pPr marL="914400" lvl="2" indent="0">
              <a:buNone/>
            </a:pPr>
            <a:r>
              <a:rPr lang="en-US" dirty="0" smtClean="0"/>
              <a:t>-</a:t>
            </a:r>
            <a:r>
              <a:rPr lang="en-US" dirty="0"/>
              <a:t>7 </a:t>
            </a:r>
            <a:r>
              <a:rPr lang="en-US" dirty="0" err="1"/>
              <a:t>walkie</a:t>
            </a:r>
            <a:r>
              <a:rPr lang="en-US" dirty="0"/>
              <a:t> talkies, HT's or other human portable </a:t>
            </a:r>
            <a:endParaRPr lang="en-US" dirty="0" smtClean="0"/>
          </a:p>
          <a:p>
            <a:pPr marL="914400" lvl="2" indent="0">
              <a:buNone/>
            </a:pPr>
            <a:r>
              <a:rPr lang="en-US" dirty="0" smtClean="0"/>
              <a:t>-</a:t>
            </a:r>
            <a:r>
              <a:rPr lang="en-US" dirty="0"/>
              <a:t>8 boats, sailboats, RV's or second main mobile </a:t>
            </a:r>
            <a:endParaRPr lang="en-US" dirty="0" smtClean="0"/>
          </a:p>
          <a:p>
            <a:pPr marL="914400" lvl="2" indent="0">
              <a:buNone/>
            </a:pPr>
            <a:r>
              <a:rPr lang="en-US" dirty="0" smtClean="0"/>
              <a:t>-</a:t>
            </a:r>
            <a:r>
              <a:rPr lang="en-US" dirty="0"/>
              <a:t>9 Primary Mobile (usually message capable) </a:t>
            </a:r>
            <a:endParaRPr lang="en-US" dirty="0" smtClean="0"/>
          </a:p>
          <a:p>
            <a:pPr marL="914400" lvl="2" indent="0">
              <a:buNone/>
            </a:pPr>
            <a:r>
              <a:rPr lang="en-US" dirty="0" smtClean="0"/>
              <a:t>-</a:t>
            </a:r>
            <a:r>
              <a:rPr lang="en-US" dirty="0"/>
              <a:t>10 internet, </a:t>
            </a:r>
            <a:r>
              <a:rPr lang="en-US" dirty="0" err="1"/>
              <a:t>Igates</a:t>
            </a:r>
            <a:r>
              <a:rPr lang="en-US" dirty="0"/>
              <a:t>, </a:t>
            </a:r>
            <a:r>
              <a:rPr lang="en-US" dirty="0" err="1"/>
              <a:t>echolink</a:t>
            </a:r>
            <a:r>
              <a:rPr lang="en-US" dirty="0"/>
              <a:t>, </a:t>
            </a:r>
            <a:r>
              <a:rPr lang="en-US" dirty="0" err="1"/>
              <a:t>winlink</a:t>
            </a:r>
            <a:r>
              <a:rPr lang="en-US" dirty="0"/>
              <a:t>, AVRS, APRN, </a:t>
            </a:r>
            <a:r>
              <a:rPr lang="en-US" dirty="0" err="1"/>
              <a:t>etc</a:t>
            </a:r>
            <a:r>
              <a:rPr lang="en-US" dirty="0"/>
              <a:t> </a:t>
            </a:r>
            <a:endParaRPr lang="en-US" dirty="0" smtClean="0"/>
          </a:p>
          <a:p>
            <a:pPr marL="914400" lvl="2" indent="0">
              <a:buNone/>
            </a:pPr>
            <a:r>
              <a:rPr lang="en-US" b="1" dirty="0" smtClean="0">
                <a:solidFill>
                  <a:srgbClr val="FF0000"/>
                </a:solidFill>
              </a:rPr>
              <a:t>-</a:t>
            </a:r>
            <a:r>
              <a:rPr lang="en-US" b="1" dirty="0">
                <a:solidFill>
                  <a:srgbClr val="FF0000"/>
                </a:solidFill>
              </a:rPr>
              <a:t>11 balloons, aircraft, spacecraft, </a:t>
            </a:r>
            <a:r>
              <a:rPr lang="en-US" b="1" dirty="0" err="1">
                <a:solidFill>
                  <a:srgbClr val="FF0000"/>
                </a:solidFill>
              </a:rPr>
              <a:t>etc</a:t>
            </a:r>
            <a:r>
              <a:rPr lang="en-US" b="1" dirty="0">
                <a:solidFill>
                  <a:srgbClr val="FF0000"/>
                </a:solidFill>
              </a:rPr>
              <a:t> </a:t>
            </a:r>
            <a:endParaRPr lang="en-US" b="1" dirty="0" smtClean="0">
              <a:solidFill>
                <a:srgbClr val="FF0000"/>
              </a:solidFill>
            </a:endParaRPr>
          </a:p>
          <a:p>
            <a:pPr marL="914400" lvl="2" indent="0">
              <a:buNone/>
            </a:pPr>
            <a:r>
              <a:rPr lang="en-US" dirty="0" smtClean="0"/>
              <a:t>-</a:t>
            </a:r>
            <a:r>
              <a:rPr lang="en-US" dirty="0"/>
              <a:t>12 </a:t>
            </a:r>
            <a:r>
              <a:rPr lang="en-US" dirty="0" err="1"/>
              <a:t>APRStt</a:t>
            </a:r>
            <a:r>
              <a:rPr lang="en-US" dirty="0"/>
              <a:t>, DTMF, RFID, devices, one-way trackers*, </a:t>
            </a:r>
            <a:r>
              <a:rPr lang="en-US" dirty="0" err="1"/>
              <a:t>etc</a:t>
            </a:r>
            <a:r>
              <a:rPr lang="en-US" dirty="0"/>
              <a:t> </a:t>
            </a:r>
            <a:endParaRPr lang="en-US" dirty="0" smtClean="0"/>
          </a:p>
          <a:p>
            <a:pPr marL="914400" lvl="2" indent="0">
              <a:buNone/>
            </a:pPr>
            <a:r>
              <a:rPr lang="en-US" dirty="0" smtClean="0"/>
              <a:t>-</a:t>
            </a:r>
            <a:r>
              <a:rPr lang="en-US" dirty="0"/>
              <a:t>13 Weather stations </a:t>
            </a:r>
            <a:endParaRPr lang="en-US" dirty="0" smtClean="0"/>
          </a:p>
          <a:p>
            <a:pPr marL="914400" lvl="2" indent="0">
              <a:buNone/>
            </a:pPr>
            <a:r>
              <a:rPr lang="en-US" dirty="0" smtClean="0"/>
              <a:t>-</a:t>
            </a:r>
            <a:r>
              <a:rPr lang="en-US" dirty="0"/>
              <a:t>14 Truckers or generally full time drivers </a:t>
            </a:r>
            <a:endParaRPr lang="en-US" dirty="0" smtClean="0"/>
          </a:p>
          <a:p>
            <a:pPr marL="914400" lvl="2" indent="0">
              <a:buNone/>
            </a:pPr>
            <a:r>
              <a:rPr lang="en-US" dirty="0" smtClean="0"/>
              <a:t>-</a:t>
            </a:r>
            <a:r>
              <a:rPr lang="en-US" dirty="0"/>
              <a:t>15 generic additional station, </a:t>
            </a:r>
            <a:r>
              <a:rPr lang="en-US" dirty="0" err="1"/>
              <a:t>digi</a:t>
            </a:r>
            <a:r>
              <a:rPr lang="en-US" dirty="0"/>
              <a:t>, mobile, </a:t>
            </a:r>
            <a:r>
              <a:rPr lang="en-US" dirty="0" err="1"/>
              <a:t>wx</a:t>
            </a:r>
            <a:r>
              <a:rPr lang="en-US" dirty="0"/>
              <a:t>, </a:t>
            </a:r>
            <a:r>
              <a:rPr lang="en-US" dirty="0" err="1"/>
              <a:t>etc</a:t>
            </a:r>
            <a:r>
              <a:rPr lang="en-US" dirty="0"/>
              <a:t> </a:t>
            </a:r>
          </a:p>
          <a:p>
            <a:pPr marL="914400" lvl="2" indent="0">
              <a:buNone/>
            </a:pPr>
            <a:r>
              <a:rPr lang="en-US" dirty="0" smtClean="0"/>
              <a:t>Note: The </a:t>
            </a:r>
            <a:r>
              <a:rPr lang="en-US" dirty="0"/>
              <a:t>SSID of zero is dropped by most display applications. So a </a:t>
            </a:r>
            <a:r>
              <a:rPr lang="en-US" dirty="0" err="1"/>
              <a:t>callsign</a:t>
            </a:r>
            <a:r>
              <a:rPr lang="en-US" dirty="0"/>
              <a:t> with no SSID has an SSID of 0.</a:t>
            </a:r>
            <a:endParaRPr lang="en-US" dirty="0" smtClean="0"/>
          </a:p>
        </p:txBody>
      </p:sp>
    </p:spTree>
    <p:extLst>
      <p:ext uri="{BB962C8B-B14F-4D97-AF65-F5344CB8AC3E}">
        <p14:creationId xmlns="" xmlns:p14="http://schemas.microsoft.com/office/powerpoint/2010/main" val="1788292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457200" y="274638"/>
            <a:ext cx="8229600" cy="7159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3600" dirty="0" smtClean="0"/>
              <a:t>Automatic Position Reporting Station</a:t>
            </a:r>
          </a:p>
        </p:txBody>
      </p:sp>
      <p:sp>
        <p:nvSpPr>
          <p:cNvPr id="2" name="Oval 1"/>
          <p:cNvSpPr/>
          <p:nvPr/>
        </p:nvSpPr>
        <p:spPr>
          <a:xfrm>
            <a:off x="533400" y="4953000"/>
            <a:ext cx="3200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GPSr</a:t>
            </a:r>
            <a:r>
              <a:rPr lang="en-US" dirty="0"/>
              <a:t> provides </a:t>
            </a:r>
            <a:r>
              <a:rPr lang="en-US" dirty="0" err="1"/>
              <a:t>Lat</a:t>
            </a:r>
            <a:r>
              <a:rPr lang="en-US" dirty="0"/>
              <a:t> &amp; Long</a:t>
            </a:r>
          </a:p>
        </p:txBody>
      </p:sp>
      <p:pic>
        <p:nvPicPr>
          <p:cNvPr id="62470" name="Picture 5"/>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47336" y="3632200"/>
            <a:ext cx="4363301" cy="292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Arrow Connector 7"/>
          <p:cNvCxnSpPr>
            <a:stCxn id="2" idx="6"/>
          </p:cNvCxnSpPr>
          <p:nvPr/>
        </p:nvCxnSpPr>
        <p:spPr>
          <a:xfrm>
            <a:off x="3733800" y="5334000"/>
            <a:ext cx="3810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105400" y="2828167"/>
            <a:ext cx="1801813"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R-Pi Computer</a:t>
            </a:r>
            <a:endParaRPr lang="en-US" dirty="0"/>
          </a:p>
        </p:txBody>
      </p:sp>
      <p:sp>
        <p:nvSpPr>
          <p:cNvPr id="12" name="Oval 11"/>
          <p:cNvSpPr/>
          <p:nvPr/>
        </p:nvSpPr>
        <p:spPr>
          <a:xfrm>
            <a:off x="6907213" y="2438400"/>
            <a:ext cx="2209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TNC-Pi</a:t>
            </a:r>
            <a:endParaRPr lang="en-US" dirty="0"/>
          </a:p>
        </p:txBody>
      </p:sp>
      <p:cxnSp>
        <p:nvCxnSpPr>
          <p:cNvPr id="10" name="Straight Arrow Connector 9"/>
          <p:cNvCxnSpPr/>
          <p:nvPr/>
        </p:nvCxnSpPr>
        <p:spPr>
          <a:xfrm flipH="1">
            <a:off x="5839619" y="3429000"/>
            <a:ext cx="166688" cy="1663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627813" y="2997200"/>
            <a:ext cx="763587" cy="1270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409741" y="5872120"/>
            <a:ext cx="1341592"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2 M XCVR</a:t>
            </a:r>
            <a:endParaRPr lang="en-US" dirty="0"/>
          </a:p>
        </p:txBody>
      </p:sp>
      <p:cxnSp>
        <p:nvCxnSpPr>
          <p:cNvPr id="14" name="Straight Arrow Connector 13"/>
          <p:cNvCxnSpPr/>
          <p:nvPr/>
        </p:nvCxnSpPr>
        <p:spPr>
          <a:xfrm flipV="1">
            <a:off x="3751333" y="5995186"/>
            <a:ext cx="1963667" cy="266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155079" y="1435100"/>
            <a:ext cx="4463787" cy="2514600"/>
          </a:xfrm>
        </p:spPr>
      </p:pic>
      <p:sp>
        <p:nvSpPr>
          <p:cNvPr id="19" name="Oval 18"/>
          <p:cNvSpPr/>
          <p:nvPr/>
        </p:nvSpPr>
        <p:spPr>
          <a:xfrm>
            <a:off x="5987425" y="1219200"/>
            <a:ext cx="2209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smtClean="0"/>
              <a:t>Xastir</a:t>
            </a:r>
            <a:r>
              <a:rPr lang="en-US" dirty="0" smtClean="0"/>
              <a:t> </a:t>
            </a:r>
            <a:r>
              <a:rPr lang="en-US" dirty="0"/>
              <a:t>S</a:t>
            </a:r>
            <a:r>
              <a:rPr lang="en-US" dirty="0" smtClean="0"/>
              <a:t>oftware</a:t>
            </a:r>
            <a:endParaRPr lang="en-US" dirty="0"/>
          </a:p>
        </p:txBody>
      </p:sp>
      <p:cxnSp>
        <p:nvCxnSpPr>
          <p:cNvPr id="22" name="Straight Arrow Connector 21"/>
          <p:cNvCxnSpPr/>
          <p:nvPr/>
        </p:nvCxnSpPr>
        <p:spPr>
          <a:xfrm flipH="1">
            <a:off x="4419600" y="1524000"/>
            <a:ext cx="1567826" cy="1143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317274" y="1838016"/>
            <a:ext cx="763587" cy="1270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1123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APRS Tracker</a:t>
            </a:r>
            <a:endParaRPr lang="en-US" dirty="0"/>
          </a:p>
        </p:txBody>
      </p:sp>
      <p:sp>
        <p:nvSpPr>
          <p:cNvPr id="3" name="Content Placeholder 2"/>
          <p:cNvSpPr>
            <a:spLocks noGrp="1"/>
          </p:cNvSpPr>
          <p:nvPr>
            <p:ph idx="1"/>
          </p:nvPr>
        </p:nvSpPr>
        <p:spPr>
          <a:xfrm>
            <a:off x="305025" y="4572000"/>
            <a:ext cx="3962400" cy="2209800"/>
          </a:xfrm>
        </p:spPr>
        <p:txBody>
          <a:bodyPr>
            <a:normAutofit/>
          </a:bodyPr>
          <a:lstStyle/>
          <a:p>
            <a:r>
              <a:rPr lang="en-US" sz="2800" dirty="0" smtClean="0"/>
              <a:t>An </a:t>
            </a:r>
            <a:r>
              <a:rPr lang="en-US" sz="2400" dirty="0" smtClean="0"/>
              <a:t>Argent </a:t>
            </a:r>
            <a:r>
              <a:rPr lang="en-US" sz="2400" dirty="0"/>
              <a:t>Data Systems: </a:t>
            </a:r>
            <a:r>
              <a:rPr lang="en-US" sz="2400" dirty="0" err="1"/>
              <a:t>OpenTracker</a:t>
            </a:r>
            <a:r>
              <a:rPr lang="en-US" sz="2400" dirty="0"/>
              <a:t> (tracker</a:t>
            </a:r>
            <a:r>
              <a:rPr lang="en-US" sz="2400" dirty="0" smtClean="0"/>
              <a:t>)</a:t>
            </a:r>
          </a:p>
          <a:p>
            <a:r>
              <a:rPr lang="en-US" sz="2400" dirty="0" smtClean="0"/>
              <a:t>UBLOX GPS-R</a:t>
            </a:r>
          </a:p>
          <a:p>
            <a:r>
              <a:rPr lang="en-US" sz="2400" dirty="0" smtClean="0"/>
              <a:t>Li Ion Batteries</a:t>
            </a: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7200" y="1337883"/>
            <a:ext cx="3810225" cy="2857669"/>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53000" y="3657600"/>
            <a:ext cx="4013200" cy="3009900"/>
          </a:xfrm>
          <a:prstGeom prst="rect">
            <a:avLst/>
          </a:prstGeom>
        </p:spPr>
      </p:pic>
      <p:sp>
        <p:nvSpPr>
          <p:cNvPr id="9" name="Content Placeholder 2"/>
          <p:cNvSpPr txBox="1">
            <a:spLocks/>
          </p:cNvSpPr>
          <p:nvPr/>
        </p:nvSpPr>
        <p:spPr>
          <a:xfrm>
            <a:off x="4700798" y="1295400"/>
            <a:ext cx="39624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You can easily set up a small transmit only APRS station.</a:t>
            </a:r>
          </a:p>
          <a:p>
            <a:pPr lvl="1"/>
            <a:r>
              <a:rPr lang="en-US" sz="2400" dirty="0" smtClean="0"/>
              <a:t>This unit uses a </a:t>
            </a:r>
            <a:r>
              <a:rPr lang="en-US" sz="2400" dirty="0" err="1" smtClean="0"/>
              <a:t>Baofeng</a:t>
            </a:r>
            <a:r>
              <a:rPr lang="en-US" sz="2400" dirty="0" smtClean="0"/>
              <a:t> UV-3R</a:t>
            </a:r>
          </a:p>
        </p:txBody>
      </p:sp>
    </p:spTree>
    <p:extLst>
      <p:ext uri="{BB962C8B-B14F-4D97-AF65-F5344CB8AC3E}">
        <p14:creationId xmlns="" xmlns:p14="http://schemas.microsoft.com/office/powerpoint/2010/main" val="4100301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 the box APRS ready radios”</a:t>
            </a:r>
            <a:endParaRPr lang="en-US" dirty="0"/>
          </a:p>
        </p:txBody>
      </p:sp>
      <p:sp>
        <p:nvSpPr>
          <p:cNvPr id="9" name="Content Placeholder 2"/>
          <p:cNvSpPr txBox="1">
            <a:spLocks/>
          </p:cNvSpPr>
          <p:nvPr/>
        </p:nvSpPr>
        <p:spPr>
          <a:xfrm>
            <a:off x="228600" y="1676400"/>
            <a:ext cx="4572000" cy="2209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100" dirty="0" smtClean="0"/>
              <a:t>There are now a few commercially </a:t>
            </a:r>
            <a:r>
              <a:rPr lang="en-US" sz="3100" dirty="0"/>
              <a:t>available radios </a:t>
            </a:r>
            <a:r>
              <a:rPr lang="en-US" sz="3100" dirty="0" smtClean="0"/>
              <a:t>that have </a:t>
            </a:r>
            <a:r>
              <a:rPr lang="en-US" sz="3100" dirty="0"/>
              <a:t>built </a:t>
            </a:r>
            <a:r>
              <a:rPr lang="en-US" sz="3100" dirty="0" smtClean="0"/>
              <a:t>a built in GPS and APRS</a:t>
            </a:r>
            <a:r>
              <a:rPr lang="en-US" sz="3100" dirty="0"/>
              <a:t>. </a:t>
            </a:r>
            <a:endParaRPr lang="en-US" sz="3100" dirty="0" smtClean="0"/>
          </a:p>
          <a:p>
            <a:pPr lvl="1"/>
            <a:r>
              <a:rPr lang="en-US" sz="2300" dirty="0" smtClean="0"/>
              <a:t>Kenwood: </a:t>
            </a:r>
            <a:r>
              <a:rPr lang="en-US" sz="2300" smtClean="0"/>
              <a:t>TH-D72,D710G,TH-D74A </a:t>
            </a:r>
            <a:endParaRPr lang="en-US" sz="2300" dirty="0"/>
          </a:p>
          <a:p>
            <a:pPr lvl="1"/>
            <a:r>
              <a:rPr lang="en-US" sz="2300" dirty="0" err="1" smtClean="0"/>
              <a:t>Yaesu</a:t>
            </a:r>
            <a:r>
              <a:rPr lang="en-US" sz="2300" dirty="0" smtClean="0"/>
              <a:t>: VX-8DR </a:t>
            </a:r>
            <a:r>
              <a:rPr lang="en-US" sz="2300" dirty="0"/>
              <a:t>and </a:t>
            </a:r>
            <a:r>
              <a:rPr lang="en-US" sz="2300" dirty="0" smtClean="0"/>
              <a:t>FTM-400DR, FT-1DR, FT2DR</a:t>
            </a:r>
            <a:r>
              <a:rPr lang="en-US" sz="2300" dirty="0"/>
              <a:t/>
            </a:r>
            <a:br>
              <a:rPr lang="en-US" sz="2300" dirty="0"/>
            </a:br>
            <a:endParaRPr lang="en-US" sz="2300" dirty="0" smtClean="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00600" y="1905000"/>
            <a:ext cx="3705267" cy="4800600"/>
          </a:xfrm>
          <a:prstGeom prst="rect">
            <a:avLst/>
          </a:prstGeom>
        </p:spPr>
      </p:pic>
    </p:spTree>
    <p:extLst>
      <p:ext uri="{BB962C8B-B14F-4D97-AF65-F5344CB8AC3E}">
        <p14:creationId xmlns="" xmlns:p14="http://schemas.microsoft.com/office/powerpoint/2010/main" val="3230537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links</a:t>
            </a:r>
            <a:endParaRPr lang="en-US" dirty="0"/>
          </a:p>
        </p:txBody>
      </p:sp>
      <p:sp>
        <p:nvSpPr>
          <p:cNvPr id="3" name="Content Placeholder 2"/>
          <p:cNvSpPr>
            <a:spLocks noGrp="1"/>
          </p:cNvSpPr>
          <p:nvPr>
            <p:ph idx="1"/>
          </p:nvPr>
        </p:nvSpPr>
        <p:spPr/>
        <p:txBody>
          <a:bodyPr/>
          <a:lstStyle/>
          <a:p>
            <a:r>
              <a:rPr lang="en-US" dirty="0" smtClean="0"/>
              <a:t>Web pages</a:t>
            </a:r>
          </a:p>
          <a:p>
            <a:pPr lvl="1"/>
            <a:r>
              <a:rPr lang="en-US" dirty="0">
                <a:hlinkClick r:id="rId2"/>
              </a:rPr>
              <a:t>https://</a:t>
            </a:r>
            <a:r>
              <a:rPr lang="en-US" dirty="0" smtClean="0">
                <a:hlinkClick r:id="rId2"/>
              </a:rPr>
              <a:t>www.argentdata.com/catalog/index.php?cPath=22&amp;osCsid=7xPg27mqPqrQv23</a:t>
            </a:r>
            <a:endParaRPr lang="en-US" dirty="0" smtClean="0"/>
          </a:p>
          <a:p>
            <a:pPr lvl="1"/>
            <a:r>
              <a:rPr lang="en-US" dirty="0">
                <a:hlinkClick r:id="rId3"/>
              </a:rPr>
              <a:t>http://</a:t>
            </a:r>
            <a:r>
              <a:rPr lang="en-US" dirty="0" smtClean="0">
                <a:hlinkClick r:id="rId3"/>
              </a:rPr>
              <a:t>www.tnc-x.com/TNCPi.htm</a:t>
            </a:r>
            <a:endParaRPr lang="en-US" dirty="0" smtClean="0"/>
          </a:p>
          <a:p>
            <a:pPr lvl="1"/>
            <a:r>
              <a:rPr lang="en-US" dirty="0">
                <a:hlinkClick r:id="rId4"/>
              </a:rPr>
              <a:t>http://www.byonics.com</a:t>
            </a:r>
            <a:r>
              <a:rPr lang="en-US" dirty="0" smtClean="0">
                <a:hlinkClick r:id="rId4"/>
              </a:rPr>
              <a:t>/</a:t>
            </a:r>
            <a:endParaRPr lang="en-US" dirty="0" smtClean="0"/>
          </a:p>
          <a:p>
            <a:pPr lvl="1"/>
            <a:endParaRPr lang="en-US" dirty="0" smtClean="0"/>
          </a:p>
          <a:p>
            <a:pPr lvl="1"/>
            <a:endParaRPr lang="en-US" dirty="0" smtClean="0"/>
          </a:p>
          <a:p>
            <a:r>
              <a:rPr lang="en-US" dirty="0" smtClean="0"/>
              <a:t>Questions?</a:t>
            </a:r>
          </a:p>
        </p:txBody>
      </p:sp>
    </p:spTree>
    <p:extLst>
      <p:ext uri="{BB962C8B-B14F-4D97-AF65-F5344CB8AC3E}">
        <p14:creationId xmlns="" xmlns:p14="http://schemas.microsoft.com/office/powerpoint/2010/main" val="287205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7" name="Rectangle 6"/>
          <p:cNvSpPr/>
          <p:nvPr/>
        </p:nvSpPr>
        <p:spPr>
          <a:xfrm>
            <a:off x="181396" y="1295400"/>
            <a:ext cx="5410200" cy="5109091"/>
          </a:xfrm>
          <a:prstGeom prst="rect">
            <a:avLst/>
          </a:prstGeom>
        </p:spPr>
        <p:txBody>
          <a:bodyPr wrap="square">
            <a:spAutoFit/>
          </a:bodyPr>
          <a:lstStyle/>
          <a:p>
            <a:r>
              <a:rPr lang="en-US" sz="1400" dirty="0" smtClean="0"/>
              <a:t>Born in the late </a:t>
            </a:r>
            <a:r>
              <a:rPr lang="en-US" sz="1400" dirty="0"/>
              <a:t>1950s, I was a child of the space </a:t>
            </a:r>
            <a:r>
              <a:rPr lang="en-US" sz="1400" dirty="0" smtClean="0"/>
              <a:t>race,  </a:t>
            </a:r>
            <a:r>
              <a:rPr lang="en-US" sz="1400" dirty="0"/>
              <a:t>f</a:t>
            </a:r>
            <a:r>
              <a:rPr lang="en-US" sz="1400" dirty="0" smtClean="0"/>
              <a:t>rom the first beeps of Sputnik to Mercury, Apollo, and the Space Shuttle I was hooked. I always dreamed of </a:t>
            </a:r>
            <a:r>
              <a:rPr lang="en-US" sz="1400" dirty="0"/>
              <a:t>g</a:t>
            </a:r>
            <a:r>
              <a:rPr lang="en-US" sz="1400" dirty="0" smtClean="0"/>
              <a:t>oing or at least sending things into space. For years these high altitudes was the domain of </a:t>
            </a:r>
            <a:r>
              <a:rPr lang="en-US" sz="1400" dirty="0"/>
              <a:t>government agencies </a:t>
            </a:r>
            <a:r>
              <a:rPr lang="en-US" sz="1400" dirty="0" smtClean="0"/>
              <a:t>.</a:t>
            </a:r>
          </a:p>
          <a:p>
            <a:endParaRPr lang="en-US" sz="1400" dirty="0" smtClean="0"/>
          </a:p>
          <a:p>
            <a:r>
              <a:rPr lang="en-US" sz="1400" dirty="0" smtClean="0"/>
              <a:t>But today it's </a:t>
            </a:r>
            <a:r>
              <a:rPr lang="en-US" sz="1400" dirty="0"/>
              <a:t>much easier to reach Earth's outer </a:t>
            </a:r>
            <a:r>
              <a:rPr lang="en-US" sz="1400" dirty="0" smtClean="0"/>
              <a:t>limits, </a:t>
            </a:r>
            <a:r>
              <a:rPr lang="en-US" sz="1400" dirty="0"/>
              <a:t>for the average person, </a:t>
            </a:r>
            <a:r>
              <a:rPr lang="en-US" sz="1400" dirty="0" smtClean="0"/>
              <a:t> than </a:t>
            </a:r>
            <a:r>
              <a:rPr lang="en-US" sz="1400" dirty="0"/>
              <a:t>you might think. </a:t>
            </a:r>
          </a:p>
          <a:p>
            <a:r>
              <a:rPr lang="en-US" sz="1400" dirty="0"/>
              <a:t>All you need is a big weather </a:t>
            </a:r>
            <a:r>
              <a:rPr lang="en-US" sz="1400" dirty="0" smtClean="0"/>
              <a:t>balloon, an APRS tracker, a parachute, </a:t>
            </a:r>
            <a:r>
              <a:rPr lang="en-US" sz="1400" dirty="0"/>
              <a:t>some helium and </a:t>
            </a:r>
            <a:r>
              <a:rPr lang="en-US" sz="1400" dirty="0" smtClean="0"/>
              <a:t>a few basic skills.</a:t>
            </a:r>
            <a:endParaRPr lang="en-US" sz="1400" dirty="0"/>
          </a:p>
          <a:p>
            <a:endParaRPr lang="en-US" sz="1400" dirty="0" smtClean="0"/>
          </a:p>
          <a:p>
            <a:r>
              <a:rPr lang="en-US" sz="1400" dirty="0" smtClean="0"/>
              <a:t>High-altitude </a:t>
            </a:r>
            <a:r>
              <a:rPr lang="en-US" sz="1400" dirty="0"/>
              <a:t>"ballooning" allows hobbyists, </a:t>
            </a:r>
            <a:r>
              <a:rPr lang="en-US" sz="1400" dirty="0" smtClean="0"/>
              <a:t>and </a:t>
            </a:r>
            <a:r>
              <a:rPr lang="en-US" sz="1400" dirty="0"/>
              <a:t>students </a:t>
            </a:r>
            <a:r>
              <a:rPr lang="en-US" sz="1400" dirty="0" smtClean="0"/>
              <a:t>to </a:t>
            </a:r>
            <a:r>
              <a:rPr lang="en-US" sz="1400" dirty="0"/>
              <a:t>view our planet from as high as 100,000 feet. These balloons can capture the curvature of the Earth and fields of endless </a:t>
            </a:r>
            <a:r>
              <a:rPr lang="en-US" sz="1400" dirty="0" smtClean="0"/>
              <a:t>clouds. </a:t>
            </a:r>
          </a:p>
          <a:p>
            <a:endParaRPr lang="en-US" sz="1400" dirty="0" smtClean="0"/>
          </a:p>
          <a:p>
            <a:r>
              <a:rPr lang="en-US" sz="1400" dirty="0" smtClean="0"/>
              <a:t>It’s probably the only way an average person can send a payload to the edge of space.</a:t>
            </a:r>
          </a:p>
          <a:p>
            <a:endParaRPr lang="en-US" sz="1400" dirty="0" smtClean="0"/>
          </a:p>
          <a:p>
            <a:r>
              <a:rPr lang="en-US" sz="1400" dirty="0" smtClean="0"/>
              <a:t>I first had an interest in launching a high altitude balloon in 2012. I approached the science teacher at </a:t>
            </a:r>
            <a:r>
              <a:rPr lang="en-US" sz="1400" dirty="0" err="1" smtClean="0"/>
              <a:t>Da</a:t>
            </a:r>
            <a:r>
              <a:rPr lang="en-US" sz="1400" dirty="0" smtClean="0"/>
              <a:t> Vinci Academy High School.  At first he was very interested and I started acquiring everything I needed. </a:t>
            </a:r>
            <a:r>
              <a:rPr lang="en-US" sz="1400" dirty="0" smtClean="0"/>
              <a:t>Unfortunately </a:t>
            </a:r>
            <a:r>
              <a:rPr lang="en-US" sz="1400" dirty="0" smtClean="0"/>
              <a:t>at some point they seemed to loose interest.  And so the project was put on hold.  Until now!</a:t>
            </a:r>
            <a:endParaRPr lang="en-US" sz="1400" dirty="0"/>
          </a:p>
          <a:p>
            <a:endParaRPr lang="en-US"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38800" y="1828800"/>
            <a:ext cx="3344595" cy="3836947"/>
          </a:xfrm>
          <a:prstGeom prst="rect">
            <a:avLst/>
          </a:prstGeom>
        </p:spPr>
      </p:pic>
    </p:spTree>
    <p:extLst>
      <p:ext uri="{BB962C8B-B14F-4D97-AF65-F5344CB8AC3E}">
        <p14:creationId xmlns="" xmlns:p14="http://schemas.microsoft.com/office/powerpoint/2010/main" val="1806911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r>
              <a:rPr lang="en-US" dirty="0" smtClean="0"/>
              <a:t>Cost for APRS Tracker</a:t>
            </a:r>
          </a:p>
          <a:p>
            <a:pPr lvl="1"/>
            <a:r>
              <a:rPr lang="en-US" dirty="0" smtClean="0"/>
              <a:t>Argent Data </a:t>
            </a:r>
            <a:r>
              <a:rPr lang="en-US" b="1" dirty="0"/>
              <a:t>T3-Mini</a:t>
            </a:r>
            <a:r>
              <a:rPr lang="en-US" dirty="0" smtClean="0"/>
              <a:t>		$40.00</a:t>
            </a:r>
          </a:p>
          <a:p>
            <a:pPr lvl="1"/>
            <a:r>
              <a:rPr lang="en-US" dirty="0" err="1" smtClean="0"/>
              <a:t>Baofeng</a:t>
            </a:r>
            <a:r>
              <a:rPr lang="en-US" dirty="0" smtClean="0"/>
              <a:t> </a:t>
            </a:r>
            <a:r>
              <a:rPr lang="en-US" b="1" dirty="0" smtClean="0"/>
              <a:t>UV-3R</a:t>
            </a:r>
            <a:r>
              <a:rPr lang="en-US" dirty="0" smtClean="0"/>
              <a:t>			$22.97</a:t>
            </a:r>
          </a:p>
          <a:p>
            <a:pPr lvl="1"/>
            <a:r>
              <a:rPr lang="en-US" dirty="0" smtClean="0"/>
              <a:t>UBLOX </a:t>
            </a:r>
            <a:r>
              <a:rPr lang="en-US" b="1" dirty="0"/>
              <a:t>NEO-6M GPS </a:t>
            </a:r>
            <a:r>
              <a:rPr lang="en-US" b="1" dirty="0" smtClean="0"/>
              <a:t>Module</a:t>
            </a:r>
            <a:r>
              <a:rPr lang="en-US" dirty="0" smtClean="0"/>
              <a:t>	$7.99</a:t>
            </a:r>
          </a:p>
          <a:p>
            <a:pPr marL="457200" lvl="1" indent="0">
              <a:buNone/>
            </a:pPr>
            <a:endParaRPr lang="en-US" dirty="0" smtClean="0"/>
          </a:p>
          <a:p>
            <a:pPr lvl="1"/>
            <a:r>
              <a:rPr lang="en-US" dirty="0" smtClean="0"/>
              <a:t>TOTAL 				~	$70.96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Lesson Plan</a:t>
            </a:r>
            <a:endParaRPr lang="en-US" dirty="0"/>
          </a:p>
        </p:txBody>
      </p:sp>
      <p:sp>
        <p:nvSpPr>
          <p:cNvPr id="7" name="Rectangle 6"/>
          <p:cNvSpPr/>
          <p:nvPr/>
        </p:nvSpPr>
        <p:spPr>
          <a:xfrm>
            <a:off x="457200" y="1447800"/>
            <a:ext cx="8382000" cy="3170099"/>
          </a:xfrm>
          <a:prstGeom prst="rect">
            <a:avLst/>
          </a:prstGeom>
        </p:spPr>
        <p:txBody>
          <a:bodyPr wrap="square">
            <a:spAutoFit/>
          </a:bodyPr>
          <a:lstStyle/>
          <a:p>
            <a:r>
              <a:rPr lang="en-US" sz="1400" dirty="0" smtClean="0"/>
              <a:t>I approached my friend Dr. Kent </a:t>
            </a:r>
            <a:r>
              <a:rPr lang="en-US" sz="1400" dirty="0" err="1" smtClean="0"/>
              <a:t>Schwitkis</a:t>
            </a:r>
            <a:r>
              <a:rPr lang="en-US" sz="1400" dirty="0" smtClean="0"/>
              <a:t> about the prospect of working with some of his physics students </a:t>
            </a:r>
            <a:r>
              <a:rPr lang="en-US" sz="1400" dirty="0"/>
              <a:t>from Compton Jr College to launch and recover a High Altitude Balloon “HAB”. </a:t>
            </a:r>
            <a:r>
              <a:rPr lang="en-US" sz="1400" dirty="0" smtClean="0"/>
              <a:t> He was very excited about the prospect and once he obtained approvals from the Dean and got a few other educators on board the ball stared rolling.</a:t>
            </a:r>
          </a:p>
          <a:p>
            <a:endParaRPr lang="en-US" sz="1400" dirty="0" smtClean="0"/>
          </a:p>
          <a:p>
            <a:r>
              <a:rPr lang="en-US" sz="1400" dirty="0" smtClean="0"/>
              <a:t>The goal: </a:t>
            </a:r>
          </a:p>
          <a:p>
            <a:r>
              <a:rPr lang="en-US" sz="1400" dirty="0"/>
              <a:t>	</a:t>
            </a:r>
            <a:r>
              <a:rPr lang="en-US" sz="1400" dirty="0" smtClean="0"/>
              <a:t>To launch (and recover )a payload to the edge of space or ~50Km above the earth’s surface. </a:t>
            </a:r>
          </a:p>
          <a:p>
            <a:r>
              <a:rPr lang="en-US" sz="1400" dirty="0" smtClean="0"/>
              <a:t>Payload #1:</a:t>
            </a:r>
          </a:p>
          <a:p>
            <a:pPr lvl="2"/>
            <a:r>
              <a:rPr lang="en-US" sz="1400" dirty="0" smtClean="0"/>
              <a:t>The students would design, assemble and test a </a:t>
            </a:r>
            <a:r>
              <a:rPr lang="en-US" sz="1400" dirty="0"/>
              <a:t>scientific payload with sensors for measuring temperature, pressure, acceleration, humidity, light intensity &amp; cosmic rays.  </a:t>
            </a:r>
          </a:p>
          <a:p>
            <a:r>
              <a:rPr lang="en-US" sz="1400" dirty="0" smtClean="0"/>
              <a:t>Payload #2:</a:t>
            </a:r>
          </a:p>
          <a:p>
            <a:r>
              <a:rPr lang="en-US" sz="1400" dirty="0"/>
              <a:t>	</a:t>
            </a:r>
            <a:r>
              <a:rPr lang="en-US" sz="1400" dirty="0" smtClean="0"/>
              <a:t>This payload would include the APRS tracker and  video </a:t>
            </a:r>
            <a:r>
              <a:rPr lang="en-US" sz="1400" dirty="0"/>
              <a:t>cameras pointing </a:t>
            </a:r>
            <a:r>
              <a:rPr lang="en-US" sz="1400" dirty="0" smtClean="0"/>
              <a:t>up, down</a:t>
            </a:r>
            <a:r>
              <a:rPr lang="en-US" sz="1400" dirty="0"/>
              <a:t>, and </a:t>
            </a:r>
            <a:r>
              <a:rPr lang="en-US" sz="1400" dirty="0" smtClean="0"/>
              <a:t>sideways.  </a:t>
            </a:r>
          </a:p>
          <a:p>
            <a:endParaRPr lang="en-US" sz="1400" dirty="0"/>
          </a:p>
          <a:p>
            <a:endParaRPr lang="en-US" sz="1400" dirty="0"/>
          </a:p>
          <a:p>
            <a:endParaRPr lang="en-US"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81800" y="3962400"/>
            <a:ext cx="1981200" cy="2592586"/>
          </a:xfrm>
          <a:prstGeom prst="rect">
            <a:avLst/>
          </a:prstGeom>
        </p:spPr>
      </p:pic>
    </p:spTree>
    <p:extLst>
      <p:ext uri="{BB962C8B-B14F-4D97-AF65-F5344CB8AC3E}">
        <p14:creationId xmlns="" xmlns:p14="http://schemas.microsoft.com/office/powerpoint/2010/main" val="3044186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34" y="0"/>
            <a:ext cx="8229600" cy="1143000"/>
          </a:xfrm>
        </p:spPr>
        <p:txBody>
          <a:bodyPr/>
          <a:lstStyle/>
          <a:p>
            <a:r>
              <a:rPr lang="en-US" dirty="0" smtClean="0"/>
              <a:t> Building a HAB </a:t>
            </a:r>
            <a:endParaRPr lang="en-US" dirty="0"/>
          </a:p>
        </p:txBody>
      </p:sp>
      <p:sp>
        <p:nvSpPr>
          <p:cNvPr id="7" name="Rectangle 6"/>
          <p:cNvSpPr/>
          <p:nvPr/>
        </p:nvSpPr>
        <p:spPr>
          <a:xfrm>
            <a:off x="446411" y="990600"/>
            <a:ext cx="5410200" cy="7078861"/>
          </a:xfrm>
          <a:prstGeom prst="rect">
            <a:avLst/>
          </a:prstGeom>
        </p:spPr>
        <p:txBody>
          <a:bodyPr wrap="square">
            <a:spAutoFit/>
          </a:bodyPr>
          <a:lstStyle/>
          <a:p>
            <a:pPr marL="342900" indent="-342900">
              <a:buFont typeface="+mj-lt"/>
              <a:buAutoNum type="arabicPeriod"/>
            </a:pPr>
            <a:r>
              <a:rPr lang="en-US" sz="1600" dirty="0" smtClean="0"/>
              <a:t>Balloon:</a:t>
            </a:r>
          </a:p>
          <a:p>
            <a:pPr marL="685800" lvl="1" indent="-228600">
              <a:buFont typeface="Arial" panose="020B0604020202020204" pitchFamily="34" charset="0"/>
              <a:buChar char="•"/>
            </a:pPr>
            <a:r>
              <a:rPr lang="en-US" sz="1200" dirty="0" smtClean="0"/>
              <a:t>Meteorological balloons come in different shapes and sizes.  The higher burst altitudes require a larger balloon. We chose a 1200g balloon with a ~100,000ft burst altitude.  </a:t>
            </a:r>
          </a:p>
          <a:p>
            <a:pPr marL="342900" indent="-342900">
              <a:buFont typeface="+mj-lt"/>
              <a:buAutoNum type="arabicPeriod"/>
            </a:pPr>
            <a:endParaRPr lang="en-US" sz="1600" dirty="0" smtClean="0"/>
          </a:p>
          <a:p>
            <a:pPr marL="342900" indent="-342900">
              <a:buFont typeface="+mj-lt"/>
              <a:buAutoNum type="arabicPeriod"/>
            </a:pPr>
            <a:r>
              <a:rPr lang="en-US" sz="1600" dirty="0" smtClean="0"/>
              <a:t>Automatic Packet Reporting System:</a:t>
            </a:r>
          </a:p>
          <a:p>
            <a:pPr marL="685800" lvl="1" indent="-228600">
              <a:buFont typeface="Arial" panose="020B0604020202020204" pitchFamily="34" charset="0"/>
              <a:buChar char="•"/>
            </a:pPr>
            <a:r>
              <a:rPr lang="en-US" sz="1200" dirty="0" smtClean="0"/>
              <a:t>Complete APRS units are available from </a:t>
            </a:r>
            <a:r>
              <a:rPr lang="en-US" sz="1200" dirty="0" smtClean="0">
                <a:hlinkClick r:id="rId2"/>
              </a:rPr>
              <a:t>a few vendors</a:t>
            </a:r>
            <a:r>
              <a:rPr lang="en-US" sz="1200" dirty="0" smtClean="0"/>
              <a:t>. Being a DIY guy I decided to build my own.  The system consisted of the </a:t>
            </a:r>
            <a:r>
              <a:rPr lang="en-US" sz="1200" dirty="0" err="1" smtClean="0"/>
              <a:t>GPSr</a:t>
            </a:r>
            <a:r>
              <a:rPr lang="en-US" sz="1200" dirty="0" smtClean="0"/>
              <a:t> (UBLOX-6M), TNC (Agent data systems T3 Mini) and Radio (</a:t>
            </a:r>
            <a:r>
              <a:rPr lang="en-US" sz="1200" dirty="0" err="1" smtClean="0"/>
              <a:t>Baofeng</a:t>
            </a:r>
            <a:r>
              <a:rPr lang="en-US" sz="1200" dirty="0" smtClean="0"/>
              <a:t> UV-3R)</a:t>
            </a:r>
          </a:p>
          <a:p>
            <a:pPr marL="685800" lvl="1" indent="-228600">
              <a:buFont typeface="Arial" panose="020B0604020202020204" pitchFamily="34" charset="0"/>
              <a:buChar char="•"/>
            </a:pPr>
            <a:r>
              <a:rPr lang="en-US" sz="1000" dirty="0" smtClean="0">
                <a:solidFill>
                  <a:srgbClr val="FF0000"/>
                </a:solidFill>
              </a:rPr>
              <a:t>Note: it is actually illegal to use a cellphone as a balloon tracking device per FAA rules</a:t>
            </a:r>
          </a:p>
          <a:p>
            <a:pPr marL="342900" indent="-342900">
              <a:buFont typeface="+mj-lt"/>
              <a:buAutoNum type="arabicPeriod"/>
            </a:pPr>
            <a:endParaRPr lang="en-US" sz="1600" dirty="0" smtClean="0">
              <a:solidFill>
                <a:srgbClr val="FF0000"/>
              </a:solidFill>
            </a:endParaRPr>
          </a:p>
          <a:p>
            <a:pPr marL="342900" indent="-342900">
              <a:buFont typeface="+mj-lt"/>
              <a:buAutoNum type="arabicPeriod"/>
            </a:pPr>
            <a:r>
              <a:rPr lang="en-US" sz="1600" dirty="0" smtClean="0"/>
              <a:t>Cameras</a:t>
            </a:r>
          </a:p>
          <a:p>
            <a:pPr marL="685800" lvl="1" indent="-228600">
              <a:buFont typeface="Arial" panose="020B0604020202020204" pitchFamily="34" charset="0"/>
              <a:buChar char="•"/>
            </a:pPr>
            <a:r>
              <a:rPr lang="en-US" sz="1200" dirty="0" smtClean="0"/>
              <a:t>We decided on three cameras looking down, up &amp; side.  The down and up cameras provide the best photos of the view from space but the up cam is great for capturing change in balloon size during accent and the balloon burst and parachute operation during decent. </a:t>
            </a:r>
            <a:endParaRPr lang="en-US" sz="1200" dirty="0"/>
          </a:p>
          <a:p>
            <a:pPr marL="685800" lvl="1" indent="-228600">
              <a:buFont typeface="+mj-lt"/>
              <a:buAutoNum type="arabicPeriod"/>
            </a:pPr>
            <a:endParaRPr lang="en-US" sz="1200" dirty="0" smtClean="0"/>
          </a:p>
          <a:p>
            <a:pPr marL="342900" indent="-342900">
              <a:buFont typeface="+mj-lt"/>
              <a:buAutoNum type="arabicPeriod"/>
            </a:pPr>
            <a:r>
              <a:rPr lang="en-US" sz="1600" dirty="0" smtClean="0"/>
              <a:t>Parachute</a:t>
            </a:r>
            <a:endParaRPr lang="en-US" sz="1600" dirty="0"/>
          </a:p>
          <a:p>
            <a:pPr marL="685800" lvl="1" indent="-228600">
              <a:buFont typeface="Arial" panose="020B0604020202020204" pitchFamily="34" charset="0"/>
              <a:buChar char="•"/>
            </a:pPr>
            <a:r>
              <a:rPr lang="en-US" sz="1200" dirty="0" smtClean="0"/>
              <a:t>Parachutes are very important to insure the payload lands safely.  Commercial ones are available. Again I followed some simple plans and fabricated my own 60” parachute from  rip-stop nylon</a:t>
            </a:r>
          </a:p>
          <a:p>
            <a:pPr marL="685800" lvl="1" indent="-228600">
              <a:buFont typeface="Arial" panose="020B0604020202020204" pitchFamily="34" charset="0"/>
              <a:buChar char="•"/>
            </a:pPr>
            <a:endParaRPr lang="en-US" sz="1200" dirty="0"/>
          </a:p>
          <a:p>
            <a:pPr marL="342900" indent="-342900">
              <a:buFont typeface="+mj-lt"/>
              <a:buAutoNum type="arabicPeriod"/>
            </a:pPr>
            <a:r>
              <a:rPr lang="en-US" sz="1600" dirty="0" smtClean="0"/>
              <a:t>Helium</a:t>
            </a:r>
            <a:endParaRPr lang="en-US" sz="1600" dirty="0"/>
          </a:p>
          <a:p>
            <a:pPr marL="628650" lvl="1" indent="-171450">
              <a:buFont typeface="Arial" panose="020B0604020202020204" pitchFamily="34" charset="0"/>
              <a:buChar char="•"/>
            </a:pPr>
            <a:r>
              <a:rPr lang="en-US" sz="1200" dirty="0" smtClean="0"/>
              <a:t>The amount of Helium required depends on the size of the balloon and the weight of the payload. </a:t>
            </a:r>
          </a:p>
          <a:p>
            <a:pPr marL="1085850" lvl="2" indent="-171450">
              <a:buFont typeface="Courier New" panose="02070309020205020404" pitchFamily="49" charset="0"/>
              <a:buChar char="o"/>
            </a:pPr>
            <a:r>
              <a:rPr lang="en-US" sz="1100" dirty="0" smtClean="0"/>
              <a:t>100 </a:t>
            </a:r>
            <a:r>
              <a:rPr lang="en-US" sz="1100" dirty="0"/>
              <a:t>cubic feet of helium will lift 1080g...</a:t>
            </a:r>
          </a:p>
          <a:p>
            <a:pPr marL="1085850" lvl="2" indent="-171450">
              <a:buFont typeface="Courier New" panose="02070309020205020404" pitchFamily="49" charset="0"/>
              <a:buChar char="o"/>
            </a:pPr>
            <a:r>
              <a:rPr lang="en-US" sz="1100" dirty="0"/>
              <a:t>200  cubic feet of helium will lift 2961g</a:t>
            </a:r>
            <a:r>
              <a:rPr lang="en-US" sz="1100" dirty="0" smtClean="0"/>
              <a:t>...</a:t>
            </a:r>
            <a:r>
              <a:rPr lang="en-US" sz="1100" dirty="0"/>
              <a:t> </a:t>
            </a:r>
          </a:p>
          <a:p>
            <a:endParaRPr lang="en-US" sz="1200" dirty="0"/>
          </a:p>
          <a:p>
            <a:r>
              <a:rPr lang="en-US" sz="1200" dirty="0"/>
              <a:t/>
            </a:r>
            <a:br>
              <a:rPr lang="en-US" sz="1200" dirty="0"/>
            </a:br>
            <a:endParaRPr lang="en-US" sz="1200" dirty="0"/>
          </a:p>
          <a:p>
            <a:r>
              <a:rPr lang="en-US" sz="1200" dirty="0"/>
              <a:t/>
            </a:r>
            <a:br>
              <a:rPr lang="en-US" sz="1200" dirty="0"/>
            </a:br>
            <a:endParaRPr lang="en-US" sz="1200" dirty="0"/>
          </a:p>
          <a:p>
            <a:endParaRPr lang="en-US" sz="1400" dirty="0"/>
          </a:p>
          <a:p>
            <a:endParaRPr lang="en-US" dirty="0"/>
          </a:p>
        </p:txBody>
      </p:sp>
      <p:sp>
        <p:nvSpPr>
          <p:cNvPr id="3" name="TextBox 2"/>
          <p:cNvSpPr txBox="1"/>
          <p:nvPr/>
        </p:nvSpPr>
        <p:spPr>
          <a:xfrm>
            <a:off x="685800" y="6400800"/>
            <a:ext cx="7737668" cy="369332"/>
          </a:xfrm>
          <a:prstGeom prst="rect">
            <a:avLst/>
          </a:prstGeom>
          <a:solidFill>
            <a:schemeClr val="accent2">
              <a:lumMod val="60000"/>
              <a:lumOff val="40000"/>
            </a:schemeClr>
          </a:solidFill>
        </p:spPr>
        <p:txBody>
          <a:bodyPr wrap="square" rtlCol="0">
            <a:spAutoFit/>
          </a:bodyPr>
          <a:lstStyle/>
          <a:p>
            <a:r>
              <a:rPr lang="en-US" dirty="0" smtClean="0"/>
              <a:t>Keep in mind that finding the payload is not guaranteed so price is a key factor!</a:t>
            </a:r>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19800" y="2133600"/>
            <a:ext cx="2556068" cy="3408091"/>
          </a:xfrm>
          <a:prstGeom prst="rect">
            <a:avLst/>
          </a:prstGeom>
        </p:spPr>
      </p:pic>
    </p:spTree>
    <p:extLst>
      <p:ext uri="{BB962C8B-B14F-4D97-AF65-F5344CB8AC3E}">
        <p14:creationId xmlns="" xmlns:p14="http://schemas.microsoft.com/office/powerpoint/2010/main" val="2059058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6411" y="2209800"/>
            <a:ext cx="5410200" cy="3600986"/>
          </a:xfrm>
          <a:prstGeom prst="rect">
            <a:avLst/>
          </a:prstGeom>
        </p:spPr>
        <p:txBody>
          <a:bodyPr wrap="square">
            <a:spAutoFit/>
          </a:bodyPr>
          <a:lstStyle/>
          <a:p>
            <a:pPr marL="228600" indent="-228600">
              <a:buFont typeface="Arial" panose="020B0604020202020204" pitchFamily="34" charset="0"/>
              <a:buChar char="•"/>
            </a:pPr>
            <a:r>
              <a:rPr lang="en-US" sz="1200" dirty="0" smtClean="0"/>
              <a:t>We used an Arduino Pro Mini to control the following sensors</a:t>
            </a:r>
          </a:p>
          <a:p>
            <a:pPr marL="685800" lvl="1" indent="-228600">
              <a:buFont typeface="Arial" panose="020B0604020202020204" pitchFamily="34" charset="0"/>
              <a:buChar char="•"/>
            </a:pPr>
            <a:r>
              <a:rPr lang="en-US" sz="1200" dirty="0" smtClean="0"/>
              <a:t>Sensors</a:t>
            </a:r>
          </a:p>
          <a:p>
            <a:pPr marL="1143000" lvl="2" indent="-228600">
              <a:buFont typeface="Arial" panose="020B0604020202020204" pitchFamily="34" charset="0"/>
              <a:buChar char="•"/>
            </a:pPr>
            <a:r>
              <a:rPr lang="en-US" sz="1200" dirty="0" smtClean="0"/>
              <a:t>Atmospheric Pressure</a:t>
            </a:r>
          </a:p>
          <a:p>
            <a:pPr marL="1143000" lvl="2" indent="-228600">
              <a:buFont typeface="Arial" panose="020B0604020202020204" pitchFamily="34" charset="0"/>
              <a:buChar char="•"/>
            </a:pPr>
            <a:r>
              <a:rPr lang="en-US" sz="1200" dirty="0" smtClean="0"/>
              <a:t>Temperature</a:t>
            </a:r>
          </a:p>
          <a:p>
            <a:pPr marL="1143000" lvl="2" indent="-228600">
              <a:buFont typeface="Arial" panose="020B0604020202020204" pitchFamily="34" charset="0"/>
              <a:buChar char="•"/>
            </a:pPr>
            <a:r>
              <a:rPr lang="en-US" sz="1200" dirty="0" smtClean="0"/>
              <a:t>Cosmic Rays</a:t>
            </a:r>
          </a:p>
          <a:p>
            <a:pPr marL="1143000" lvl="2" indent="-228600">
              <a:buFont typeface="Arial" panose="020B0604020202020204" pitchFamily="34" charset="0"/>
              <a:buChar char="•"/>
            </a:pPr>
            <a:r>
              <a:rPr lang="en-US" sz="1200" dirty="0" smtClean="0"/>
              <a:t>Light Intensity</a:t>
            </a:r>
          </a:p>
          <a:p>
            <a:pPr marL="685800" lvl="1" indent="-228600">
              <a:buFont typeface="Arial" panose="020B0604020202020204" pitchFamily="34" charset="0"/>
              <a:buChar char="•"/>
            </a:pPr>
            <a:r>
              <a:rPr lang="en-US" sz="1200" dirty="0" smtClean="0"/>
              <a:t>We also has a Real Time Clock to “Time Stamp” the data</a:t>
            </a:r>
          </a:p>
          <a:p>
            <a:pPr marL="685800" lvl="1" indent="-228600">
              <a:buFont typeface="Arial" panose="020B0604020202020204" pitchFamily="34" charset="0"/>
              <a:buChar char="•"/>
            </a:pPr>
            <a:r>
              <a:rPr lang="en-US" sz="1200" dirty="0" smtClean="0"/>
              <a:t>We also included a Micro SD storage card </a:t>
            </a:r>
          </a:p>
          <a:p>
            <a:pPr marL="1143000" lvl="2" indent="-228600">
              <a:buFont typeface="Arial" panose="020B0604020202020204" pitchFamily="34" charset="0"/>
              <a:buChar char="•"/>
            </a:pPr>
            <a:r>
              <a:rPr lang="en-US" sz="1200" dirty="0" smtClean="0"/>
              <a:t>So we could compile the data once on the ground	</a:t>
            </a:r>
          </a:p>
          <a:p>
            <a:pPr marL="342900" indent="-342900">
              <a:buFont typeface="+mj-lt"/>
              <a:buAutoNum type="arabicPeriod"/>
            </a:pPr>
            <a:endParaRPr lang="en-US" sz="1600" dirty="0" smtClean="0"/>
          </a:p>
          <a:p>
            <a:pPr marL="342900" indent="-342900">
              <a:buFont typeface="+mj-lt"/>
              <a:buAutoNum type="arabicPeriod"/>
            </a:pPr>
            <a:endParaRPr lang="en-US" sz="1200" dirty="0" smtClean="0"/>
          </a:p>
          <a:p>
            <a:endParaRPr lang="en-US" sz="1200" dirty="0"/>
          </a:p>
          <a:p>
            <a:r>
              <a:rPr lang="en-US" sz="1200" dirty="0"/>
              <a:t/>
            </a:r>
            <a:br>
              <a:rPr lang="en-US" sz="1200" dirty="0"/>
            </a:br>
            <a:endParaRPr lang="en-US" sz="1200" dirty="0"/>
          </a:p>
          <a:p>
            <a:r>
              <a:rPr lang="en-US" sz="1200" dirty="0"/>
              <a:t/>
            </a:r>
            <a:br>
              <a:rPr lang="en-US" sz="1200" dirty="0"/>
            </a:br>
            <a:endParaRPr lang="en-US" sz="1200" dirty="0"/>
          </a:p>
          <a:p>
            <a:endParaRPr lang="en-US" sz="1400" dirty="0"/>
          </a:p>
          <a:p>
            <a:endParaRPr lang="en-US" dirty="0"/>
          </a:p>
        </p:txBody>
      </p:sp>
      <p:sp>
        <p:nvSpPr>
          <p:cNvPr id="3" name="TextBox 2"/>
          <p:cNvSpPr txBox="1"/>
          <p:nvPr/>
        </p:nvSpPr>
        <p:spPr>
          <a:xfrm>
            <a:off x="685800" y="6400800"/>
            <a:ext cx="7737668" cy="369332"/>
          </a:xfrm>
          <a:prstGeom prst="rect">
            <a:avLst/>
          </a:prstGeom>
          <a:solidFill>
            <a:schemeClr val="accent2">
              <a:lumMod val="60000"/>
              <a:lumOff val="40000"/>
            </a:schemeClr>
          </a:solidFill>
        </p:spPr>
        <p:txBody>
          <a:bodyPr wrap="square" rtlCol="0">
            <a:spAutoFit/>
          </a:bodyPr>
          <a:lstStyle/>
          <a:p>
            <a:r>
              <a:rPr lang="en-US" dirty="0" smtClean="0"/>
              <a:t>Keep in mind that finding the payload is not guaranteed so price is a key factor!</a:t>
            </a:r>
            <a:endParaRPr lang="en-US"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73298" y="3200400"/>
            <a:ext cx="4041693" cy="3062138"/>
          </a:xfrm>
          <a:prstGeom prst="rect">
            <a:avLst/>
          </a:prstGeom>
        </p:spPr>
      </p:pic>
      <p:sp>
        <p:nvSpPr>
          <p:cNvPr id="8" name="TextBox 7"/>
          <p:cNvSpPr txBox="1"/>
          <p:nvPr/>
        </p:nvSpPr>
        <p:spPr>
          <a:xfrm>
            <a:off x="533401" y="1143000"/>
            <a:ext cx="8001000" cy="923330"/>
          </a:xfrm>
          <a:prstGeom prst="rect">
            <a:avLst/>
          </a:prstGeom>
          <a:noFill/>
        </p:spPr>
        <p:txBody>
          <a:bodyPr wrap="square" rtlCol="0">
            <a:spAutoFit/>
          </a:bodyPr>
          <a:lstStyle/>
          <a:p>
            <a:r>
              <a:rPr lang="en-US" dirty="0" smtClean="0"/>
              <a:t>One reason to go to the edge of space is to observe things that change with altitude. Working with the students we came up with the following list of experiments</a:t>
            </a:r>
            <a:endParaRPr lang="en-US" dirty="0"/>
          </a:p>
        </p:txBody>
      </p:sp>
      <p:sp>
        <p:nvSpPr>
          <p:cNvPr id="9" name="Title 8"/>
          <p:cNvSpPr>
            <a:spLocks noGrp="1"/>
          </p:cNvSpPr>
          <p:nvPr>
            <p:ph type="title"/>
          </p:nvPr>
        </p:nvSpPr>
        <p:spPr>
          <a:xfrm>
            <a:off x="446411" y="29671"/>
            <a:ext cx="8229600" cy="1143000"/>
          </a:xfrm>
        </p:spPr>
        <p:txBody>
          <a:bodyPr/>
          <a:lstStyle/>
          <a:p>
            <a:r>
              <a:rPr lang="en-US" dirty="0" smtClean="0"/>
              <a:t>Student Payload</a:t>
            </a:r>
            <a:endParaRPr lang="en-US" dirty="0"/>
          </a:p>
        </p:txBody>
      </p:sp>
    </p:spTree>
    <p:extLst>
      <p:ext uri="{BB962C8B-B14F-4D97-AF65-F5344CB8AC3E}">
        <p14:creationId xmlns="" xmlns:p14="http://schemas.microsoft.com/office/powerpoint/2010/main" val="367324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Planning</a:t>
            </a:r>
            <a:endParaRPr lang="en-US" dirty="0"/>
          </a:p>
        </p:txBody>
      </p:sp>
      <p:sp>
        <p:nvSpPr>
          <p:cNvPr id="7" name="Rectangle 6"/>
          <p:cNvSpPr/>
          <p:nvPr/>
        </p:nvSpPr>
        <p:spPr>
          <a:xfrm>
            <a:off x="457200" y="1447800"/>
            <a:ext cx="8382000" cy="6555641"/>
          </a:xfrm>
          <a:prstGeom prst="rect">
            <a:avLst/>
          </a:prstGeom>
        </p:spPr>
        <p:txBody>
          <a:bodyPr wrap="square">
            <a:spAutoFit/>
          </a:bodyPr>
          <a:lstStyle/>
          <a:p>
            <a:r>
              <a:rPr lang="en-US" sz="1400" dirty="0" smtClean="0"/>
              <a:t>It is important that the </a:t>
            </a:r>
            <a:r>
              <a:rPr lang="en-US" sz="1400" dirty="0" smtClean="0"/>
              <a:t>balloon does </a:t>
            </a:r>
            <a:r>
              <a:rPr lang="en-US" sz="1400" b="1" dirty="0" smtClean="0"/>
              <a:t>NOT</a:t>
            </a:r>
            <a:r>
              <a:rPr lang="en-US" sz="1400" dirty="0" smtClean="0"/>
              <a:t> do </a:t>
            </a:r>
            <a:r>
              <a:rPr lang="en-US" sz="1400" dirty="0" smtClean="0"/>
              <a:t>any damage when it lands. So it is important that it does not come down in a densely populated area or on, or near a major highway.</a:t>
            </a:r>
          </a:p>
          <a:p>
            <a:r>
              <a:rPr lang="en-US" sz="1400" dirty="0" smtClean="0"/>
              <a:t>The tool we used to predict the flight path and landing location was </a:t>
            </a:r>
            <a:r>
              <a:rPr lang="en-US" sz="1400" dirty="0" smtClean="0">
                <a:hlinkClick r:id="rId2"/>
              </a:rPr>
              <a:t>ASTRA Planner</a:t>
            </a:r>
            <a:endParaRPr lang="en-US" sz="1400" dirty="0" smtClean="0"/>
          </a:p>
          <a:p>
            <a:r>
              <a:rPr lang="en-US" sz="1400" dirty="0" smtClean="0"/>
              <a:t>Astra Planer is a free web base utility for balloon tracking.</a:t>
            </a:r>
          </a:p>
          <a:p>
            <a:r>
              <a:rPr lang="en-US" sz="1400" dirty="0" smtClean="0"/>
              <a:t>It is relatively simple to use but there is some data you must input into the tool.</a:t>
            </a:r>
            <a:r>
              <a:rPr lang="en-US" sz="1400" dirty="0"/>
              <a:t>	</a:t>
            </a:r>
            <a:endParaRPr lang="en-US" sz="1400" dirty="0" smtClean="0"/>
          </a:p>
          <a:p>
            <a:pPr marL="285750" indent="-285750">
              <a:buFont typeface="Arial" panose="020B0604020202020204" pitchFamily="34" charset="0"/>
              <a:buChar char="•"/>
            </a:pPr>
            <a:r>
              <a:rPr lang="en-US" sz="1400" dirty="0" smtClean="0"/>
              <a:t>Launch date &amp; time</a:t>
            </a:r>
          </a:p>
          <a:p>
            <a:pPr marL="285750" indent="-285750">
              <a:buFont typeface="Arial" panose="020B0604020202020204" pitchFamily="34" charset="0"/>
              <a:buChar char="•"/>
            </a:pPr>
            <a:r>
              <a:rPr lang="en-US" sz="1400" dirty="0" smtClean="0"/>
              <a:t>Balloon model (1200g)</a:t>
            </a:r>
          </a:p>
          <a:p>
            <a:pPr marL="285750" indent="-285750">
              <a:buFont typeface="Arial" panose="020B0604020202020204" pitchFamily="34" charset="0"/>
              <a:buChar char="•"/>
            </a:pPr>
            <a:r>
              <a:rPr lang="en-US" sz="1400" dirty="0"/>
              <a:t>Parachute </a:t>
            </a:r>
            <a:r>
              <a:rPr lang="en-US" sz="1400" dirty="0" smtClean="0"/>
              <a:t>model (60”)</a:t>
            </a:r>
          </a:p>
          <a:p>
            <a:pPr marL="285750" indent="-285750">
              <a:buFont typeface="Arial" panose="020B0604020202020204" pitchFamily="34" charset="0"/>
              <a:buChar char="•"/>
            </a:pPr>
            <a:r>
              <a:rPr lang="en-US" sz="1400" dirty="0" smtClean="0"/>
              <a:t>Payload weight (per FAA regulations must not exceed 2kg)</a:t>
            </a:r>
          </a:p>
          <a:p>
            <a:pPr marL="285750" indent="-285750">
              <a:buFont typeface="Arial" panose="020B0604020202020204" pitchFamily="34" charset="0"/>
              <a:buChar char="•"/>
            </a:pPr>
            <a:r>
              <a:rPr lang="en-US" sz="1400" dirty="0" smtClean="0"/>
              <a:t>Nozzle lift</a:t>
            </a:r>
          </a:p>
          <a:p>
            <a:pPr marL="742950" lvl="1" indent="-285750">
              <a:buFont typeface="Arial" panose="020B0604020202020204" pitchFamily="34" charset="0"/>
              <a:buChar char="•"/>
            </a:pPr>
            <a:r>
              <a:rPr lang="en-US" sz="1200" dirty="0" smtClean="0"/>
              <a:t>This is how much lift you have at he nozzle at launch</a:t>
            </a:r>
          </a:p>
          <a:p>
            <a:pPr marL="1200150" lvl="2" indent="-285750">
              <a:buFont typeface="Arial" panose="020B0604020202020204" pitchFamily="34" charset="0"/>
              <a:buChar char="•"/>
            </a:pPr>
            <a:r>
              <a:rPr lang="en-US" sz="1200" dirty="0" smtClean="0"/>
              <a:t>This should be about 1.5 times the payload weight</a:t>
            </a:r>
          </a:p>
          <a:p>
            <a:pPr marL="1200150" lvl="2" indent="-285750">
              <a:buFont typeface="Arial" panose="020B0604020202020204" pitchFamily="34" charset="0"/>
              <a:buChar char="•"/>
            </a:pPr>
            <a:r>
              <a:rPr lang="en-US" sz="1200" dirty="0" smtClean="0"/>
              <a:t>We had a 1kg payload so out nozzle lift was 1.5kg</a:t>
            </a:r>
          </a:p>
          <a:p>
            <a:pPr marL="285750" indent="-285750">
              <a:buFont typeface="Arial" panose="020B0604020202020204" pitchFamily="34" charset="0"/>
              <a:buChar char="•"/>
            </a:pPr>
            <a:r>
              <a:rPr lang="en-US" sz="1400" dirty="0" smtClean="0"/>
              <a:t>Launch site </a:t>
            </a:r>
          </a:p>
          <a:p>
            <a:pPr marL="285750" indent="-285750">
              <a:buFont typeface="Arial" panose="020B0604020202020204" pitchFamily="34" charset="0"/>
              <a:buChar char="•"/>
            </a:pPr>
            <a:r>
              <a:rPr lang="en-US" sz="1400" dirty="0" smtClean="0"/>
              <a:t>Weather data</a:t>
            </a:r>
          </a:p>
          <a:p>
            <a:pPr marL="742950" lvl="1" indent="-285750">
              <a:buFont typeface="Arial" panose="020B0604020202020204" pitchFamily="34" charset="0"/>
              <a:buChar char="•"/>
            </a:pPr>
            <a:r>
              <a:rPr lang="en-US" sz="1400" dirty="0" smtClean="0"/>
              <a:t>Used “on line forecast”</a:t>
            </a:r>
          </a:p>
          <a:p>
            <a:pPr marL="285750" indent="-285750">
              <a:buFont typeface="Arial" panose="020B0604020202020204" pitchFamily="34" charset="0"/>
              <a:buChar char="•"/>
            </a:pPr>
            <a:r>
              <a:rPr lang="en-US" sz="1400" dirty="0" smtClean="0"/>
              <a:t>Simulation Settings</a:t>
            </a:r>
          </a:p>
          <a:p>
            <a:pPr marL="742950" lvl="1" indent="-285750">
              <a:buFont typeface="Arial" panose="020B0604020202020204" pitchFamily="34" charset="0"/>
              <a:buChar char="•"/>
            </a:pPr>
            <a:r>
              <a:rPr lang="en-US" sz="1400" dirty="0" smtClean="0"/>
              <a:t>For a balloon that goes up, bursts and returns to earth choose standard</a:t>
            </a:r>
          </a:p>
          <a:p>
            <a:pPr marL="742950" lvl="1" indent="-285750">
              <a:buFont typeface="Arial" panose="020B0604020202020204" pitchFamily="34" charset="0"/>
              <a:buChar char="•"/>
            </a:pPr>
            <a:r>
              <a:rPr lang="en-US" sz="1400" dirty="0" smtClean="0"/>
              <a:t>10 simulations is usually enough to give you a reasonable idea of the landing sight</a:t>
            </a:r>
          </a:p>
          <a:p>
            <a:pPr marL="1200150" lvl="2" indent="-285750">
              <a:buFont typeface="Arial" panose="020B0604020202020204" pitchFamily="34" charset="0"/>
              <a:buChar char="•"/>
            </a:pPr>
            <a:endParaRPr lang="en-US" sz="1400" dirty="0" smtClean="0"/>
          </a:p>
          <a:p>
            <a:pPr marL="742950" lvl="1" indent="-285750">
              <a:buFont typeface="Arial" panose="020B0604020202020204" pitchFamily="34" charset="0"/>
              <a:buChar char="•"/>
            </a:pPr>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14402" y="2971800"/>
            <a:ext cx="3876250" cy="1950251"/>
          </a:xfrm>
          <a:prstGeom prst="rect">
            <a:avLst/>
          </a:prstGeom>
        </p:spPr>
      </p:pic>
      <p:sp>
        <p:nvSpPr>
          <p:cNvPr id="6" name="Rectangle 5"/>
          <p:cNvSpPr/>
          <p:nvPr/>
        </p:nvSpPr>
        <p:spPr>
          <a:xfrm>
            <a:off x="235217" y="5791200"/>
            <a:ext cx="874771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Safety is the primary concern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549375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FAA approval</a:t>
            </a:r>
          </a:p>
        </p:txBody>
      </p:sp>
      <p:sp>
        <p:nvSpPr>
          <p:cNvPr id="7" name="Rectangle 6"/>
          <p:cNvSpPr/>
          <p:nvPr/>
        </p:nvSpPr>
        <p:spPr>
          <a:xfrm>
            <a:off x="457200" y="1447800"/>
            <a:ext cx="8382000" cy="4308872"/>
          </a:xfrm>
          <a:prstGeom prst="rect">
            <a:avLst/>
          </a:prstGeom>
        </p:spPr>
        <p:txBody>
          <a:bodyPr wrap="square">
            <a:spAutoFit/>
          </a:bodyPr>
          <a:lstStyle/>
          <a:p>
            <a:r>
              <a:rPr lang="en-US" sz="1400" dirty="0" smtClean="0"/>
              <a:t>FAA document “CFR-2012-title14-vol2-part101, Sub-part D—Unmanned Free Balloons” is the document you need to refer to…</a:t>
            </a:r>
          </a:p>
          <a:p>
            <a:r>
              <a:rPr lang="en-US" sz="1200" i="1" dirty="0" smtClean="0"/>
              <a:t>Prelaunch </a:t>
            </a:r>
            <a:r>
              <a:rPr lang="en-US" sz="1200" i="1" dirty="0"/>
              <a:t>notice: Except as </a:t>
            </a:r>
            <a:r>
              <a:rPr lang="en-US" sz="1200" i="1" dirty="0" smtClean="0"/>
              <a:t>provided in </a:t>
            </a:r>
            <a:r>
              <a:rPr lang="en-US" sz="1200" i="1" dirty="0"/>
              <a:t>paragraph (b) of this </a:t>
            </a:r>
            <a:r>
              <a:rPr lang="en-US" sz="1200" i="1" dirty="0" smtClean="0"/>
              <a:t>section, no </a:t>
            </a:r>
            <a:r>
              <a:rPr lang="en-US" sz="1200" i="1" dirty="0"/>
              <a:t>person may operate an </a:t>
            </a:r>
            <a:r>
              <a:rPr lang="en-US" sz="1200" i="1" dirty="0" smtClean="0"/>
              <a:t>unmanned free </a:t>
            </a:r>
            <a:r>
              <a:rPr lang="en-US" sz="1200" i="1" dirty="0"/>
              <a:t>balloon unless, within 6 to 24 </a:t>
            </a:r>
            <a:r>
              <a:rPr lang="en-US" sz="1200" i="1" dirty="0" smtClean="0"/>
              <a:t>hours before </a:t>
            </a:r>
            <a:r>
              <a:rPr lang="en-US" sz="1200" i="1" dirty="0"/>
              <a:t>beginning the operation, </a:t>
            </a:r>
            <a:r>
              <a:rPr lang="en-US" sz="1200" i="1" dirty="0" smtClean="0"/>
              <a:t>he gives </a:t>
            </a:r>
            <a:r>
              <a:rPr lang="en-US" sz="1200" i="1" dirty="0"/>
              <a:t>the following information to </a:t>
            </a:r>
            <a:r>
              <a:rPr lang="en-US" sz="1200" i="1" dirty="0" smtClean="0"/>
              <a:t>the FAA </a:t>
            </a:r>
            <a:r>
              <a:rPr lang="en-US" sz="1200" i="1" dirty="0"/>
              <a:t>ATC facility that is nearest to </a:t>
            </a:r>
            <a:r>
              <a:rPr lang="en-US" sz="1200" i="1" dirty="0" smtClean="0"/>
              <a:t>the place </a:t>
            </a:r>
            <a:r>
              <a:rPr lang="en-US" sz="1200" i="1" dirty="0"/>
              <a:t>of intended operation</a:t>
            </a:r>
            <a:r>
              <a:rPr lang="en-US" sz="1200" i="1" dirty="0" smtClean="0"/>
              <a:t>:</a:t>
            </a:r>
          </a:p>
          <a:p>
            <a:r>
              <a:rPr lang="en-US" sz="1400" i="1" dirty="0" smtClean="0"/>
              <a:t>	</a:t>
            </a:r>
            <a:r>
              <a:rPr lang="en-US" sz="1000" i="1" dirty="0" smtClean="0"/>
              <a:t>(</a:t>
            </a:r>
            <a:r>
              <a:rPr lang="en-US" sz="1000" i="1" dirty="0"/>
              <a:t>1) The balloon identification.</a:t>
            </a:r>
          </a:p>
          <a:p>
            <a:r>
              <a:rPr lang="en-US" sz="1000" i="1" dirty="0" smtClean="0"/>
              <a:t>	(</a:t>
            </a:r>
            <a:r>
              <a:rPr lang="en-US" sz="1000" i="1" dirty="0"/>
              <a:t>2) The estimated date and time </a:t>
            </a:r>
            <a:r>
              <a:rPr lang="en-US" sz="1000" i="1" dirty="0" smtClean="0"/>
              <a:t>of launching</a:t>
            </a:r>
            <a:r>
              <a:rPr lang="en-US" sz="1000" i="1" dirty="0"/>
              <a:t>, amended as necessary to </a:t>
            </a:r>
            <a:r>
              <a:rPr lang="en-US" sz="1000" i="1" dirty="0" smtClean="0"/>
              <a:t>remain within </a:t>
            </a:r>
            <a:r>
              <a:rPr lang="en-US" sz="1000" i="1" dirty="0"/>
              <a:t>plus or minus 30 minutes.</a:t>
            </a:r>
          </a:p>
          <a:p>
            <a:r>
              <a:rPr lang="en-US" sz="1000" i="1" dirty="0" smtClean="0"/>
              <a:t>	(</a:t>
            </a:r>
            <a:r>
              <a:rPr lang="en-US" sz="1000" i="1" dirty="0"/>
              <a:t>3) The location of the launching site.</a:t>
            </a:r>
          </a:p>
          <a:p>
            <a:r>
              <a:rPr lang="en-US" sz="1000" i="1" dirty="0" smtClean="0"/>
              <a:t>	(</a:t>
            </a:r>
            <a:r>
              <a:rPr lang="en-US" sz="1000" i="1" dirty="0"/>
              <a:t>4) The cruising altitude.</a:t>
            </a:r>
          </a:p>
          <a:p>
            <a:r>
              <a:rPr lang="en-US" sz="1000" i="1" dirty="0" smtClean="0"/>
              <a:t>	(</a:t>
            </a:r>
            <a:r>
              <a:rPr lang="en-US" sz="1000" i="1" dirty="0"/>
              <a:t>5) The forecast trajectory and </a:t>
            </a:r>
            <a:r>
              <a:rPr lang="en-US" sz="1000" i="1" dirty="0" smtClean="0"/>
              <a:t>estimated time </a:t>
            </a:r>
            <a:r>
              <a:rPr lang="en-US" sz="1000" i="1" dirty="0"/>
              <a:t>to cruising altitude </a:t>
            </a:r>
            <a:r>
              <a:rPr lang="en-US" sz="1000" i="1" dirty="0" smtClean="0"/>
              <a:t>or 60,000 </a:t>
            </a:r>
            <a:r>
              <a:rPr lang="en-US" sz="1000" i="1" dirty="0"/>
              <a:t>feet standard pressure </a:t>
            </a:r>
            <a:r>
              <a:rPr lang="en-US" sz="1000" i="1" dirty="0" smtClean="0"/>
              <a:t>altitude, whichever </a:t>
            </a:r>
            <a:r>
              <a:rPr lang="en-US" sz="1000" i="1" dirty="0"/>
              <a:t>is lower.</a:t>
            </a:r>
          </a:p>
          <a:p>
            <a:r>
              <a:rPr lang="en-US" sz="1000" i="1" dirty="0" smtClean="0"/>
              <a:t>	(</a:t>
            </a:r>
            <a:r>
              <a:rPr lang="en-US" sz="1000" i="1" dirty="0"/>
              <a:t>6) The length and diameter of </a:t>
            </a:r>
            <a:r>
              <a:rPr lang="en-US" sz="1000" i="1" dirty="0" smtClean="0"/>
              <a:t>the balloon</a:t>
            </a:r>
            <a:r>
              <a:rPr lang="en-US" sz="1000" i="1" dirty="0"/>
              <a:t>, length of the suspension </a:t>
            </a:r>
            <a:r>
              <a:rPr lang="en-US" sz="1000" i="1" dirty="0" smtClean="0"/>
              <a:t>device, weight </a:t>
            </a:r>
            <a:r>
              <a:rPr lang="en-US" sz="1000" i="1" dirty="0"/>
              <a:t>of the payload, and </a:t>
            </a:r>
            <a:r>
              <a:rPr lang="en-US" sz="1000" i="1" dirty="0" smtClean="0"/>
              <a:t>length of </a:t>
            </a:r>
            <a:r>
              <a:rPr lang="en-US" sz="1000" i="1" dirty="0"/>
              <a:t>the trailing antenna.</a:t>
            </a:r>
          </a:p>
          <a:p>
            <a:r>
              <a:rPr lang="en-US" sz="1000" i="1" dirty="0" smtClean="0"/>
              <a:t>	(</a:t>
            </a:r>
            <a:r>
              <a:rPr lang="en-US" sz="1000" i="1" dirty="0"/>
              <a:t>7) The duration of flight.</a:t>
            </a:r>
          </a:p>
          <a:p>
            <a:r>
              <a:rPr lang="en-US" sz="1000" i="1" dirty="0" smtClean="0"/>
              <a:t>	(</a:t>
            </a:r>
            <a:r>
              <a:rPr lang="en-US" sz="1000" i="1" dirty="0"/>
              <a:t>8) The forecast time and location </a:t>
            </a:r>
            <a:r>
              <a:rPr lang="en-US" sz="1000" i="1" dirty="0" smtClean="0"/>
              <a:t>of impact </a:t>
            </a:r>
            <a:r>
              <a:rPr lang="en-US" sz="1000" i="1" dirty="0"/>
              <a:t>with the surface of the earth</a:t>
            </a:r>
            <a:r>
              <a:rPr lang="en-US" sz="1000" i="1" dirty="0" smtClean="0"/>
              <a:t>.</a:t>
            </a:r>
          </a:p>
          <a:p>
            <a:endParaRPr lang="en-US" sz="1000" i="1" dirty="0" smtClean="0"/>
          </a:p>
          <a:p>
            <a:endParaRPr lang="en-US" sz="1400" dirty="0"/>
          </a:p>
          <a:p>
            <a:endParaRPr lang="en-US" sz="1400" dirty="0" smtClean="0"/>
          </a:p>
          <a:p>
            <a:endParaRPr lang="en-US" sz="1400" dirty="0" smtClean="0"/>
          </a:p>
          <a:p>
            <a:endParaRPr lang="en-US" sz="1400" dirty="0" smtClean="0"/>
          </a:p>
          <a:p>
            <a:endParaRPr lang="en-US" sz="1400" dirty="0"/>
          </a:p>
          <a:p>
            <a:endParaRPr lang="en-US" sz="1400" dirty="0" smtClean="0"/>
          </a:p>
          <a:p>
            <a:endParaRPr lang="en-US" sz="1400" dirty="0"/>
          </a:p>
          <a:p>
            <a:endParaRPr lang="en-US"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79599" y="3579377"/>
            <a:ext cx="1992477" cy="2590800"/>
          </a:xfrm>
          <a:prstGeom prst="rect">
            <a:avLst/>
          </a:prstGeom>
        </p:spPr>
      </p:pic>
      <p:sp>
        <p:nvSpPr>
          <p:cNvPr id="4" name="TextBox 3"/>
          <p:cNvSpPr txBox="1"/>
          <p:nvPr/>
        </p:nvSpPr>
        <p:spPr>
          <a:xfrm>
            <a:off x="76200" y="6170177"/>
            <a:ext cx="9004901"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a:t>Prelaunch notice can only be submitted prior to general authorization and that takes 3-5 days!</a:t>
            </a:r>
          </a:p>
          <a:p>
            <a:endParaRPr lang="en-US" dirty="0"/>
          </a:p>
        </p:txBody>
      </p:sp>
      <p:sp>
        <p:nvSpPr>
          <p:cNvPr id="5" name="Rectangle 4"/>
          <p:cNvSpPr/>
          <p:nvPr/>
        </p:nvSpPr>
        <p:spPr>
          <a:xfrm>
            <a:off x="7315200" y="4876800"/>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24800" y="4876800"/>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292444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Launch</a:t>
            </a:r>
            <a:endParaRPr lang="en-US" dirty="0"/>
          </a:p>
        </p:txBody>
      </p:sp>
      <p:sp>
        <p:nvSpPr>
          <p:cNvPr id="7" name="Rectangle 6"/>
          <p:cNvSpPr/>
          <p:nvPr/>
        </p:nvSpPr>
        <p:spPr>
          <a:xfrm>
            <a:off x="228600" y="1417023"/>
            <a:ext cx="8686800" cy="1015663"/>
          </a:xfrm>
          <a:prstGeom prst="rect">
            <a:avLst/>
          </a:prstGeom>
        </p:spPr>
        <p:txBody>
          <a:bodyPr wrap="square">
            <a:spAutoFit/>
          </a:bodyPr>
          <a:lstStyle/>
          <a:p>
            <a:r>
              <a:rPr lang="en-US" sz="1400" dirty="0" smtClean="0"/>
              <a:t>We </a:t>
            </a:r>
            <a:r>
              <a:rPr lang="en-US" sz="1400" dirty="0" smtClean="0"/>
              <a:t>had </a:t>
            </a:r>
            <a:r>
              <a:rPr lang="en-US" sz="1400" dirty="0" smtClean="0"/>
              <a:t>originally planned to launch Friday June 1</a:t>
            </a:r>
            <a:r>
              <a:rPr lang="en-US" sz="1400" baseline="30000" dirty="0" smtClean="0"/>
              <a:t>st</a:t>
            </a:r>
            <a:r>
              <a:rPr lang="en-US" sz="1400" dirty="0" smtClean="0"/>
              <a:t> from Compton College. We started the process of coordinating with the FAA Monday July 30</a:t>
            </a:r>
            <a:r>
              <a:rPr lang="en-US" sz="1400" baseline="30000" dirty="0" smtClean="0"/>
              <a:t>th</a:t>
            </a:r>
            <a:r>
              <a:rPr lang="en-US" sz="1400" dirty="0" smtClean="0"/>
              <a:t>. Unfortunately between Monday and Friday the predicted winds shifted from on-shore to off-shore and the predictions indicated we would land in the Pacific ocean somewhere near Malibu.   </a:t>
            </a:r>
            <a:endParaRPr lang="en-US" sz="1400" dirty="0"/>
          </a:p>
          <a:p>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29200" y="2133600"/>
            <a:ext cx="3703818" cy="1950497"/>
          </a:xfrm>
          <a:prstGeom prst="rect">
            <a:avLst/>
          </a:prstGeom>
        </p:spPr>
      </p:pic>
      <p:sp>
        <p:nvSpPr>
          <p:cNvPr id="5" name="TextBox 4"/>
          <p:cNvSpPr txBox="1"/>
          <p:nvPr/>
        </p:nvSpPr>
        <p:spPr>
          <a:xfrm>
            <a:off x="314476" y="2133600"/>
            <a:ext cx="4257524" cy="2031325"/>
          </a:xfrm>
          <a:prstGeom prst="rect">
            <a:avLst/>
          </a:prstGeom>
          <a:noFill/>
        </p:spPr>
        <p:txBody>
          <a:bodyPr wrap="square" rtlCol="0">
            <a:spAutoFit/>
          </a:bodyPr>
          <a:lstStyle/>
          <a:p>
            <a:r>
              <a:rPr lang="en-US" sz="1400" dirty="0" smtClean="0"/>
              <a:t>We did obtain approval from the FAA, even though the flight path took us right over LAX airspace, But we decided to scrub since recovery would have been nearly impossible. Over the weekend we started looking at future launch dates </a:t>
            </a:r>
            <a:r>
              <a:rPr lang="en-US" sz="1400" dirty="0" smtClean="0"/>
              <a:t>and </a:t>
            </a:r>
            <a:r>
              <a:rPr lang="en-US" sz="1400" dirty="0" smtClean="0"/>
              <a:t>Wed June 6th looked promising. So first thing Monday we contacted the FAA to reschedule the launch date. We were told that since it was a totally different flight path such short notice could be a problem.</a:t>
            </a:r>
            <a:endParaRPr lang="en-US" sz="1400" dirty="0"/>
          </a:p>
        </p:txBody>
      </p:sp>
      <p:sp>
        <p:nvSpPr>
          <p:cNvPr id="8" name="TextBox 7"/>
          <p:cNvSpPr txBox="1"/>
          <p:nvPr/>
        </p:nvSpPr>
        <p:spPr>
          <a:xfrm>
            <a:off x="6019800" y="3641657"/>
            <a:ext cx="1107163" cy="276999"/>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1200" dirty="0" smtClean="0"/>
              <a:t>Friday June 1</a:t>
            </a:r>
            <a:r>
              <a:rPr lang="en-US" sz="1200" baseline="30000" dirty="0" smtClean="0"/>
              <a:t>st</a:t>
            </a:r>
            <a:r>
              <a:rPr lang="en-US" sz="1200" dirty="0" smtClean="0"/>
              <a:t> </a:t>
            </a:r>
            <a:endParaRPr lang="en-US" sz="1200" dirty="0"/>
          </a:p>
        </p:txBody>
      </p:sp>
      <p:sp>
        <p:nvSpPr>
          <p:cNvPr id="9" name="Rectangle 8"/>
          <p:cNvSpPr/>
          <p:nvPr/>
        </p:nvSpPr>
        <p:spPr>
          <a:xfrm>
            <a:off x="314476" y="4179806"/>
            <a:ext cx="8686800" cy="1169551"/>
          </a:xfrm>
          <a:prstGeom prst="rect">
            <a:avLst/>
          </a:prstGeom>
        </p:spPr>
        <p:txBody>
          <a:bodyPr wrap="square">
            <a:spAutoFit/>
          </a:bodyPr>
          <a:lstStyle/>
          <a:p>
            <a:r>
              <a:rPr lang="en-US" sz="1400" dirty="0" smtClean="0"/>
              <a:t>But we started making preparations for a Wed launch. Unfortunately by COB Tuesday we had still not received FAA approval and scrubbed the launch. </a:t>
            </a:r>
            <a:endParaRPr lang="en-US" sz="1400" dirty="0" smtClean="0"/>
          </a:p>
          <a:p>
            <a:endParaRPr lang="en-US" sz="1400" dirty="0" smtClean="0"/>
          </a:p>
          <a:p>
            <a:r>
              <a:rPr lang="en-US" sz="1400" b="1" dirty="0" smtClean="0"/>
              <a:t>However, </a:t>
            </a:r>
            <a:r>
              <a:rPr lang="en-US" sz="1400" b="1" dirty="0"/>
              <a:t>on Wed at 8am we got FAA approval and the launch was back on!  </a:t>
            </a:r>
          </a:p>
          <a:p>
            <a:endParaRPr lang="en-US" sz="1400" dirty="0" smtClean="0"/>
          </a:p>
        </p:txBody>
      </p:sp>
      <p:sp>
        <p:nvSpPr>
          <p:cNvPr id="6" name="Rectangle 5"/>
          <p:cNvSpPr/>
          <p:nvPr/>
        </p:nvSpPr>
        <p:spPr>
          <a:xfrm>
            <a:off x="314476" y="5702587"/>
            <a:ext cx="86868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1600" i="1" dirty="0"/>
              <a:t>Although if your payload is under 2Kg FAA notification and approval is not “strictly” required </a:t>
            </a:r>
          </a:p>
          <a:p>
            <a:r>
              <a:rPr lang="en-US" sz="1600" i="1" dirty="0"/>
              <a:t>we wanted to err on the side of caution.  </a:t>
            </a:r>
            <a:endParaRPr lang="en-US" sz="1600" dirty="0"/>
          </a:p>
        </p:txBody>
      </p:sp>
    </p:spTree>
    <p:extLst>
      <p:ext uri="{BB962C8B-B14F-4D97-AF65-F5344CB8AC3E}">
        <p14:creationId xmlns="" xmlns:p14="http://schemas.microsoft.com/office/powerpoint/2010/main" val="1524845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Launch (</a:t>
            </a:r>
            <a:r>
              <a:rPr lang="en-US" dirty="0" err="1" smtClean="0"/>
              <a:t>cont</a:t>
            </a:r>
            <a:r>
              <a:rPr lang="en-US" dirty="0" smtClean="0"/>
              <a:t>)</a:t>
            </a:r>
            <a:endParaRPr lang="en-US" dirty="0"/>
          </a:p>
        </p:txBody>
      </p:sp>
      <p:sp>
        <p:nvSpPr>
          <p:cNvPr id="7" name="Rectangle 6"/>
          <p:cNvSpPr/>
          <p:nvPr/>
        </p:nvSpPr>
        <p:spPr>
          <a:xfrm>
            <a:off x="304800" y="1371600"/>
            <a:ext cx="8686800" cy="1231106"/>
          </a:xfrm>
          <a:prstGeom prst="rect">
            <a:avLst/>
          </a:prstGeom>
        </p:spPr>
        <p:txBody>
          <a:bodyPr wrap="square">
            <a:spAutoFit/>
          </a:bodyPr>
          <a:lstStyle/>
          <a:p>
            <a:r>
              <a:rPr lang="en-US" sz="1400" dirty="0" smtClean="0"/>
              <a:t>Wednesday </a:t>
            </a:r>
            <a:r>
              <a:rPr lang="en-US" sz="1400" dirty="0" smtClean="0"/>
              <a:t>morning was a bit hectic. The launch team had to </a:t>
            </a:r>
            <a:r>
              <a:rPr lang="en-US" sz="1400" dirty="0" smtClean="0"/>
              <a:t>be </a:t>
            </a:r>
            <a:r>
              <a:rPr lang="en-US" sz="1400" dirty="0" smtClean="0"/>
              <a:t>contacted </a:t>
            </a:r>
            <a:r>
              <a:rPr lang="en-US" sz="1400" dirty="0" smtClean="0"/>
              <a:t>again, </a:t>
            </a:r>
            <a:r>
              <a:rPr lang="en-US" sz="1400" dirty="0" smtClean="0"/>
              <a:t>and although some plans had already </a:t>
            </a:r>
            <a:r>
              <a:rPr lang="en-US" sz="1400" dirty="0" smtClean="0"/>
              <a:t>changed, </a:t>
            </a:r>
            <a:r>
              <a:rPr lang="en-US" sz="1400" dirty="0" smtClean="0"/>
              <a:t>the core team was assembled.  Due to the early morning overcast conditions we had been experiencing we scheduled launch time for 12:30p. The team </a:t>
            </a:r>
            <a:r>
              <a:rPr lang="en-US" sz="1400" dirty="0" smtClean="0"/>
              <a:t>assembled </a:t>
            </a:r>
            <a:r>
              <a:rPr lang="en-US" sz="1400" dirty="0" smtClean="0"/>
              <a:t>at the school at about 10 am to begin preparations.</a:t>
            </a:r>
            <a:endParaRPr lang="en-US" sz="1400" dirty="0"/>
          </a:p>
          <a:p>
            <a:endParaRPr lang="en-US" dirty="0"/>
          </a:p>
        </p:txBody>
      </p:sp>
      <p:sp>
        <p:nvSpPr>
          <p:cNvPr id="5" name="TextBox 4"/>
          <p:cNvSpPr txBox="1"/>
          <p:nvPr/>
        </p:nvSpPr>
        <p:spPr>
          <a:xfrm>
            <a:off x="304800" y="2438400"/>
            <a:ext cx="4257524" cy="2246769"/>
          </a:xfrm>
          <a:prstGeom prst="rect">
            <a:avLst/>
          </a:prstGeom>
          <a:noFill/>
        </p:spPr>
        <p:txBody>
          <a:bodyPr wrap="square" rtlCol="0">
            <a:spAutoFit/>
          </a:bodyPr>
          <a:lstStyle/>
          <a:p>
            <a:r>
              <a:rPr lang="en-US" sz="1400" dirty="0" smtClean="0"/>
              <a:t>The process of filling the balloon is not too difficult but special care must be </a:t>
            </a:r>
            <a:r>
              <a:rPr lang="en-US" sz="1400" dirty="0" smtClean="0"/>
              <a:t>taken. Gloves </a:t>
            </a:r>
            <a:r>
              <a:rPr lang="en-US" sz="1400" dirty="0" smtClean="0"/>
              <a:t>must be worn to prevent the oils </a:t>
            </a:r>
            <a:r>
              <a:rPr lang="en-US" sz="1400" dirty="0" smtClean="0"/>
              <a:t>from </a:t>
            </a:r>
            <a:r>
              <a:rPr lang="en-US" sz="1400" dirty="0" smtClean="0"/>
              <a:t>your hands </a:t>
            </a:r>
            <a:r>
              <a:rPr lang="en-US" sz="1400" dirty="0" smtClean="0"/>
              <a:t>from coming into contact </a:t>
            </a:r>
            <a:r>
              <a:rPr lang="en-US" sz="1400" dirty="0" smtClean="0"/>
              <a:t>with the balloon. </a:t>
            </a:r>
            <a:r>
              <a:rPr lang="en-US" sz="1400" dirty="0" smtClean="0"/>
              <a:t>Also you must</a:t>
            </a:r>
            <a:r>
              <a:rPr lang="en-US" sz="1400" dirty="0" smtClean="0"/>
              <a:t> </a:t>
            </a:r>
            <a:r>
              <a:rPr lang="en-US" sz="1400" dirty="0" smtClean="0"/>
              <a:t>use </a:t>
            </a:r>
            <a:r>
              <a:rPr lang="en-US" sz="1400" dirty="0" smtClean="0"/>
              <a:t>just the right amount of helium to provide the appropriate amount of lift. This is actually done by weighing the entire payload (excluding the </a:t>
            </a:r>
            <a:r>
              <a:rPr lang="en-US" sz="1400" dirty="0" smtClean="0"/>
              <a:t>balloon) and </a:t>
            </a:r>
            <a:r>
              <a:rPr lang="en-US" sz="1400" dirty="0" smtClean="0"/>
              <a:t>then measuring an appropriate amount of water to be 1.5 times that weight.  Once the balloon is able to lift that jug of water you know that the “nozzle lift” is correct. </a:t>
            </a:r>
            <a:endParaRPr lang="en-US" sz="1400" dirty="0"/>
          </a:p>
        </p:txBody>
      </p:sp>
      <p:sp>
        <p:nvSpPr>
          <p:cNvPr id="9" name="Rectangle 8"/>
          <p:cNvSpPr/>
          <p:nvPr/>
        </p:nvSpPr>
        <p:spPr>
          <a:xfrm>
            <a:off x="304800" y="5411450"/>
            <a:ext cx="8686800" cy="1446550"/>
          </a:xfrm>
          <a:prstGeom prst="rect">
            <a:avLst/>
          </a:prstGeom>
        </p:spPr>
        <p:txBody>
          <a:bodyPr wrap="square">
            <a:spAutoFit/>
          </a:bodyPr>
          <a:lstStyle/>
          <a:p>
            <a:r>
              <a:rPr lang="en-US" sz="1400" dirty="0" smtClean="0"/>
              <a:t>While the balloon is being filled the payload activation preparation begins. Everything onboard had limited battery power so timing is critical. A checklist is helpful.</a:t>
            </a:r>
          </a:p>
          <a:p>
            <a:pPr marL="800100" lvl="1" indent="-342900">
              <a:buFont typeface="+mj-lt"/>
              <a:buAutoNum type="arabicPeriod"/>
            </a:pPr>
            <a:r>
              <a:rPr lang="en-US" sz="1400" dirty="0" smtClean="0"/>
              <a:t>APRS on and working</a:t>
            </a:r>
          </a:p>
          <a:p>
            <a:pPr marL="800100" lvl="1" indent="-342900">
              <a:buFont typeface="+mj-lt"/>
              <a:buAutoNum type="arabicPeriod"/>
            </a:pPr>
            <a:r>
              <a:rPr lang="en-US" sz="1400" dirty="0" smtClean="0"/>
              <a:t>Camera 1, 2, 3 up and running</a:t>
            </a:r>
          </a:p>
          <a:p>
            <a:pPr marL="800100" lvl="1" indent="-342900">
              <a:buFont typeface="+mj-lt"/>
              <a:buAutoNum type="arabicPeriod"/>
            </a:pPr>
            <a:r>
              <a:rPr lang="en-US" sz="1400" dirty="0" smtClean="0"/>
              <a:t>Scientific payload activated		</a:t>
            </a:r>
            <a:endParaRPr lang="en-US" sz="1400" dirty="0"/>
          </a:p>
          <a:p>
            <a:endParaRPr lang="en-US" dirty="0"/>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29200" y="2133600"/>
            <a:ext cx="2853736" cy="3073447"/>
          </a:xfrm>
          <a:prstGeom prst="rect">
            <a:avLst/>
          </a:prstGeom>
        </p:spPr>
      </p:pic>
    </p:spTree>
    <p:extLst>
      <p:ext uri="{BB962C8B-B14F-4D97-AF65-F5344CB8AC3E}">
        <p14:creationId xmlns="" xmlns:p14="http://schemas.microsoft.com/office/powerpoint/2010/main" val="982331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2483</Words>
  <Application>Microsoft Office PowerPoint</Application>
  <PresentationFormat>On-screen Show (4:3)</PresentationFormat>
  <Paragraphs>208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HAB High Altitude Balloon Experiment</vt:lpstr>
      <vt:lpstr>Background</vt:lpstr>
      <vt:lpstr>The Lesson Plan</vt:lpstr>
      <vt:lpstr> Building a HAB </vt:lpstr>
      <vt:lpstr>Student Payload</vt:lpstr>
      <vt:lpstr>The Planning</vt:lpstr>
      <vt:lpstr>FAA approval</vt:lpstr>
      <vt:lpstr>The Launch</vt:lpstr>
      <vt:lpstr>The Launch (cont)</vt:lpstr>
      <vt:lpstr>The Flight</vt:lpstr>
      <vt:lpstr>The Search</vt:lpstr>
      <vt:lpstr>Backup slides</vt:lpstr>
      <vt:lpstr>What is APRS?</vt:lpstr>
      <vt:lpstr>APRS Digipeating and Path Selection 101</vt:lpstr>
      <vt:lpstr>SSIDs</vt:lpstr>
      <vt:lpstr>Automatic Position Reporting Station</vt:lpstr>
      <vt:lpstr>APRS Tracker</vt:lpstr>
      <vt:lpstr>“In the box APRS ready radios”</vt:lpstr>
      <vt:lpstr>Web links</vt:lpstr>
      <vt:lpstr>Backup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 VHF UHF Antenna for your Go Bag</dc:title>
  <dc:creator>Brian</dc:creator>
  <cp:lastModifiedBy>Brian</cp:lastModifiedBy>
  <cp:revision>95</cp:revision>
  <dcterms:created xsi:type="dcterms:W3CDTF">2014-08-18T20:45:46Z</dcterms:created>
  <dcterms:modified xsi:type="dcterms:W3CDTF">2018-08-24T14:27:26Z</dcterms:modified>
</cp:coreProperties>
</file>